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65" r:id="rId6"/>
  </p:sldMasterIdLst>
  <p:notesMasterIdLst>
    <p:notesMasterId r:id="rId39"/>
  </p:notesMasterIdLst>
  <p:handoutMasterIdLst>
    <p:handoutMasterId r:id="rId40"/>
  </p:handoutMasterIdLst>
  <p:sldIdLst>
    <p:sldId id="1334" r:id="rId7"/>
    <p:sldId id="360" r:id="rId8"/>
    <p:sldId id="362" r:id="rId9"/>
    <p:sldId id="363" r:id="rId10"/>
    <p:sldId id="315" r:id="rId11"/>
    <p:sldId id="316" r:id="rId12"/>
    <p:sldId id="317" r:id="rId13"/>
    <p:sldId id="332" r:id="rId14"/>
    <p:sldId id="320" r:id="rId15"/>
    <p:sldId id="339" r:id="rId16"/>
    <p:sldId id="336" r:id="rId17"/>
    <p:sldId id="345" r:id="rId18"/>
    <p:sldId id="328" r:id="rId19"/>
    <p:sldId id="335" r:id="rId20"/>
    <p:sldId id="331" r:id="rId21"/>
    <p:sldId id="330" r:id="rId22"/>
    <p:sldId id="323" r:id="rId23"/>
    <p:sldId id="1337" r:id="rId24"/>
    <p:sldId id="329" r:id="rId25"/>
    <p:sldId id="318" r:id="rId26"/>
    <p:sldId id="337" r:id="rId27"/>
    <p:sldId id="324" r:id="rId28"/>
    <p:sldId id="326" r:id="rId29"/>
    <p:sldId id="321" r:id="rId30"/>
    <p:sldId id="327" r:id="rId31"/>
    <p:sldId id="338" r:id="rId32"/>
    <p:sldId id="340" r:id="rId33"/>
    <p:sldId id="341" r:id="rId34"/>
    <p:sldId id="342" r:id="rId35"/>
    <p:sldId id="322" r:id="rId36"/>
    <p:sldId id="343" r:id="rId37"/>
    <p:sldId id="344" r:id="rId38"/>
  </p:sldIdLst>
  <p:sldSz cx="12192000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86F78F5-3A89-4A4D-ABF9-EBDA378235D0}">
          <p14:sldIdLst>
            <p14:sldId id="1334"/>
            <p14:sldId id="360"/>
            <p14:sldId id="362"/>
            <p14:sldId id="363"/>
            <p14:sldId id="315"/>
            <p14:sldId id="316"/>
            <p14:sldId id="317"/>
            <p14:sldId id="332"/>
            <p14:sldId id="320"/>
            <p14:sldId id="339"/>
            <p14:sldId id="336"/>
            <p14:sldId id="345"/>
            <p14:sldId id="328"/>
            <p14:sldId id="335"/>
            <p14:sldId id="331"/>
            <p14:sldId id="330"/>
            <p14:sldId id="323"/>
            <p14:sldId id="1337"/>
          </p14:sldIdLst>
        </p14:section>
        <p14:section name="Back Up Slides" id="{02424FD4-7BA7-4095-B6AA-3654FC3F22F3}">
          <p14:sldIdLst>
            <p14:sldId id="329"/>
            <p14:sldId id="318"/>
            <p14:sldId id="337"/>
            <p14:sldId id="324"/>
            <p14:sldId id="326"/>
            <p14:sldId id="321"/>
            <p14:sldId id="327"/>
            <p14:sldId id="338"/>
            <p14:sldId id="340"/>
            <p14:sldId id="341"/>
            <p14:sldId id="342"/>
            <p14:sldId id="322"/>
            <p14:sldId id="343"/>
            <p14:sldId id="344"/>
          </p14:sldIdLst>
        </p14:section>
      </p14:sectionLst>
    </p:ext>
    <p:ext uri="{EFAFB233-063F-42B5-8137-9DF3F51BA10A}">
      <p15:sldGuideLst xmlns:p15="http://schemas.microsoft.com/office/powerpoint/2012/main">
        <p15:guide id="1" pos="421" userDrawn="1">
          <p15:clr>
            <a:srgbClr val="A4A3A4"/>
          </p15:clr>
        </p15:guide>
        <p15:guide id="2" pos="7246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62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fman, Samantha" initials="KS" lastIdx="19" clrIdx="0">
    <p:extLst>
      <p:ext uri="{19B8F6BF-5375-455C-9EA6-DF929625EA0E}">
        <p15:presenceInfo xmlns:p15="http://schemas.microsoft.com/office/powerpoint/2012/main" userId="S-1-5-21-379614923-3435630508-3781305282-716057" providerId="AD"/>
      </p:ext>
    </p:extLst>
  </p:cmAuthor>
  <p:cmAuthor id="2" name="Harrell, Donna" initials="HD" lastIdx="25" clrIdx="1">
    <p:extLst>
      <p:ext uri="{19B8F6BF-5375-455C-9EA6-DF929625EA0E}">
        <p15:presenceInfo xmlns:p15="http://schemas.microsoft.com/office/powerpoint/2012/main" userId="S-1-5-21-379614923-3435630508-3781305282-20948" providerId="AD"/>
      </p:ext>
    </p:extLst>
  </p:cmAuthor>
  <p:cmAuthor id="3" name="Novinbakht, Aaron" initials="NA" lastIdx="19" clrIdx="2">
    <p:extLst>
      <p:ext uri="{19B8F6BF-5375-455C-9EA6-DF929625EA0E}">
        <p15:presenceInfo xmlns:p15="http://schemas.microsoft.com/office/powerpoint/2012/main" userId="S-1-5-21-379614923-3435630508-3781305282-644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78" autoAdjust="0"/>
    <p:restoredTop sz="96255"/>
  </p:normalViewPr>
  <p:slideViewPr>
    <p:cSldViewPr snapToGrid="0">
      <p:cViewPr varScale="1">
        <p:scale>
          <a:sx n="104" d="100"/>
          <a:sy n="104" d="100"/>
        </p:scale>
        <p:origin x="444" y="102"/>
      </p:cViewPr>
      <p:guideLst>
        <p:guide pos="421"/>
        <p:guide pos="7246"/>
        <p:guide orient="horz" pos="2160"/>
        <p:guide pos="62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ssalber, Karina" userId="8af1f019-a6d2-4b11-9df5-9a185bcad605" providerId="ADAL" clId="{878BE43B-122E-4CB2-BDE8-3FFFAC86D594}"/>
    <pc:docChg chg="delSld modSld modSection">
      <pc:chgData name="Grossalber, Karina" userId="8af1f019-a6d2-4b11-9df5-9a185bcad605" providerId="ADAL" clId="{878BE43B-122E-4CB2-BDE8-3FFFAC86D594}" dt="2020-03-05T13:22:16.738" v="11" actId="20577"/>
      <pc:docMkLst>
        <pc:docMk/>
      </pc:docMkLst>
      <pc:sldChg chg="del">
        <pc:chgData name="Grossalber, Karina" userId="8af1f019-a6d2-4b11-9df5-9a185bcad605" providerId="ADAL" clId="{878BE43B-122E-4CB2-BDE8-3FFFAC86D594}" dt="2020-03-04T14:28:32.298" v="2" actId="2696"/>
        <pc:sldMkLst>
          <pc:docMk/>
          <pc:sldMk cId="3119915671" sldId="325"/>
        </pc:sldMkLst>
      </pc:sldChg>
      <pc:sldChg chg="modSp">
        <pc:chgData name="Grossalber, Karina" userId="8af1f019-a6d2-4b11-9df5-9a185bcad605" providerId="ADAL" clId="{878BE43B-122E-4CB2-BDE8-3FFFAC86D594}" dt="2020-03-05T13:22:16.738" v="11" actId="20577"/>
        <pc:sldMkLst>
          <pc:docMk/>
          <pc:sldMk cId="2269986487" sldId="337"/>
        </pc:sldMkLst>
        <pc:spChg chg="mod">
          <ac:chgData name="Grossalber, Karina" userId="8af1f019-a6d2-4b11-9df5-9a185bcad605" providerId="ADAL" clId="{878BE43B-122E-4CB2-BDE8-3FFFAC86D594}" dt="2020-03-05T13:22:16.738" v="11" actId="20577"/>
          <ac:spMkLst>
            <pc:docMk/>
            <pc:sldMk cId="2269986487" sldId="337"/>
            <ac:spMk id="8" creationId="{A5167517-4F54-7D46-B943-464BAA92CD7E}"/>
          </ac:spMkLst>
        </pc:spChg>
        <pc:graphicFrameChg chg="modGraphic">
          <ac:chgData name="Grossalber, Karina" userId="8af1f019-a6d2-4b11-9df5-9a185bcad605" providerId="ADAL" clId="{878BE43B-122E-4CB2-BDE8-3FFFAC86D594}" dt="2020-03-04T14:28:02.853" v="1" actId="2164"/>
          <ac:graphicFrameMkLst>
            <pc:docMk/>
            <pc:sldMk cId="2269986487" sldId="337"/>
            <ac:graphicFrameMk id="6" creationId="{E6B8F8F3-F21E-4ED7-B60B-87A7BA6C3F99}"/>
          </ac:graphicFrameMkLst>
        </pc:graphicFrameChg>
      </pc:sldChg>
      <pc:sldChg chg="modSp">
        <pc:chgData name="Grossalber, Karina" userId="8af1f019-a6d2-4b11-9df5-9a185bcad605" providerId="ADAL" clId="{878BE43B-122E-4CB2-BDE8-3FFFAC86D594}" dt="2020-03-04T14:33:34.591" v="10" actId="20577"/>
        <pc:sldMkLst>
          <pc:docMk/>
          <pc:sldMk cId="4091272797" sldId="1334"/>
        </pc:sldMkLst>
        <pc:spChg chg="mod">
          <ac:chgData name="Grossalber, Karina" userId="8af1f019-a6d2-4b11-9df5-9a185bcad605" providerId="ADAL" clId="{878BE43B-122E-4CB2-BDE8-3FFFAC86D594}" dt="2020-03-04T14:33:34.591" v="10" actId="20577"/>
          <ac:spMkLst>
            <pc:docMk/>
            <pc:sldMk cId="4091272797" sldId="1334"/>
            <ac:spMk id="3" creationId="{97820974-F314-413F-87B8-5FB550B8AE99}"/>
          </ac:spMkLst>
        </pc:spChg>
      </pc:sldChg>
    </pc:docChg>
  </pc:docChgLst>
  <pc:docChgLst>
    <pc:chgData name="Schoeser, Karina" userId="8af1f019-a6d2-4b11-9df5-9a185bcad605" providerId="ADAL" clId="{78AE95F4-F933-4138-AB7F-B350CB0B4155}"/>
    <pc:docChg chg="modSld">
      <pc:chgData name="Schoeser, Karina" userId="8af1f019-a6d2-4b11-9df5-9a185bcad605" providerId="ADAL" clId="{78AE95F4-F933-4138-AB7F-B350CB0B4155}" dt="2024-10-30T07:54:32.081" v="5" actId="20577"/>
      <pc:docMkLst>
        <pc:docMk/>
      </pc:docMkLst>
      <pc:sldChg chg="modSp mod">
        <pc:chgData name="Schoeser, Karina" userId="8af1f019-a6d2-4b11-9df5-9a185bcad605" providerId="ADAL" clId="{78AE95F4-F933-4138-AB7F-B350CB0B4155}" dt="2024-10-30T07:54:32.081" v="5" actId="20577"/>
        <pc:sldMkLst>
          <pc:docMk/>
          <pc:sldMk cId="4091272797" sldId="1334"/>
        </pc:sldMkLst>
        <pc:spChg chg="mod">
          <ac:chgData name="Schoeser, Karina" userId="8af1f019-a6d2-4b11-9df5-9a185bcad605" providerId="ADAL" clId="{78AE95F4-F933-4138-AB7F-B350CB0B4155}" dt="2024-10-30T07:54:32.081" v="5" actId="20577"/>
          <ac:spMkLst>
            <pc:docMk/>
            <pc:sldMk cId="4091272797" sldId="1334"/>
            <ac:spMk id="3" creationId="{97820974-F314-413F-87B8-5FB550B8AE99}"/>
          </ac:spMkLst>
        </pc:spChg>
      </pc:sldChg>
    </pc:docChg>
  </pc:docChgLst>
  <pc:docChgLst>
    <pc:chgData name="Grossalber, Karina" userId="8af1f019-a6d2-4b11-9df5-9a185bcad605" providerId="ADAL" clId="{F6887684-0C29-4444-B778-7A55ABF7811C}"/>
    <pc:docChg chg="modSld">
      <pc:chgData name="Grossalber, Karina" userId="8af1f019-a6d2-4b11-9df5-9a185bcad605" providerId="ADAL" clId="{F6887684-0C29-4444-B778-7A55ABF7811C}" dt="2022-07-28T13:52:48.108" v="11" actId="20577"/>
      <pc:docMkLst>
        <pc:docMk/>
      </pc:docMkLst>
      <pc:sldChg chg="modSp mod">
        <pc:chgData name="Grossalber, Karina" userId="8af1f019-a6d2-4b11-9df5-9a185bcad605" providerId="ADAL" clId="{F6887684-0C29-4444-B778-7A55ABF7811C}" dt="2022-07-28T13:52:48.108" v="11" actId="20577"/>
        <pc:sldMkLst>
          <pc:docMk/>
          <pc:sldMk cId="4091272797" sldId="1334"/>
        </pc:sldMkLst>
        <pc:spChg chg="mod">
          <ac:chgData name="Grossalber, Karina" userId="8af1f019-a6d2-4b11-9df5-9a185bcad605" providerId="ADAL" clId="{F6887684-0C29-4444-B778-7A55ABF7811C}" dt="2022-07-28T13:52:48.108" v="11" actId="20577"/>
          <ac:spMkLst>
            <pc:docMk/>
            <pc:sldMk cId="4091272797" sldId="1334"/>
            <ac:spMk id="3" creationId="{97820974-F314-413F-87B8-5FB550B8AE9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35435310998275"/>
          <c:y val="2.4604455925088795E-2"/>
          <c:w val="0.54456394683621023"/>
          <c:h val="0.9097836616080077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92-F34D-88FC-7A8C9A8DC1CC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6F1-47CB-A8B6-98D709C017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92-F34D-88FC-7A8C9A8DC1CC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F1-47CB-A8B6-98D709C017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0.23834</cdr:x>
      <cdr:y>0.15156</cdr:y>
    </cdr:from>
    <cdr:to>
      <cdr:x>0.52163</cdr:x>
      <cdr:y>0.62485</cdr:y>
    </cdr:to>
    <cdr:pic>
      <cdr:nvPicPr>
        <cdr:cNvPr id="3" name="Graphic 2" descr="Man">
          <a:extLst xmlns:a="http://schemas.openxmlformats.org/drawingml/2006/main">
            <a:ext uri="{FF2B5EF4-FFF2-40B4-BE49-F238E27FC236}">
              <a16:creationId xmlns:a16="http://schemas.microsoft.com/office/drawing/2014/main" id="{2400D7B3-1BDC-48CF-9EE7-D6548A546E5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69311" y="292825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0.4626</cdr:x>
      <cdr:y>0.15156</cdr:y>
    </cdr:from>
    <cdr:to>
      <cdr:x>0.74589</cdr:x>
      <cdr:y>0.62485</cdr:y>
    </cdr:to>
    <cdr:pic>
      <cdr:nvPicPr>
        <cdr:cNvPr id="5" name="Graphic 4" descr="Woman">
          <a:extLst xmlns:a="http://schemas.openxmlformats.org/drawingml/2006/main">
            <a:ext uri="{FF2B5EF4-FFF2-40B4-BE49-F238E27FC236}">
              <a16:creationId xmlns:a16="http://schemas.microsoft.com/office/drawing/2014/main" id="{D1F1C0E4-39F8-45AF-B483-FE409C72510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493181" y="292825"/>
          <a:ext cx="914400" cy="91440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BFA4B1-5262-402E-948E-0D87E2155E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B32559-5CAB-4896-8151-5FF5DDED8D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640A8-F6EB-4B88-8CE6-4F411F4760D2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B57C13-8872-464E-89FC-BDB9E1AE56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7B29CC-1EA6-4097-A822-5322D5C3D0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994CC-F486-4B4D-95BC-38B151A16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5132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64059-D6F7-4D27-B5B2-E46A0C8C8BD3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US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C09A44-1789-4C25-9724-0A6E3BC7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3550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15900" y="142875"/>
            <a:ext cx="7442200" cy="4187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363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36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886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72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263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768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56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39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508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946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336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485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963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7412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534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233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98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308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662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365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2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275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616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32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8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56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16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38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31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7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09A44-1789-4C25-9724-0A6E3BC7F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88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517" y="2240280"/>
            <a:ext cx="10846731" cy="1709928"/>
          </a:xfr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4572001"/>
            <a:ext cx="10846731" cy="1240293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1A3A24-5F0E-9840-A098-D1B320B1F95C}"/>
              </a:ext>
            </a:extLst>
          </p:cNvPr>
          <p:cNvSpPr txBox="1"/>
          <p:nvPr userDrawn="1"/>
        </p:nvSpPr>
        <p:spPr>
          <a:xfrm>
            <a:off x="-7" y="6447580"/>
            <a:ext cx="5372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Global Core Content: Do not copy or distribute.</a:t>
            </a:r>
          </a:p>
          <a:p>
            <a:r>
              <a:rPr lang="en-US" sz="1000" dirty="0"/>
              <a:t>Placeholder for Regional/Local Disclaimer.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D67FCA-9BCB-2B47-90A6-BD67C785C428}"/>
              </a:ext>
            </a:extLst>
          </p:cNvPr>
          <p:cNvSpPr/>
          <p:nvPr userDrawn="1"/>
        </p:nvSpPr>
        <p:spPr bwMode="auto">
          <a:xfrm>
            <a:off x="-1" y="1917700"/>
            <a:ext cx="11887200" cy="4603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6CF8D9-BDB6-7E4B-AD6A-5996C598A1C4}"/>
              </a:ext>
            </a:extLst>
          </p:cNvPr>
          <p:cNvSpPr/>
          <p:nvPr userDrawn="1"/>
        </p:nvSpPr>
        <p:spPr bwMode="auto">
          <a:xfrm>
            <a:off x="-1" y="4249738"/>
            <a:ext cx="11887200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6" name="Picture 15" descr="AmgenCardiovascularLogo.png">
            <a:extLst>
              <a:ext uri="{FF2B5EF4-FFF2-40B4-BE49-F238E27FC236}">
                <a16:creationId xmlns:a16="http://schemas.microsoft.com/office/drawing/2014/main" id="{7CFEFCE8-3A78-214D-ADD4-FDE3CFDF8E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09997" y="6138320"/>
            <a:ext cx="1551873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2289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144273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242" y="1382110"/>
            <a:ext cx="10826496" cy="4287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7B76C4-58E1-C746-B226-ADADE3E8E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114300"/>
            <a:ext cx="11275481" cy="96891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7486096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517" y="2240280"/>
            <a:ext cx="10846731" cy="1709928"/>
          </a:xfr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4572001"/>
            <a:ext cx="10846731" cy="1240293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D67FCA-9BCB-2B47-90A6-BD67C785C428}"/>
              </a:ext>
            </a:extLst>
          </p:cNvPr>
          <p:cNvSpPr/>
          <p:nvPr userDrawn="1"/>
        </p:nvSpPr>
        <p:spPr bwMode="auto">
          <a:xfrm>
            <a:off x="-1" y="1917700"/>
            <a:ext cx="11887200" cy="4603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6CF8D9-BDB6-7E4B-AD6A-5996C598A1C4}"/>
              </a:ext>
            </a:extLst>
          </p:cNvPr>
          <p:cNvSpPr/>
          <p:nvPr userDrawn="1"/>
        </p:nvSpPr>
        <p:spPr bwMode="auto">
          <a:xfrm>
            <a:off x="-1" y="4249738"/>
            <a:ext cx="11887200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6" name="Picture 15" descr="AmgenCardiovascularLogo.png">
            <a:extLst>
              <a:ext uri="{FF2B5EF4-FFF2-40B4-BE49-F238E27FC236}">
                <a16:creationId xmlns:a16="http://schemas.microsoft.com/office/drawing/2014/main" id="{7CFEFCE8-3A78-214D-ADD4-FDE3CFDF8E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09997" y="6138320"/>
            <a:ext cx="1551873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5250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10394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045897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62518" y="114300"/>
            <a:ext cx="11275481" cy="96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3029" y="1382713"/>
            <a:ext cx="10845800" cy="172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80252-9F27-3441-990B-4B2A956447CF}"/>
              </a:ext>
            </a:extLst>
          </p:cNvPr>
          <p:cNvSpPr/>
          <p:nvPr userDrawn="1"/>
        </p:nvSpPr>
        <p:spPr bwMode="auto">
          <a:xfrm>
            <a:off x="0" y="1141413"/>
            <a:ext cx="8755063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CC6C1-EFEE-3545-8E07-4DCF66801B5D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9571630" y="5828855"/>
            <a:ext cx="2540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909AF01-7EFE-4A29-B021-8BA707099C41}" type="slidenum">
              <a:rPr lang="en-US" sz="1000" b="0">
                <a:solidFill>
                  <a:schemeClr val="tx2"/>
                </a:solidFill>
              </a:rPr>
              <a:pPr algn="r">
                <a:defRPr/>
              </a:pPr>
              <a:t>‹#›</a:t>
            </a:fld>
            <a:endParaRPr lang="en-US" sz="1000" b="0" dirty="0">
              <a:solidFill>
                <a:schemeClr val="tx2"/>
              </a:solidFill>
            </a:endParaRPr>
          </a:p>
        </p:txBody>
      </p:sp>
      <p:pic>
        <p:nvPicPr>
          <p:cNvPr id="12" name="Picture 11" descr="AmgenCardiovascularLogo.png">
            <a:extLst>
              <a:ext uri="{FF2B5EF4-FFF2-40B4-BE49-F238E27FC236}">
                <a16:creationId xmlns:a16="http://schemas.microsoft.com/office/drawing/2014/main" id="{73231E2F-21EB-DB4C-A41C-015F9BEDBBA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534356" y="6239504"/>
            <a:ext cx="1551873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7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</p:sldLayoutIdLst>
  <p:transition>
    <p:fade/>
  </p:transition>
  <p:hf hdr="0" ftr="0" dt="0"/>
  <p:txStyles>
    <p:titleStyle>
      <a:lvl1pPr algn="l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lang="en-US"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9pPr>
    </p:titleStyle>
    <p:bodyStyle>
      <a:lvl1pPr marL="2286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319088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tabLst/>
        <a:defRPr lang="en-US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88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7575" indent="-230188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tabLst/>
        <a:defRPr lang="en-US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>
          <p15:clr>
            <a:srgbClr val="F26B43"/>
          </p15:clr>
        </p15:guide>
        <p15:guide id="2" pos="7520">
          <p15:clr>
            <a:srgbClr val="F26B43"/>
          </p15:clr>
        </p15:guide>
        <p15:guide id="3" orient="horz" pos="4224">
          <p15:clr>
            <a:srgbClr val="F26B43"/>
          </p15:clr>
        </p15:guide>
        <p15:guide id="4" orient="horz" pos="864">
          <p15:clr>
            <a:srgbClr val="F26B43"/>
          </p15:clr>
        </p15:guide>
        <p15:guide id="5" pos="9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62518" y="114300"/>
            <a:ext cx="11275481" cy="96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2519" y="1382713"/>
            <a:ext cx="10845800" cy="172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80252-9F27-3441-990B-4B2A956447CF}"/>
              </a:ext>
            </a:extLst>
          </p:cNvPr>
          <p:cNvSpPr/>
          <p:nvPr userDrawn="1"/>
        </p:nvSpPr>
        <p:spPr bwMode="auto">
          <a:xfrm>
            <a:off x="0" y="1141413"/>
            <a:ext cx="8755063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CC6C1-EFEE-3545-8E07-4DCF66801B5D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9571630" y="5828855"/>
            <a:ext cx="2540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909AF01-7EFE-4A29-B021-8BA707099C41}" type="slidenum">
              <a:rPr lang="en-US" sz="1000" b="0">
                <a:solidFill>
                  <a:schemeClr val="tx2"/>
                </a:solidFill>
              </a:rPr>
              <a:pPr algn="r">
                <a:defRPr/>
              </a:pPr>
              <a:t>‹#›</a:t>
            </a:fld>
            <a:endParaRPr lang="en-US" sz="1000" b="0" dirty="0">
              <a:solidFill>
                <a:schemeClr val="tx2"/>
              </a:solidFill>
            </a:endParaRPr>
          </a:p>
        </p:txBody>
      </p:sp>
      <p:pic>
        <p:nvPicPr>
          <p:cNvPr id="12" name="Picture 11" descr="AmgenCardiovascularLogo.png">
            <a:extLst>
              <a:ext uri="{FF2B5EF4-FFF2-40B4-BE49-F238E27FC236}">
                <a16:creationId xmlns:a16="http://schemas.microsoft.com/office/drawing/2014/main" id="{73231E2F-21EB-DB4C-A41C-015F9BEDBBA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534356" y="6239504"/>
            <a:ext cx="1551873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ransition>
    <p:fade/>
  </p:transition>
  <p:hf hdr="0" ftr="0" dt="0"/>
  <p:txStyles>
    <p:titleStyle>
      <a:lvl1pPr algn="l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lang="en-US"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9pPr>
    </p:titleStyle>
    <p:bodyStyle>
      <a:lvl1pPr marL="2286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319088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tabLst/>
        <a:defRPr lang="en-US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88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7575" indent="-230188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tabLst/>
        <a:defRPr lang="en-US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•"/>
        <a:tabLst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>
          <p15:clr>
            <a:srgbClr val="F26B43"/>
          </p15:clr>
        </p15:guide>
        <p15:guide id="2" pos="7520">
          <p15:clr>
            <a:srgbClr val="F26B43"/>
          </p15:clr>
        </p15:guide>
        <p15:guide id="3" orient="horz" pos="4224">
          <p15:clr>
            <a:srgbClr val="F26B43"/>
          </p15:clr>
        </p15:guide>
        <p15:guide id="4" orient="horz" pos="864">
          <p15:clr>
            <a:srgbClr val="F26B43"/>
          </p15:clr>
        </p15:guide>
        <p15:guide id="5" pos="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7C6B79-EC4A-4D80-862F-452ECD2F24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517" y="2088882"/>
            <a:ext cx="10846731" cy="1709928"/>
          </a:xfrm>
        </p:spPr>
        <p:txBody>
          <a:bodyPr/>
          <a:lstStyle/>
          <a:p>
            <a:br>
              <a:rPr lang="en-US" sz="3600" dirty="0"/>
            </a:br>
            <a:r>
              <a:rPr lang="en-US" sz="3200" dirty="0"/>
              <a:t>Long-Term Efficacy and Safety of </a:t>
            </a:r>
            <a:r>
              <a:rPr lang="en-US" sz="3200" dirty="0" err="1"/>
              <a:t>Evolocumab</a:t>
            </a:r>
            <a:r>
              <a:rPr lang="en-US" sz="3200" dirty="0"/>
              <a:t> in Patients With Hypercholesterolemia</a:t>
            </a:r>
            <a:br>
              <a:rPr lang="en-US" sz="3200" dirty="0"/>
            </a:br>
            <a:br>
              <a:rPr lang="en-US" sz="3200" dirty="0"/>
            </a:br>
            <a:r>
              <a:rPr lang="en-US" sz="2800" dirty="0"/>
              <a:t>Final Report of the 5-year, OSLER-1 Study </a:t>
            </a:r>
            <a:endParaRPr lang="en-US" sz="3200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A363B6F6-DFC1-4F7D-AC67-02255E6EBA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/>
              <a:t>Michael J. </a:t>
            </a:r>
            <a:r>
              <a:rPr lang="en-US" sz="1800" dirty="0" err="1"/>
              <a:t>Koren</a:t>
            </a:r>
            <a:r>
              <a:rPr lang="en-US" sz="1800" dirty="0"/>
              <a:t>, </a:t>
            </a:r>
            <a:r>
              <a:rPr lang="en-US" sz="1800" dirty="0" err="1"/>
              <a:t>MD,</a:t>
            </a:r>
            <a:r>
              <a:rPr lang="en-US" sz="1800" baseline="30000" dirty="0" err="1"/>
              <a:t>a</a:t>
            </a:r>
            <a:r>
              <a:rPr lang="en-US" sz="1800" dirty="0"/>
              <a:t> Marc S. </a:t>
            </a:r>
            <a:r>
              <a:rPr lang="en-US" sz="1800" dirty="0" err="1"/>
              <a:t>Sabatine</a:t>
            </a:r>
            <a:r>
              <a:rPr lang="en-US" sz="1800" dirty="0"/>
              <a:t>, MD, </a:t>
            </a:r>
            <a:r>
              <a:rPr lang="en-US" sz="1800" dirty="0" err="1"/>
              <a:t>MPH,</a:t>
            </a:r>
            <a:r>
              <a:rPr lang="en-US" sz="1800" baseline="30000" dirty="0" err="1"/>
              <a:t>b</a:t>
            </a:r>
            <a:r>
              <a:rPr lang="en-US" sz="1800" dirty="0"/>
              <a:t> Robert P. </a:t>
            </a:r>
            <a:r>
              <a:rPr lang="en-US" sz="1800" dirty="0" err="1"/>
              <a:t>Giugliano</a:t>
            </a:r>
            <a:r>
              <a:rPr lang="en-US" sz="1800" dirty="0"/>
              <a:t>, MD, </a:t>
            </a:r>
            <a:r>
              <a:rPr lang="en-US" sz="1800" dirty="0" err="1"/>
              <a:t>SM,</a:t>
            </a:r>
            <a:r>
              <a:rPr lang="en-US" sz="1800" baseline="30000" dirty="0" err="1"/>
              <a:t>b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 err="1"/>
              <a:t>Gisle</a:t>
            </a:r>
            <a:r>
              <a:rPr lang="en-US" sz="1800" dirty="0"/>
              <a:t> </a:t>
            </a:r>
            <a:r>
              <a:rPr lang="en-US" sz="1800" dirty="0" err="1"/>
              <a:t>Langslet</a:t>
            </a:r>
            <a:r>
              <a:rPr lang="en-US" sz="1800" dirty="0"/>
              <a:t>, MD, </a:t>
            </a:r>
            <a:r>
              <a:rPr lang="en-US" sz="1800" dirty="0" err="1"/>
              <a:t>PhD,</a:t>
            </a:r>
            <a:r>
              <a:rPr lang="en-US" sz="1800" baseline="30000" dirty="0" err="1"/>
              <a:t>c</a:t>
            </a:r>
            <a:r>
              <a:rPr lang="en-US" sz="1800" dirty="0"/>
              <a:t> Stephen D. </a:t>
            </a:r>
            <a:r>
              <a:rPr lang="en-US" sz="1800" dirty="0" err="1"/>
              <a:t>Wiviott</a:t>
            </a:r>
            <a:r>
              <a:rPr lang="en-US" sz="1800" dirty="0"/>
              <a:t>, </a:t>
            </a:r>
            <a:r>
              <a:rPr lang="en-US" sz="1800" dirty="0" err="1"/>
              <a:t>MD,</a:t>
            </a:r>
            <a:r>
              <a:rPr lang="en-US" sz="1800" baseline="30000" dirty="0" err="1"/>
              <a:t>b</a:t>
            </a:r>
            <a:r>
              <a:rPr lang="en-US" sz="1800" dirty="0"/>
              <a:t> Andrea Ruzza, MD, </a:t>
            </a:r>
            <a:r>
              <a:rPr lang="en-US" sz="1800" dirty="0" err="1"/>
              <a:t>PhD,</a:t>
            </a:r>
            <a:r>
              <a:rPr lang="en-US" sz="1800" baseline="30000" dirty="0" err="1"/>
              <a:t>d</a:t>
            </a:r>
            <a:r>
              <a:rPr lang="en-US" sz="1800" dirty="0"/>
              <a:t> </a:t>
            </a:r>
            <a:r>
              <a:rPr lang="en-US" sz="1800" dirty="0" err="1"/>
              <a:t>Yuhui</a:t>
            </a:r>
            <a:r>
              <a:rPr lang="en-US" sz="1800" dirty="0"/>
              <a:t> Ma, </a:t>
            </a:r>
            <a:r>
              <a:rPr lang="en-US" sz="1800" dirty="0" err="1"/>
              <a:t>PhD,</a:t>
            </a:r>
            <a:r>
              <a:rPr lang="en-US" sz="1800" baseline="30000" dirty="0" err="1"/>
              <a:t>d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Andrew W. Hamer, </a:t>
            </a:r>
            <a:r>
              <a:rPr lang="en-US" sz="1800" dirty="0" err="1"/>
              <a:t>MD,</a:t>
            </a:r>
            <a:r>
              <a:rPr lang="en-US" sz="1800" baseline="30000" dirty="0" err="1"/>
              <a:t>d</a:t>
            </a:r>
            <a:r>
              <a:rPr lang="en-US" sz="1800" dirty="0"/>
              <a:t> Scott M. Wasserman, </a:t>
            </a:r>
            <a:r>
              <a:rPr lang="en-US" sz="1800" dirty="0" err="1"/>
              <a:t>MD,</a:t>
            </a:r>
            <a:r>
              <a:rPr lang="en-US" sz="1800" baseline="30000" dirty="0" err="1"/>
              <a:t>d</a:t>
            </a:r>
            <a:r>
              <a:rPr lang="en-US" sz="1800" dirty="0"/>
              <a:t> Frederick J. </a:t>
            </a:r>
            <a:r>
              <a:rPr lang="en-US" sz="1800" dirty="0" err="1"/>
              <a:t>Raal</a:t>
            </a:r>
            <a:r>
              <a:rPr lang="en-US" sz="1800" dirty="0"/>
              <a:t>, MBBCh, MMED, </a:t>
            </a:r>
            <a:r>
              <a:rPr lang="en-US" sz="1800" dirty="0" err="1"/>
              <a:t>PhD</a:t>
            </a:r>
            <a:r>
              <a:rPr lang="en-US" sz="1800" baseline="30000" dirty="0" err="1"/>
              <a:t>e</a:t>
            </a:r>
            <a:r>
              <a:rPr lang="en-US" sz="1800" dirty="0"/>
              <a:t> </a:t>
            </a:r>
          </a:p>
          <a:p>
            <a:pPr>
              <a:lnSpc>
                <a:spcPct val="100000"/>
              </a:lnSpc>
            </a:pPr>
            <a:r>
              <a:rPr lang="en-US" sz="1200" baseline="30000" dirty="0" err="1"/>
              <a:t>a</a:t>
            </a:r>
            <a:r>
              <a:rPr lang="en-US" sz="1200" dirty="0" err="1"/>
              <a:t>Jacksonville</a:t>
            </a:r>
            <a:r>
              <a:rPr lang="en-US" sz="1200" dirty="0"/>
              <a:t> Center for Clinical Research, Jacksonville, FL, USA; </a:t>
            </a:r>
            <a:r>
              <a:rPr lang="en-US" sz="1200" baseline="30000" dirty="0" err="1"/>
              <a:t>b</a:t>
            </a:r>
            <a:r>
              <a:rPr lang="en-US" sz="1200" dirty="0" err="1"/>
              <a:t>Thrombolysis</a:t>
            </a:r>
            <a:r>
              <a:rPr lang="en-US" sz="1200" dirty="0"/>
              <a:t> in Myocardial Infarction (TIMI) Study Group, Division of Cardiovascular Medicine, Brigham and Women’s Hospital, Harvard Medical School, Boston, MA, USA; </a:t>
            </a:r>
            <a:r>
              <a:rPr lang="en-US" sz="1200" baseline="30000" dirty="0" err="1"/>
              <a:t>c</a:t>
            </a:r>
            <a:r>
              <a:rPr lang="en-US" sz="1200" dirty="0" err="1"/>
              <a:t>Lipid</a:t>
            </a:r>
            <a:r>
              <a:rPr lang="en-US" sz="1200" dirty="0"/>
              <a:t> Clinic, Oslo University Hospital Oslo, Norway; </a:t>
            </a:r>
            <a:r>
              <a:rPr lang="en-US" sz="1200" baseline="30000" dirty="0" err="1"/>
              <a:t>d</a:t>
            </a:r>
            <a:r>
              <a:rPr lang="en-US" sz="1200" dirty="0" err="1"/>
              <a:t>Amgen</a:t>
            </a:r>
            <a:r>
              <a:rPr lang="en-US" sz="1200" dirty="0"/>
              <a:t> Inc., </a:t>
            </a:r>
            <a:br>
              <a:rPr lang="en-US" sz="1200" dirty="0"/>
            </a:br>
            <a:r>
              <a:rPr lang="en-US" sz="1200" dirty="0"/>
              <a:t>One Amgen Center Drive, Thousand Oaks, CA, 91320 (AR, YM, AWH, SMW); </a:t>
            </a:r>
            <a:r>
              <a:rPr lang="en-US" sz="1200" baseline="30000" dirty="0" err="1"/>
              <a:t>e</a:t>
            </a:r>
            <a:r>
              <a:rPr lang="en-US" sz="1200" dirty="0" err="1"/>
              <a:t>The</a:t>
            </a:r>
            <a:r>
              <a:rPr lang="en-US" sz="1200" dirty="0"/>
              <a:t> Carbohydrate and Lipid Metabolism Research Unit, Faculty of Health Sciences, University of the Witwatersrand, Johannesburg, South Africa</a:t>
            </a:r>
          </a:p>
          <a:p>
            <a:endParaRPr lang="en-US" sz="900" dirty="0">
              <a:solidFill>
                <a:srgbClr val="231F2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9463BA-9D51-C04E-A7AD-088763AD68A7}"/>
              </a:ext>
            </a:extLst>
          </p:cNvPr>
          <p:cNvSpPr txBox="1"/>
          <p:nvPr/>
        </p:nvSpPr>
        <p:spPr>
          <a:xfrm>
            <a:off x="-7" y="6611779"/>
            <a:ext cx="5372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©2019 Amgen Inc. All rights reserved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5A4EF5-AEC1-404D-8809-B7DC68FC2981}"/>
              </a:ext>
            </a:extLst>
          </p:cNvPr>
          <p:cNvSpPr/>
          <p:nvPr/>
        </p:nvSpPr>
        <p:spPr>
          <a:xfrm>
            <a:off x="527773" y="5997252"/>
            <a:ext cx="6292129" cy="61452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r>
              <a:rPr lang="en-US" sz="900" dirty="0">
                <a:solidFill>
                  <a:srgbClr val="231F20"/>
                </a:solidFill>
              </a:rPr>
              <a:t> </a:t>
            </a: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820974-F314-413F-87B8-5FB550B8AE99}"/>
              </a:ext>
            </a:extLst>
          </p:cNvPr>
          <p:cNvSpPr/>
          <p:nvPr/>
        </p:nvSpPr>
        <p:spPr>
          <a:xfrm>
            <a:off x="5458444" y="652642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de-CH" sz="800" dirty="0" err="1">
                <a:latin typeface="Arial" panose="020B0604020202020204" pitchFamily="34" charset="0"/>
              </a:rPr>
              <a:t>Document</a:t>
            </a:r>
            <a:r>
              <a:rPr lang="de-CH" sz="800" dirty="0">
                <a:latin typeface="Arial" panose="020B0604020202020204" pitchFamily="34" charset="0"/>
              </a:rPr>
              <a:t> </a:t>
            </a:r>
            <a:r>
              <a:rPr lang="de-CH" sz="800" dirty="0" err="1">
                <a:latin typeface="Arial" panose="020B0604020202020204" pitchFamily="34" charset="0"/>
              </a:rPr>
              <a:t>Number</a:t>
            </a:r>
            <a:r>
              <a:rPr lang="de-CH" sz="800" dirty="0">
                <a:latin typeface="Arial" panose="020B0604020202020204" pitchFamily="34" charset="0"/>
              </a:rPr>
              <a:t> SC-EU-AMG145-01701;</a:t>
            </a:r>
            <a:r>
              <a:rPr lang="de-AT" dirty="0"/>
              <a:t> </a:t>
            </a:r>
            <a:r>
              <a:rPr lang="de-AT" sz="800" dirty="0">
                <a:latin typeface="Arial" panose="020B0604020202020204" pitchFamily="34" charset="0"/>
              </a:rPr>
              <a:t>SC-AT-AMG145-01010 1024</a:t>
            </a:r>
            <a:endParaRPr lang="de-CH" sz="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27279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D2E76D-8112-4544-96B4-8367ECEB2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 70% of Patients Attained An LDL-C &lt;70 mg/dL During the Course of the Study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92DB47-1331-164E-B85E-68388C7C0E72}"/>
              </a:ext>
            </a:extLst>
          </p:cNvPr>
          <p:cNvSpPr/>
          <p:nvPr/>
        </p:nvSpPr>
        <p:spPr>
          <a:xfrm>
            <a:off x="668338" y="6007755"/>
            <a:ext cx="9185275" cy="77046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CI = confidence interval; EVO =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; LDL-C = low-density lipoprotein cholesterol; 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Responders were required to have at least 2 observed postbaseline LDL-C measurements up to the specified timepoints with time-averaged LDL-C calculated by dividing the area under the LDL-C curve by days from the first postbaseline LDL-C reading until the last LDL-C reading up to the timepoint of interest. No imputation was used for missing values.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 err="1">
                <a:solidFill>
                  <a:srgbClr val="231F20"/>
                </a:solidFill>
              </a:rPr>
              <a:t>Koren</a:t>
            </a:r>
            <a:r>
              <a:rPr lang="en-US" sz="800" dirty="0">
                <a:solidFill>
                  <a:srgbClr val="231F20"/>
                </a:solidFill>
              </a:rPr>
              <a:t> MJ, et al. </a:t>
            </a:r>
            <a:r>
              <a:rPr lang="en-US" sz="800" i="1" dirty="0">
                <a:solidFill>
                  <a:srgbClr val="231F20"/>
                </a:solidFill>
              </a:rPr>
              <a:t>J Am Coll </a:t>
            </a:r>
            <a:r>
              <a:rPr lang="en-US" sz="800" i="1" dirty="0" err="1">
                <a:solidFill>
                  <a:srgbClr val="231F20"/>
                </a:solidFill>
              </a:rPr>
              <a:t>Cardiol</a:t>
            </a:r>
            <a:r>
              <a:rPr lang="en-US" sz="800" dirty="0">
                <a:solidFill>
                  <a:srgbClr val="231F20"/>
                </a:solidFill>
              </a:rPr>
              <a:t>. 2019;74(17):2132-2146.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F10CF28-0982-484E-8B83-82C86C29E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035078"/>
              </p:ext>
            </p:extLst>
          </p:nvPr>
        </p:nvGraphicFramePr>
        <p:xfrm>
          <a:off x="668339" y="1406504"/>
          <a:ext cx="10834687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727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2527320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2527320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2527320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 Period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Period/EVO + SOC in Open EVO Period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 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Responders,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Achievement of LDL-C &lt; 70 mg/dL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Baseline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882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By Week 24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859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637 (74.2%)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(71.1%, 77.0%)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By Year 1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862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625 (72.5%)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(69.4%, 75.4%) 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By Year 2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862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623 (72.3%)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(69.2%, 75.2%)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By Year 3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862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619 (71.8%)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(68.7%, 74.7%)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By Year 4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612 (71.0%)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(67.9%, 73.9%)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By Year 5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862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612 (71.0%)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(67.9%, 73.9%)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09358D5-1FAF-4411-8FB7-7E11B775FCC4}"/>
              </a:ext>
            </a:extLst>
          </p:cNvPr>
          <p:cNvSpPr/>
          <p:nvPr/>
        </p:nvSpPr>
        <p:spPr>
          <a:xfrm flipV="1">
            <a:off x="6976872" y="3227832"/>
            <a:ext cx="1444752" cy="2019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5130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BB368-4178-4F9E-B89D-D313B694A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242" y="1313887"/>
            <a:ext cx="10826496" cy="428783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Adverse Events Over Time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F0504A-6160-4E28-A832-F49034DE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Rates of Adverse Events Over 5 Years in OSLER-1 Did Not Change Over Time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A2BDB5A3-9522-5F42-A7D3-034216C59A97}"/>
              </a:ext>
            </a:extLst>
          </p:cNvPr>
          <p:cNvSpPr/>
          <p:nvPr/>
        </p:nvSpPr>
        <p:spPr>
          <a:xfrm>
            <a:off x="668339" y="6399144"/>
            <a:ext cx="7323370" cy="37907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AE = adverse event; SOC = standard of care; URI = upper respiratory infection.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90" name="Rounded Rectangle 2">
            <a:extLst>
              <a:ext uri="{FF2B5EF4-FFF2-40B4-BE49-F238E27FC236}">
                <a16:creationId xmlns:a16="http://schemas.microsoft.com/office/drawing/2014/main" id="{69B7642B-7E0A-4222-B558-6A76D4516CAC}"/>
              </a:ext>
            </a:extLst>
          </p:cNvPr>
          <p:cNvSpPr/>
          <p:nvPr/>
        </p:nvSpPr>
        <p:spPr>
          <a:xfrm>
            <a:off x="930678" y="5756873"/>
            <a:ext cx="9886068" cy="506537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Over 5 years of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exposure, AEs occurred in 65% of patients; similar to previous years (67%-80%) and to Year 1 SOC control group (74%).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F99214F-CA63-42AE-9851-8D7DDB817D98}"/>
              </a:ext>
            </a:extLst>
          </p:cNvPr>
          <p:cNvGrpSpPr/>
          <p:nvPr/>
        </p:nvGrpSpPr>
        <p:grpSpPr>
          <a:xfrm>
            <a:off x="756007" y="5784498"/>
            <a:ext cx="399170" cy="417475"/>
            <a:chOff x="13008671" y="3152708"/>
            <a:chExt cx="914400" cy="914400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C43C247F-6134-4B1A-9F9A-30B524A96F9D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F3F75B8B-DD6E-4744-851F-7B2252E4AC84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Magnifying glass">
              <a:extLst>
                <a:ext uri="{FF2B5EF4-FFF2-40B4-BE49-F238E27FC236}">
                  <a16:creationId xmlns:a16="http://schemas.microsoft.com/office/drawing/2014/main" id="{57914E65-B174-444C-BC4D-5E2324924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758CA1A-78C9-43F0-8BA3-64052320132D}"/>
              </a:ext>
            </a:extLst>
          </p:cNvPr>
          <p:cNvGrpSpPr/>
          <p:nvPr/>
        </p:nvGrpSpPr>
        <p:grpSpPr>
          <a:xfrm>
            <a:off x="4332365" y="4472377"/>
            <a:ext cx="6547104" cy="144503"/>
            <a:chOff x="4332365" y="4472377"/>
            <a:chExt cx="6547104" cy="144503"/>
          </a:xfrm>
          <a:solidFill>
            <a:schemeClr val="accent3"/>
          </a:solidFill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298A556-D59C-4239-9A4A-CE9FF5E17566}"/>
                </a:ext>
              </a:extLst>
            </p:cNvPr>
            <p:cNvGrpSpPr/>
            <p:nvPr/>
          </p:nvGrpSpPr>
          <p:grpSpPr>
            <a:xfrm>
              <a:off x="4332365" y="4472377"/>
              <a:ext cx="6547104" cy="144503"/>
              <a:chOff x="4309928" y="2700156"/>
              <a:chExt cx="6546352" cy="144503"/>
            </a:xfrm>
            <a:grpFill/>
          </p:grpSpPr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932E573-9360-4994-A1D1-43BD231A41FE}"/>
                  </a:ext>
                </a:extLst>
              </p:cNvPr>
              <p:cNvSpPr/>
              <p:nvPr/>
            </p:nvSpPr>
            <p:spPr>
              <a:xfrm>
                <a:off x="4309928" y="2711874"/>
                <a:ext cx="109728" cy="109728"/>
              </a:xfrm>
              <a:prstGeom prst="ellipse">
                <a:avLst/>
              </a:prstGeom>
              <a:grp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B08ACC19-95C9-4714-AF35-F7D85E5DA71F}"/>
                  </a:ext>
                </a:extLst>
              </p:cNvPr>
              <p:cNvSpPr/>
              <p:nvPr/>
            </p:nvSpPr>
            <p:spPr>
              <a:xfrm>
                <a:off x="5907536" y="2734931"/>
                <a:ext cx="109728" cy="109728"/>
              </a:xfrm>
              <a:prstGeom prst="ellipse">
                <a:avLst/>
              </a:prstGeom>
              <a:grp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A0284ECE-B5C3-431E-AAEB-7B03144A5357}"/>
                  </a:ext>
                </a:extLst>
              </p:cNvPr>
              <p:cNvSpPr/>
              <p:nvPr/>
            </p:nvSpPr>
            <p:spPr>
              <a:xfrm>
                <a:off x="7515392" y="2700156"/>
                <a:ext cx="109728" cy="109728"/>
              </a:xfrm>
              <a:prstGeom prst="ellipse">
                <a:avLst/>
              </a:prstGeom>
              <a:grp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E19EA810-DF10-40C7-8430-E68069B30376}"/>
                  </a:ext>
                </a:extLst>
              </p:cNvPr>
              <p:cNvSpPr/>
              <p:nvPr/>
            </p:nvSpPr>
            <p:spPr>
              <a:xfrm>
                <a:off x="9127530" y="2716306"/>
                <a:ext cx="109728" cy="109728"/>
              </a:xfrm>
              <a:prstGeom prst="ellipse">
                <a:avLst/>
              </a:prstGeom>
              <a:grp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9BC82600-103D-42B9-8123-54DBCFE25B57}"/>
                  </a:ext>
                </a:extLst>
              </p:cNvPr>
              <p:cNvSpPr/>
              <p:nvPr/>
            </p:nvSpPr>
            <p:spPr>
              <a:xfrm>
                <a:off x="10746552" y="2733506"/>
                <a:ext cx="109728" cy="109728"/>
              </a:xfrm>
              <a:prstGeom prst="ellipse">
                <a:avLst/>
              </a:prstGeom>
              <a:grp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57067E9-79D8-477F-B2DB-90489C474331}"/>
                </a:ext>
              </a:extLst>
            </p:cNvPr>
            <p:cNvSpPr/>
            <p:nvPr/>
          </p:nvSpPr>
          <p:spPr>
            <a:xfrm>
              <a:off x="4436510" y="4518013"/>
              <a:ext cx="6410554" cy="46082"/>
            </a:xfrm>
            <a:custGeom>
              <a:avLst/>
              <a:gdLst>
                <a:gd name="connsiteX0" fmla="*/ 0 w 2332383"/>
                <a:gd name="connsiteY0" fmla="*/ 0 h 333955"/>
                <a:gd name="connsiteX1" fmla="*/ 583096 w 2332383"/>
                <a:gd name="connsiteY1" fmla="*/ 135173 h 333955"/>
                <a:gd name="connsiteX2" fmla="*/ 1163541 w 2332383"/>
                <a:gd name="connsiteY2" fmla="*/ 193482 h 333955"/>
                <a:gd name="connsiteX3" fmla="*/ 1749287 w 2332383"/>
                <a:gd name="connsiteY3" fmla="*/ 278296 h 333955"/>
                <a:gd name="connsiteX4" fmla="*/ 2332383 w 2332383"/>
                <a:gd name="connsiteY4" fmla="*/ 333955 h 333955"/>
                <a:gd name="connsiteX0" fmla="*/ 0 w 2332383"/>
                <a:gd name="connsiteY0" fmla="*/ 0 h 333955"/>
                <a:gd name="connsiteX1" fmla="*/ 564015 w 2332383"/>
                <a:gd name="connsiteY1" fmla="*/ 7638 h 333955"/>
                <a:gd name="connsiteX2" fmla="*/ 1163541 w 2332383"/>
                <a:gd name="connsiteY2" fmla="*/ 193482 h 333955"/>
                <a:gd name="connsiteX3" fmla="*/ 1749287 w 2332383"/>
                <a:gd name="connsiteY3" fmla="*/ 278296 h 333955"/>
                <a:gd name="connsiteX4" fmla="*/ 2332383 w 2332383"/>
                <a:gd name="connsiteY4" fmla="*/ 333955 h 333955"/>
                <a:gd name="connsiteX0" fmla="*/ 0 w 2332383"/>
                <a:gd name="connsiteY0" fmla="*/ 22872 h 356827"/>
                <a:gd name="connsiteX1" fmla="*/ 564015 w 2332383"/>
                <a:gd name="connsiteY1" fmla="*/ 30510 h 356827"/>
                <a:gd name="connsiteX2" fmla="*/ 1153499 w 2332383"/>
                <a:gd name="connsiteY2" fmla="*/ 0 h 356827"/>
                <a:gd name="connsiteX3" fmla="*/ 1749287 w 2332383"/>
                <a:gd name="connsiteY3" fmla="*/ 301168 h 356827"/>
                <a:gd name="connsiteX4" fmla="*/ 2332383 w 2332383"/>
                <a:gd name="connsiteY4" fmla="*/ 356827 h 356827"/>
                <a:gd name="connsiteX0" fmla="*/ 0 w 2332383"/>
                <a:gd name="connsiteY0" fmla="*/ 22872 h 356827"/>
                <a:gd name="connsiteX1" fmla="*/ 564015 w 2332383"/>
                <a:gd name="connsiteY1" fmla="*/ 30510 h 356827"/>
                <a:gd name="connsiteX2" fmla="*/ 1153499 w 2332383"/>
                <a:gd name="connsiteY2" fmla="*/ 0 h 356827"/>
                <a:gd name="connsiteX3" fmla="*/ 1731211 w 2332383"/>
                <a:gd name="connsiteY3" fmla="*/ 18769 h 356827"/>
                <a:gd name="connsiteX4" fmla="*/ 2332383 w 2332383"/>
                <a:gd name="connsiteY4" fmla="*/ 356827 h 356827"/>
                <a:gd name="connsiteX0" fmla="*/ 0 w 2330375"/>
                <a:gd name="connsiteY0" fmla="*/ 22872 h 37990"/>
                <a:gd name="connsiteX1" fmla="*/ 564015 w 2330375"/>
                <a:gd name="connsiteY1" fmla="*/ 30510 h 37990"/>
                <a:gd name="connsiteX2" fmla="*/ 1153499 w 2330375"/>
                <a:gd name="connsiteY2" fmla="*/ 0 h 37990"/>
                <a:gd name="connsiteX3" fmla="*/ 1731211 w 2330375"/>
                <a:gd name="connsiteY3" fmla="*/ 18769 h 37990"/>
                <a:gd name="connsiteX4" fmla="*/ 2330375 w 2330375"/>
                <a:gd name="connsiteY4" fmla="*/ 37990 h 3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0375" h="37990">
                  <a:moveTo>
                    <a:pt x="0" y="22872"/>
                  </a:moveTo>
                  <a:lnTo>
                    <a:pt x="564015" y="30510"/>
                  </a:lnTo>
                  <a:lnTo>
                    <a:pt x="1153499" y="0"/>
                  </a:lnTo>
                  <a:lnTo>
                    <a:pt x="1731211" y="18769"/>
                  </a:lnTo>
                  <a:lnTo>
                    <a:pt x="2330375" y="37990"/>
                  </a:lnTo>
                </a:path>
              </a:pathLst>
            </a:cu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444F803-61EA-4FA5-80CC-D9435A892B24}"/>
              </a:ext>
            </a:extLst>
          </p:cNvPr>
          <p:cNvGrpSpPr/>
          <p:nvPr/>
        </p:nvGrpSpPr>
        <p:grpSpPr>
          <a:xfrm>
            <a:off x="1461155" y="2292868"/>
            <a:ext cx="10025706" cy="2172976"/>
            <a:chOff x="6578947" y="2748976"/>
            <a:chExt cx="4070350" cy="1791383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D11F6050-0DA3-4C32-85BD-FAF2AF1BC28A}"/>
                </a:ext>
              </a:extLst>
            </p:cNvPr>
            <p:cNvCxnSpPr/>
            <p:nvPr/>
          </p:nvCxnSpPr>
          <p:spPr>
            <a:xfrm>
              <a:off x="6578947" y="2748976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0982B9A-287B-4F9D-874E-576F5FDF7B44}"/>
                </a:ext>
              </a:extLst>
            </p:cNvPr>
            <p:cNvCxnSpPr/>
            <p:nvPr/>
          </p:nvCxnSpPr>
          <p:spPr>
            <a:xfrm>
              <a:off x="6578947" y="2972899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F64FF219-81BD-4B8F-AAF7-83E094EBF0B2}"/>
                </a:ext>
              </a:extLst>
            </p:cNvPr>
            <p:cNvCxnSpPr/>
            <p:nvPr/>
          </p:nvCxnSpPr>
          <p:spPr>
            <a:xfrm>
              <a:off x="6578947" y="3420745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D820FCB2-4879-47E6-B14C-5586BBAF9990}"/>
                </a:ext>
              </a:extLst>
            </p:cNvPr>
            <p:cNvCxnSpPr/>
            <p:nvPr/>
          </p:nvCxnSpPr>
          <p:spPr>
            <a:xfrm>
              <a:off x="6578947" y="3868591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514ACEE7-CA46-4267-80EA-40521CAA6B2A}"/>
                </a:ext>
              </a:extLst>
            </p:cNvPr>
            <p:cNvCxnSpPr/>
            <p:nvPr/>
          </p:nvCxnSpPr>
          <p:spPr>
            <a:xfrm>
              <a:off x="6578947" y="4092514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1BC7D97-BFC8-47AE-B9BF-4E139FEA6DF8}"/>
                </a:ext>
              </a:extLst>
            </p:cNvPr>
            <p:cNvCxnSpPr/>
            <p:nvPr/>
          </p:nvCxnSpPr>
          <p:spPr>
            <a:xfrm>
              <a:off x="6578947" y="4540359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FE4C4020-E711-45A4-AAC4-F73491BC8BF9}"/>
                </a:ext>
              </a:extLst>
            </p:cNvPr>
            <p:cNvCxnSpPr/>
            <p:nvPr/>
          </p:nvCxnSpPr>
          <p:spPr>
            <a:xfrm>
              <a:off x="6578947" y="3196822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174AB068-DED5-47FA-B6BF-78C9F0DC5438}"/>
                </a:ext>
              </a:extLst>
            </p:cNvPr>
            <p:cNvCxnSpPr/>
            <p:nvPr/>
          </p:nvCxnSpPr>
          <p:spPr>
            <a:xfrm>
              <a:off x="6578947" y="3644668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FB30DF61-D5F3-4839-BE8D-4ED89D313000}"/>
                </a:ext>
              </a:extLst>
            </p:cNvPr>
            <p:cNvCxnSpPr/>
            <p:nvPr/>
          </p:nvCxnSpPr>
          <p:spPr>
            <a:xfrm>
              <a:off x="6578947" y="4316437"/>
              <a:ext cx="40703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023B96E-ACD6-4FEC-9646-B42361510640}"/>
              </a:ext>
            </a:extLst>
          </p:cNvPr>
          <p:cNvGrpSpPr/>
          <p:nvPr/>
        </p:nvGrpSpPr>
        <p:grpSpPr>
          <a:xfrm>
            <a:off x="592124" y="2247625"/>
            <a:ext cx="10892802" cy="3470909"/>
            <a:chOff x="592124" y="2438399"/>
            <a:chExt cx="10892802" cy="347090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5D63AF7-43C1-45D0-98CF-C2768B273219}"/>
                </a:ext>
              </a:extLst>
            </p:cNvPr>
            <p:cNvSpPr txBox="1"/>
            <p:nvPr/>
          </p:nvSpPr>
          <p:spPr>
            <a:xfrm>
              <a:off x="1408557" y="5570754"/>
              <a:ext cx="1007636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Year of Evolocumab Exposure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6E23D79-6B1A-419A-B4D8-3AB07776E00A}"/>
                </a:ext>
              </a:extLst>
            </p:cNvPr>
            <p:cNvSpPr txBox="1"/>
            <p:nvPr/>
          </p:nvSpPr>
          <p:spPr>
            <a:xfrm rot="16200000">
              <a:off x="-505097" y="3535620"/>
              <a:ext cx="25329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Incidence (%)</a:t>
              </a:r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44B7D43A-F87D-4808-B852-A4B06386D93C}"/>
              </a:ext>
            </a:extLst>
          </p:cNvPr>
          <p:cNvSpPr txBox="1"/>
          <p:nvPr/>
        </p:nvSpPr>
        <p:spPr>
          <a:xfrm flipH="1">
            <a:off x="9885356" y="4797645"/>
            <a:ext cx="1865207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Fifth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 = 659)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1869719-C8EB-49A7-97A0-075C40C1A609}"/>
              </a:ext>
            </a:extLst>
          </p:cNvPr>
          <p:cNvSpPr txBox="1"/>
          <p:nvPr/>
        </p:nvSpPr>
        <p:spPr>
          <a:xfrm flipH="1">
            <a:off x="1454201" y="4797645"/>
            <a:ext cx="2096678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 at 1 year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 = 442)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9083F5A-E60E-4B62-A36E-13642708D745}"/>
              </a:ext>
            </a:extLst>
          </p:cNvPr>
          <p:cNvSpPr txBox="1"/>
          <p:nvPr/>
        </p:nvSpPr>
        <p:spPr>
          <a:xfrm flipH="1">
            <a:off x="3625437" y="4797645"/>
            <a:ext cx="1593916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 = 1255)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AB3C48C-5F4D-4008-B1CB-8B58BE0AD8A5}"/>
              </a:ext>
            </a:extLst>
          </p:cNvPr>
          <p:cNvSpPr txBox="1"/>
          <p:nvPr/>
        </p:nvSpPr>
        <p:spPr>
          <a:xfrm flipH="1">
            <a:off x="5166917" y="4797645"/>
            <a:ext cx="1647642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 = 1147)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4FDBCE3-1D7E-4F74-9A60-7F9D938F60FB}"/>
              </a:ext>
            </a:extLst>
          </p:cNvPr>
          <p:cNvSpPr txBox="1"/>
          <p:nvPr/>
        </p:nvSpPr>
        <p:spPr>
          <a:xfrm flipH="1">
            <a:off x="6717800" y="4797645"/>
            <a:ext cx="1738964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 = 1080)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F93B617-F8CF-4282-9A50-B343317E0EF3}"/>
              </a:ext>
            </a:extLst>
          </p:cNvPr>
          <p:cNvSpPr txBox="1"/>
          <p:nvPr/>
        </p:nvSpPr>
        <p:spPr>
          <a:xfrm flipH="1">
            <a:off x="8296877" y="4797645"/>
            <a:ext cx="1802085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Fourth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 = 1020)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CBA6197F-58E2-41CD-B1C9-8EE8354D7245}"/>
              </a:ext>
            </a:extLst>
          </p:cNvPr>
          <p:cNvCxnSpPr>
            <a:cxnSpLocks/>
          </p:cNvCxnSpPr>
          <p:nvPr/>
        </p:nvCxnSpPr>
        <p:spPr>
          <a:xfrm>
            <a:off x="1470941" y="4743580"/>
            <a:ext cx="10025706" cy="0"/>
          </a:xfrm>
          <a:prstGeom prst="line">
            <a:avLst/>
          </a:prstGeom>
          <a:ln w="19050">
            <a:solidFill>
              <a:schemeClr val="tx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A92B7C1-1014-4206-9E79-AD86AA84A338}"/>
              </a:ext>
            </a:extLst>
          </p:cNvPr>
          <p:cNvCxnSpPr>
            <a:cxnSpLocks/>
          </p:cNvCxnSpPr>
          <p:nvPr/>
        </p:nvCxnSpPr>
        <p:spPr>
          <a:xfrm>
            <a:off x="3504235" y="2199181"/>
            <a:ext cx="0" cy="3090672"/>
          </a:xfrm>
          <a:prstGeom prst="line">
            <a:avLst/>
          </a:prstGeom>
          <a:ln w="19050">
            <a:solidFill>
              <a:schemeClr val="tx2"/>
            </a:solidFill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D855C28-4A18-4987-BE81-F5AC063A43FA}"/>
              </a:ext>
            </a:extLst>
          </p:cNvPr>
          <p:cNvGrpSpPr/>
          <p:nvPr/>
        </p:nvGrpSpPr>
        <p:grpSpPr>
          <a:xfrm>
            <a:off x="935420" y="2138980"/>
            <a:ext cx="418530" cy="2749985"/>
            <a:chOff x="850711" y="2329753"/>
            <a:chExt cx="308457" cy="2749985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276D2745-F134-435F-AE18-CD67ABDFA741}"/>
                </a:ext>
              </a:extLst>
            </p:cNvPr>
            <p:cNvSpPr txBox="1"/>
            <p:nvPr/>
          </p:nvSpPr>
          <p:spPr>
            <a:xfrm>
              <a:off x="1012672" y="2329753"/>
              <a:ext cx="146496" cy="307777"/>
            </a:xfrm>
            <a:prstGeom prst="rect">
              <a:avLst/>
            </a:prstGeom>
            <a:noFill/>
          </p:spPr>
          <p:txBody>
            <a:bodyPr wrap="non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074F65C-BA7C-4E02-92B5-E81171907527}"/>
                </a:ext>
              </a:extLst>
            </p:cNvPr>
            <p:cNvSpPr txBox="1"/>
            <p:nvPr/>
          </p:nvSpPr>
          <p:spPr>
            <a:xfrm flipH="1">
              <a:off x="850711" y="2601107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FFFF5CF-F569-40FA-A1EC-BADC1778BD80}"/>
                </a:ext>
              </a:extLst>
            </p:cNvPr>
            <p:cNvSpPr txBox="1"/>
            <p:nvPr/>
          </p:nvSpPr>
          <p:spPr>
            <a:xfrm flipH="1">
              <a:off x="850711" y="3143822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792F6961-EFEC-4345-84FE-D86264F9FD37}"/>
                </a:ext>
              </a:extLst>
            </p:cNvPr>
            <p:cNvSpPr txBox="1"/>
            <p:nvPr/>
          </p:nvSpPr>
          <p:spPr>
            <a:xfrm flipH="1">
              <a:off x="850711" y="3686534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A123630-160D-4CB8-9BF3-AA889BF85B36}"/>
                </a:ext>
              </a:extLst>
            </p:cNvPr>
            <p:cNvSpPr txBox="1"/>
            <p:nvPr/>
          </p:nvSpPr>
          <p:spPr>
            <a:xfrm flipH="1">
              <a:off x="850711" y="3957891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20FAF0C-0BCA-4841-A1B7-158BCF66942B}"/>
                </a:ext>
              </a:extLst>
            </p:cNvPr>
            <p:cNvSpPr txBox="1"/>
            <p:nvPr/>
          </p:nvSpPr>
          <p:spPr>
            <a:xfrm flipH="1">
              <a:off x="850711" y="4500603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C4BBC78-2065-4E28-9D4A-8C0E204B8A80}"/>
                </a:ext>
              </a:extLst>
            </p:cNvPr>
            <p:cNvSpPr txBox="1"/>
            <p:nvPr/>
          </p:nvSpPr>
          <p:spPr>
            <a:xfrm flipH="1">
              <a:off x="850711" y="4771961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55B3C53-016C-4974-9E1A-E735961AB085}"/>
                </a:ext>
              </a:extLst>
            </p:cNvPr>
            <p:cNvSpPr txBox="1"/>
            <p:nvPr/>
          </p:nvSpPr>
          <p:spPr>
            <a:xfrm flipH="1">
              <a:off x="850711" y="2872464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24EDBF85-87FD-45C6-8CFA-4BCEFC5367EC}"/>
                </a:ext>
              </a:extLst>
            </p:cNvPr>
            <p:cNvSpPr txBox="1"/>
            <p:nvPr/>
          </p:nvSpPr>
          <p:spPr>
            <a:xfrm flipH="1">
              <a:off x="850711" y="3415180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4E701644-E63C-4E18-A191-62CC3B60DC86}"/>
                </a:ext>
              </a:extLst>
            </p:cNvPr>
            <p:cNvSpPr txBox="1"/>
            <p:nvPr/>
          </p:nvSpPr>
          <p:spPr>
            <a:xfrm flipH="1">
              <a:off x="850711" y="4229245"/>
              <a:ext cx="30845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8D37B3C3-0F42-4628-B7BA-BAB68F577D5B}"/>
              </a:ext>
            </a:extLst>
          </p:cNvPr>
          <p:cNvGrpSpPr/>
          <p:nvPr/>
        </p:nvGrpSpPr>
        <p:grpSpPr>
          <a:xfrm>
            <a:off x="2505545" y="2680379"/>
            <a:ext cx="110624" cy="2022073"/>
            <a:chOff x="2430910" y="2871153"/>
            <a:chExt cx="110624" cy="2022073"/>
          </a:xfrm>
        </p:grpSpPr>
        <p:sp>
          <p:nvSpPr>
            <p:cNvPr id="150" name="Diamond 149">
              <a:extLst>
                <a:ext uri="{FF2B5EF4-FFF2-40B4-BE49-F238E27FC236}">
                  <a16:creationId xmlns:a16="http://schemas.microsoft.com/office/drawing/2014/main" id="{A00CFC05-EFF9-4C38-B891-16F242AEEB62}"/>
                </a:ext>
              </a:extLst>
            </p:cNvPr>
            <p:cNvSpPr/>
            <p:nvPr/>
          </p:nvSpPr>
          <p:spPr>
            <a:xfrm>
              <a:off x="2430910" y="2871153"/>
              <a:ext cx="109728" cy="109728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46919099-85CF-4E58-AFA9-2DC87BC0494C}"/>
                </a:ext>
              </a:extLst>
            </p:cNvPr>
            <p:cNvSpPr/>
            <p:nvPr/>
          </p:nvSpPr>
          <p:spPr>
            <a:xfrm>
              <a:off x="2430910" y="4454993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51156AC-D8DB-42CD-8C8F-23EA617EF20D}"/>
                </a:ext>
              </a:extLst>
            </p:cNvPr>
            <p:cNvSpPr/>
            <p:nvPr/>
          </p:nvSpPr>
          <p:spPr>
            <a:xfrm>
              <a:off x="2431806" y="4675780"/>
              <a:ext cx="109728" cy="10972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Triangle 197">
              <a:extLst>
                <a:ext uri="{FF2B5EF4-FFF2-40B4-BE49-F238E27FC236}">
                  <a16:creationId xmlns:a16="http://schemas.microsoft.com/office/drawing/2014/main" id="{EDAEA3D6-B26E-4C28-A35F-0DFA27C624ED}"/>
                </a:ext>
              </a:extLst>
            </p:cNvPr>
            <p:cNvSpPr/>
            <p:nvPr/>
          </p:nvSpPr>
          <p:spPr>
            <a:xfrm>
              <a:off x="2430910" y="4662903"/>
              <a:ext cx="109728" cy="1097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Diamond 153">
              <a:extLst>
                <a:ext uri="{FF2B5EF4-FFF2-40B4-BE49-F238E27FC236}">
                  <a16:creationId xmlns:a16="http://schemas.microsoft.com/office/drawing/2014/main" id="{2190720E-EEAA-446D-82D5-DC36FCE04594}"/>
                </a:ext>
              </a:extLst>
            </p:cNvPr>
            <p:cNvSpPr/>
            <p:nvPr/>
          </p:nvSpPr>
          <p:spPr>
            <a:xfrm>
              <a:off x="2430910" y="4783498"/>
              <a:ext cx="109728" cy="109728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CD89439-9328-4AEA-B065-1F312BB8574E}"/>
              </a:ext>
            </a:extLst>
          </p:cNvPr>
          <p:cNvGrpSpPr/>
          <p:nvPr/>
        </p:nvGrpSpPr>
        <p:grpSpPr>
          <a:xfrm>
            <a:off x="4330742" y="2521100"/>
            <a:ext cx="6547104" cy="512604"/>
            <a:chOff x="4330742" y="2521100"/>
            <a:chExt cx="6547104" cy="512604"/>
          </a:xfrm>
        </p:grpSpPr>
        <p:sp>
          <p:nvSpPr>
            <p:cNvPr id="156" name="Diamond 155">
              <a:extLst>
                <a:ext uri="{FF2B5EF4-FFF2-40B4-BE49-F238E27FC236}">
                  <a16:creationId xmlns:a16="http://schemas.microsoft.com/office/drawing/2014/main" id="{A390B064-42B4-4AF9-B058-F9FAC30FDE55}"/>
                </a:ext>
              </a:extLst>
            </p:cNvPr>
            <p:cNvSpPr/>
            <p:nvPr/>
          </p:nvSpPr>
          <p:spPr>
            <a:xfrm>
              <a:off x="4330742" y="2521100"/>
              <a:ext cx="109741" cy="109728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Diamond 156">
              <a:extLst>
                <a:ext uri="{FF2B5EF4-FFF2-40B4-BE49-F238E27FC236}">
                  <a16:creationId xmlns:a16="http://schemas.microsoft.com/office/drawing/2014/main" id="{1A3F105B-C641-410C-8868-4ECACC66FD88}"/>
                </a:ext>
              </a:extLst>
            </p:cNvPr>
            <p:cNvSpPr/>
            <p:nvPr/>
          </p:nvSpPr>
          <p:spPr>
            <a:xfrm>
              <a:off x="5928534" y="2685055"/>
              <a:ext cx="109741" cy="109728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Diamond 157">
              <a:extLst>
                <a:ext uri="{FF2B5EF4-FFF2-40B4-BE49-F238E27FC236}">
                  <a16:creationId xmlns:a16="http://schemas.microsoft.com/office/drawing/2014/main" id="{24F117C8-4552-4682-A4F9-7FB74C3BF1D4}"/>
                </a:ext>
              </a:extLst>
            </p:cNvPr>
            <p:cNvSpPr/>
            <p:nvPr/>
          </p:nvSpPr>
          <p:spPr>
            <a:xfrm>
              <a:off x="7536574" y="2758020"/>
              <a:ext cx="109741" cy="109728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Diamond 158">
              <a:extLst>
                <a:ext uri="{FF2B5EF4-FFF2-40B4-BE49-F238E27FC236}">
                  <a16:creationId xmlns:a16="http://schemas.microsoft.com/office/drawing/2014/main" id="{FD2FF4B4-1B84-4E35-BA10-E5A8000B5371}"/>
                </a:ext>
              </a:extLst>
            </p:cNvPr>
            <p:cNvSpPr/>
            <p:nvPr/>
          </p:nvSpPr>
          <p:spPr>
            <a:xfrm>
              <a:off x="9148897" y="2868091"/>
              <a:ext cx="109741" cy="109728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Diamond 159">
              <a:extLst>
                <a:ext uri="{FF2B5EF4-FFF2-40B4-BE49-F238E27FC236}">
                  <a16:creationId xmlns:a16="http://schemas.microsoft.com/office/drawing/2014/main" id="{75956903-9E55-46DA-8AEA-A44A328024F3}"/>
                </a:ext>
              </a:extLst>
            </p:cNvPr>
            <p:cNvSpPr/>
            <p:nvPr/>
          </p:nvSpPr>
          <p:spPr>
            <a:xfrm>
              <a:off x="10768105" y="2923976"/>
              <a:ext cx="109741" cy="109728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21FAF888-A732-4B35-B4FD-7D6C1B4F8176}"/>
              </a:ext>
            </a:extLst>
          </p:cNvPr>
          <p:cNvSpPr/>
          <p:nvPr/>
        </p:nvSpPr>
        <p:spPr>
          <a:xfrm>
            <a:off x="4426598" y="2582762"/>
            <a:ext cx="6416078" cy="405093"/>
          </a:xfrm>
          <a:custGeom>
            <a:avLst/>
            <a:gdLst>
              <a:gd name="connsiteX0" fmla="*/ 0 w 2332383"/>
              <a:gd name="connsiteY0" fmla="*/ 0 h 333955"/>
              <a:gd name="connsiteX1" fmla="*/ 583096 w 2332383"/>
              <a:gd name="connsiteY1" fmla="*/ 135173 h 333955"/>
              <a:gd name="connsiteX2" fmla="*/ 1163541 w 2332383"/>
              <a:gd name="connsiteY2" fmla="*/ 193482 h 333955"/>
              <a:gd name="connsiteX3" fmla="*/ 1749287 w 2332383"/>
              <a:gd name="connsiteY3" fmla="*/ 278296 h 333955"/>
              <a:gd name="connsiteX4" fmla="*/ 2332383 w 2332383"/>
              <a:gd name="connsiteY4" fmla="*/ 333955 h 333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2383" h="333955">
                <a:moveTo>
                  <a:pt x="0" y="0"/>
                </a:moveTo>
                <a:lnTo>
                  <a:pt x="583096" y="135173"/>
                </a:lnTo>
                <a:lnTo>
                  <a:pt x="1163541" y="193482"/>
                </a:lnTo>
                <a:lnTo>
                  <a:pt x="1749287" y="278296"/>
                </a:lnTo>
                <a:lnTo>
                  <a:pt x="2332383" y="333955"/>
                </a:lnTo>
              </a:path>
            </a:pathLst>
          </a:cu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24AA0A5-FFFC-4A3A-A6D1-BD5A9EBF342E}"/>
              </a:ext>
            </a:extLst>
          </p:cNvPr>
          <p:cNvGrpSpPr/>
          <p:nvPr/>
        </p:nvGrpSpPr>
        <p:grpSpPr>
          <a:xfrm>
            <a:off x="4325876" y="4501521"/>
            <a:ext cx="6547104" cy="185727"/>
            <a:chOff x="4325876" y="4501521"/>
            <a:chExt cx="6547104" cy="185727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34E3B8F7-EE8B-4824-BECC-1E71EA629FD0}"/>
                </a:ext>
              </a:extLst>
            </p:cNvPr>
            <p:cNvGrpSpPr/>
            <p:nvPr/>
          </p:nvGrpSpPr>
          <p:grpSpPr>
            <a:xfrm>
              <a:off x="4325876" y="4501521"/>
              <a:ext cx="6547104" cy="185727"/>
              <a:chOff x="4309928" y="4692295"/>
              <a:chExt cx="6546352" cy="185727"/>
            </a:xfrm>
          </p:grpSpPr>
          <p:sp>
            <p:nvSpPr>
              <p:cNvPr id="189" name="Oval 163">
                <a:extLst>
                  <a:ext uri="{FF2B5EF4-FFF2-40B4-BE49-F238E27FC236}">
                    <a16:creationId xmlns:a16="http://schemas.microsoft.com/office/drawing/2014/main" id="{634BC03A-D62B-4FB8-A705-98E0A7D79111}"/>
                  </a:ext>
                </a:extLst>
              </p:cNvPr>
              <p:cNvSpPr/>
              <p:nvPr/>
            </p:nvSpPr>
            <p:spPr>
              <a:xfrm>
                <a:off x="10746552" y="4768294"/>
                <a:ext cx="109728" cy="109728"/>
              </a:xfrm>
              <a:prstGeom prst="diamond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Oval 164">
                <a:extLst>
                  <a:ext uri="{FF2B5EF4-FFF2-40B4-BE49-F238E27FC236}">
                    <a16:creationId xmlns:a16="http://schemas.microsoft.com/office/drawing/2014/main" id="{FD28DB63-6268-4261-97B9-60AD2AFD1AD1}"/>
                  </a:ext>
                </a:extLst>
              </p:cNvPr>
              <p:cNvSpPr/>
              <p:nvPr/>
            </p:nvSpPr>
            <p:spPr>
              <a:xfrm>
                <a:off x="4309928" y="4692295"/>
                <a:ext cx="109728" cy="109728"/>
              </a:xfrm>
              <a:prstGeom prst="diamond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Oval 165">
                <a:extLst>
                  <a:ext uri="{FF2B5EF4-FFF2-40B4-BE49-F238E27FC236}">
                    <a16:creationId xmlns:a16="http://schemas.microsoft.com/office/drawing/2014/main" id="{9774462E-9A92-4A62-84CE-2320AD07321F}"/>
                  </a:ext>
                </a:extLst>
              </p:cNvPr>
              <p:cNvSpPr/>
              <p:nvPr/>
            </p:nvSpPr>
            <p:spPr>
              <a:xfrm>
                <a:off x="5907536" y="4739355"/>
                <a:ext cx="109728" cy="109728"/>
              </a:xfrm>
              <a:prstGeom prst="diamond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Oval 166">
                <a:extLst>
                  <a:ext uri="{FF2B5EF4-FFF2-40B4-BE49-F238E27FC236}">
                    <a16:creationId xmlns:a16="http://schemas.microsoft.com/office/drawing/2014/main" id="{68E70372-5719-4EB1-9B2D-949BF7672CFB}"/>
                  </a:ext>
                </a:extLst>
              </p:cNvPr>
              <p:cNvSpPr/>
              <p:nvPr/>
            </p:nvSpPr>
            <p:spPr>
              <a:xfrm>
                <a:off x="7515392" y="4753782"/>
                <a:ext cx="109728" cy="109728"/>
              </a:xfrm>
              <a:prstGeom prst="diamond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Oval 167">
                <a:extLst>
                  <a:ext uri="{FF2B5EF4-FFF2-40B4-BE49-F238E27FC236}">
                    <a16:creationId xmlns:a16="http://schemas.microsoft.com/office/drawing/2014/main" id="{BC5E21CF-C643-49D9-B126-5B075BF57E04}"/>
                  </a:ext>
                </a:extLst>
              </p:cNvPr>
              <p:cNvSpPr/>
              <p:nvPr/>
            </p:nvSpPr>
            <p:spPr>
              <a:xfrm>
                <a:off x="9127530" y="4766681"/>
                <a:ext cx="109728" cy="109728"/>
              </a:xfrm>
              <a:prstGeom prst="diamond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315A915-08F3-4EFF-B496-BF26775E6439}"/>
                </a:ext>
              </a:extLst>
            </p:cNvPr>
            <p:cNvSpPr/>
            <p:nvPr/>
          </p:nvSpPr>
          <p:spPr>
            <a:xfrm>
              <a:off x="4419821" y="4557256"/>
              <a:ext cx="6437951" cy="83592"/>
            </a:xfrm>
            <a:custGeom>
              <a:avLst/>
              <a:gdLst>
                <a:gd name="connsiteX0" fmla="*/ 0 w 2340334"/>
                <a:gd name="connsiteY0" fmla="*/ 0 h 68912"/>
                <a:gd name="connsiteX1" fmla="*/ 593697 w 2340334"/>
                <a:gd name="connsiteY1" fmla="*/ 31805 h 68912"/>
                <a:gd name="connsiteX2" fmla="*/ 1179443 w 2340334"/>
                <a:gd name="connsiteY2" fmla="*/ 50358 h 68912"/>
                <a:gd name="connsiteX3" fmla="*/ 1762539 w 2340334"/>
                <a:gd name="connsiteY3" fmla="*/ 68912 h 68912"/>
                <a:gd name="connsiteX4" fmla="*/ 2340334 w 2340334"/>
                <a:gd name="connsiteY4" fmla="*/ 58310 h 68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334" h="68912">
                  <a:moveTo>
                    <a:pt x="0" y="0"/>
                  </a:moveTo>
                  <a:lnTo>
                    <a:pt x="593697" y="31805"/>
                  </a:lnTo>
                  <a:lnTo>
                    <a:pt x="1179443" y="50358"/>
                  </a:lnTo>
                  <a:lnTo>
                    <a:pt x="1762539" y="68912"/>
                  </a:lnTo>
                  <a:lnTo>
                    <a:pt x="2340334" y="58310"/>
                  </a:lnTo>
                </a:path>
              </a:pathLst>
            </a:custGeom>
            <a:noFill/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22C04C9E-651B-4F8C-8137-5629157B217A}"/>
              </a:ext>
            </a:extLst>
          </p:cNvPr>
          <p:cNvGrpSpPr/>
          <p:nvPr/>
        </p:nvGrpSpPr>
        <p:grpSpPr>
          <a:xfrm>
            <a:off x="4348934" y="4243854"/>
            <a:ext cx="6528908" cy="282282"/>
            <a:chOff x="4328120" y="4343640"/>
            <a:chExt cx="6528160" cy="282282"/>
          </a:xfrm>
        </p:grpSpPr>
        <p:sp>
          <p:nvSpPr>
            <p:cNvPr id="206" name="Oval 210">
              <a:extLst>
                <a:ext uri="{FF2B5EF4-FFF2-40B4-BE49-F238E27FC236}">
                  <a16:creationId xmlns:a16="http://schemas.microsoft.com/office/drawing/2014/main" id="{83F51E2E-7D32-420B-82CC-D268FAEAA247}"/>
                </a:ext>
              </a:extLst>
            </p:cNvPr>
            <p:cNvSpPr/>
            <p:nvPr/>
          </p:nvSpPr>
          <p:spPr>
            <a:xfrm>
              <a:off x="4328120" y="4343640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Oval 211">
              <a:extLst>
                <a:ext uri="{FF2B5EF4-FFF2-40B4-BE49-F238E27FC236}">
                  <a16:creationId xmlns:a16="http://schemas.microsoft.com/office/drawing/2014/main" id="{962F7F33-80D4-46BA-9636-047DC61E8CBC}"/>
                </a:ext>
              </a:extLst>
            </p:cNvPr>
            <p:cNvSpPr/>
            <p:nvPr/>
          </p:nvSpPr>
          <p:spPr>
            <a:xfrm>
              <a:off x="5939375" y="4360109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Oval 212">
              <a:extLst>
                <a:ext uri="{FF2B5EF4-FFF2-40B4-BE49-F238E27FC236}">
                  <a16:creationId xmlns:a16="http://schemas.microsoft.com/office/drawing/2014/main" id="{0635FDAE-F736-4064-839F-EA2640B98EB5}"/>
                </a:ext>
              </a:extLst>
            </p:cNvPr>
            <p:cNvSpPr/>
            <p:nvPr/>
          </p:nvSpPr>
          <p:spPr>
            <a:xfrm>
              <a:off x="7515392" y="4419196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Oval 213">
              <a:extLst>
                <a:ext uri="{FF2B5EF4-FFF2-40B4-BE49-F238E27FC236}">
                  <a16:creationId xmlns:a16="http://schemas.microsoft.com/office/drawing/2014/main" id="{A7B99D2B-430E-4FBD-81C3-E57D2799FF68}"/>
                </a:ext>
              </a:extLst>
            </p:cNvPr>
            <p:cNvSpPr/>
            <p:nvPr/>
          </p:nvSpPr>
          <p:spPr>
            <a:xfrm>
              <a:off x="9127530" y="4425219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Oval 214">
              <a:extLst>
                <a:ext uri="{FF2B5EF4-FFF2-40B4-BE49-F238E27FC236}">
                  <a16:creationId xmlns:a16="http://schemas.microsoft.com/office/drawing/2014/main" id="{B4322C04-010A-49D9-8F09-A6FD773BA5D6}"/>
                </a:ext>
              </a:extLst>
            </p:cNvPr>
            <p:cNvSpPr/>
            <p:nvPr/>
          </p:nvSpPr>
          <p:spPr>
            <a:xfrm>
              <a:off x="10746552" y="4516194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7" name="Freeform: Shape 193">
            <a:extLst>
              <a:ext uri="{FF2B5EF4-FFF2-40B4-BE49-F238E27FC236}">
                <a16:creationId xmlns:a16="http://schemas.microsoft.com/office/drawing/2014/main" id="{8189DBBF-2670-4738-9B03-235CABD90806}"/>
              </a:ext>
            </a:extLst>
          </p:cNvPr>
          <p:cNvSpPr/>
          <p:nvPr/>
        </p:nvSpPr>
        <p:spPr>
          <a:xfrm>
            <a:off x="4411971" y="4285528"/>
            <a:ext cx="6431104" cy="178927"/>
          </a:xfrm>
          <a:custGeom>
            <a:avLst/>
            <a:gdLst>
              <a:gd name="connsiteX0" fmla="*/ 0 w 2345635"/>
              <a:gd name="connsiteY0" fmla="*/ 0 h 137823"/>
              <a:gd name="connsiteX1" fmla="*/ 593698 w 2345635"/>
              <a:gd name="connsiteY1" fmla="*/ 26505 h 137823"/>
              <a:gd name="connsiteX2" fmla="*/ 1187395 w 2345635"/>
              <a:gd name="connsiteY2" fmla="*/ 76863 h 137823"/>
              <a:gd name="connsiteX3" fmla="*/ 1762539 w 2345635"/>
              <a:gd name="connsiteY3" fmla="*/ 63611 h 137823"/>
              <a:gd name="connsiteX4" fmla="*/ 2345635 w 2345635"/>
              <a:gd name="connsiteY4" fmla="*/ 137823 h 137823"/>
              <a:gd name="connsiteX0" fmla="*/ 0 w 2345635"/>
              <a:gd name="connsiteY0" fmla="*/ 0 h 171466"/>
              <a:gd name="connsiteX1" fmla="*/ 593698 w 2345635"/>
              <a:gd name="connsiteY1" fmla="*/ 26505 h 171466"/>
              <a:gd name="connsiteX2" fmla="*/ 1187395 w 2345635"/>
              <a:gd name="connsiteY2" fmla="*/ 76863 h 171466"/>
              <a:gd name="connsiteX3" fmla="*/ 1762539 w 2345635"/>
              <a:gd name="connsiteY3" fmla="*/ 63611 h 171466"/>
              <a:gd name="connsiteX4" fmla="*/ 2345635 w 2345635"/>
              <a:gd name="connsiteY4" fmla="*/ 171466 h 171466"/>
              <a:gd name="connsiteX0" fmla="*/ 0 w 2345635"/>
              <a:gd name="connsiteY0" fmla="*/ 0 h 171466"/>
              <a:gd name="connsiteX1" fmla="*/ 593698 w 2345635"/>
              <a:gd name="connsiteY1" fmla="*/ 26505 h 171466"/>
              <a:gd name="connsiteX2" fmla="*/ 1156277 w 2345635"/>
              <a:gd name="connsiteY2" fmla="*/ 76863 h 171466"/>
              <a:gd name="connsiteX3" fmla="*/ 1762539 w 2345635"/>
              <a:gd name="connsiteY3" fmla="*/ 63611 h 171466"/>
              <a:gd name="connsiteX4" fmla="*/ 2345635 w 2345635"/>
              <a:gd name="connsiteY4" fmla="*/ 171466 h 171466"/>
              <a:gd name="connsiteX0" fmla="*/ 0 w 2345635"/>
              <a:gd name="connsiteY0" fmla="*/ 0 h 171466"/>
              <a:gd name="connsiteX1" fmla="*/ 571067 w 2345635"/>
              <a:gd name="connsiteY1" fmla="*/ 19295 h 171466"/>
              <a:gd name="connsiteX2" fmla="*/ 1156277 w 2345635"/>
              <a:gd name="connsiteY2" fmla="*/ 76863 h 171466"/>
              <a:gd name="connsiteX3" fmla="*/ 1762539 w 2345635"/>
              <a:gd name="connsiteY3" fmla="*/ 63611 h 171466"/>
              <a:gd name="connsiteX4" fmla="*/ 2345635 w 2345635"/>
              <a:gd name="connsiteY4" fmla="*/ 171466 h 171466"/>
              <a:gd name="connsiteX0" fmla="*/ 0 w 2342806"/>
              <a:gd name="connsiteY0" fmla="*/ 0 h 207512"/>
              <a:gd name="connsiteX1" fmla="*/ 568238 w 2342806"/>
              <a:gd name="connsiteY1" fmla="*/ 55341 h 207512"/>
              <a:gd name="connsiteX2" fmla="*/ 1153448 w 2342806"/>
              <a:gd name="connsiteY2" fmla="*/ 112909 h 207512"/>
              <a:gd name="connsiteX3" fmla="*/ 1759710 w 2342806"/>
              <a:gd name="connsiteY3" fmla="*/ 99657 h 207512"/>
              <a:gd name="connsiteX4" fmla="*/ 2342806 w 2342806"/>
              <a:gd name="connsiteY4" fmla="*/ 207512 h 207512"/>
              <a:gd name="connsiteX0" fmla="*/ 0 w 2351075"/>
              <a:gd name="connsiteY0" fmla="*/ 64671 h 152171"/>
              <a:gd name="connsiteX1" fmla="*/ 576507 w 2351075"/>
              <a:gd name="connsiteY1" fmla="*/ 0 h 152171"/>
              <a:gd name="connsiteX2" fmla="*/ 1161717 w 2351075"/>
              <a:gd name="connsiteY2" fmla="*/ 57568 h 152171"/>
              <a:gd name="connsiteX3" fmla="*/ 1767979 w 2351075"/>
              <a:gd name="connsiteY3" fmla="*/ 44316 h 152171"/>
              <a:gd name="connsiteX4" fmla="*/ 2351075 w 2351075"/>
              <a:gd name="connsiteY4" fmla="*/ 152171 h 152171"/>
              <a:gd name="connsiteX0" fmla="*/ 0 w 2351075"/>
              <a:gd name="connsiteY0" fmla="*/ 20355 h 107855"/>
              <a:gd name="connsiteX1" fmla="*/ 584776 w 2351075"/>
              <a:gd name="connsiteY1" fmla="*/ 53194 h 107855"/>
              <a:gd name="connsiteX2" fmla="*/ 1161717 w 2351075"/>
              <a:gd name="connsiteY2" fmla="*/ 13252 h 107855"/>
              <a:gd name="connsiteX3" fmla="*/ 1767979 w 2351075"/>
              <a:gd name="connsiteY3" fmla="*/ 0 h 107855"/>
              <a:gd name="connsiteX4" fmla="*/ 2351075 w 2351075"/>
              <a:gd name="connsiteY4" fmla="*/ 107855 h 107855"/>
              <a:gd name="connsiteX0" fmla="*/ 0 w 2351075"/>
              <a:gd name="connsiteY0" fmla="*/ 20355 h 107855"/>
              <a:gd name="connsiteX1" fmla="*/ 584776 w 2351075"/>
              <a:gd name="connsiteY1" fmla="*/ 53194 h 107855"/>
              <a:gd name="connsiteX2" fmla="*/ 1155102 w 2351075"/>
              <a:gd name="connsiteY2" fmla="*/ 95760 h 107855"/>
              <a:gd name="connsiteX3" fmla="*/ 1767979 w 2351075"/>
              <a:gd name="connsiteY3" fmla="*/ 0 h 107855"/>
              <a:gd name="connsiteX4" fmla="*/ 2351075 w 2351075"/>
              <a:gd name="connsiteY4" fmla="*/ 107855 h 107855"/>
              <a:gd name="connsiteX0" fmla="*/ 0 w 2351075"/>
              <a:gd name="connsiteY0" fmla="*/ 0 h 87500"/>
              <a:gd name="connsiteX1" fmla="*/ 584776 w 2351075"/>
              <a:gd name="connsiteY1" fmla="*/ 32839 h 87500"/>
              <a:gd name="connsiteX2" fmla="*/ 1155102 w 2351075"/>
              <a:gd name="connsiteY2" fmla="*/ 75405 h 87500"/>
              <a:gd name="connsiteX3" fmla="*/ 1738212 w 2351075"/>
              <a:gd name="connsiteY3" fmla="*/ 77155 h 87500"/>
              <a:gd name="connsiteX4" fmla="*/ 2351075 w 2351075"/>
              <a:gd name="connsiteY4" fmla="*/ 87500 h 87500"/>
              <a:gd name="connsiteX0" fmla="*/ 0 w 2337845"/>
              <a:gd name="connsiteY0" fmla="*/ 0 h 147506"/>
              <a:gd name="connsiteX1" fmla="*/ 584776 w 2337845"/>
              <a:gd name="connsiteY1" fmla="*/ 32839 h 147506"/>
              <a:gd name="connsiteX2" fmla="*/ 1155102 w 2337845"/>
              <a:gd name="connsiteY2" fmla="*/ 75405 h 147506"/>
              <a:gd name="connsiteX3" fmla="*/ 1738212 w 2337845"/>
              <a:gd name="connsiteY3" fmla="*/ 77155 h 147506"/>
              <a:gd name="connsiteX4" fmla="*/ 2337845 w 2337845"/>
              <a:gd name="connsiteY4" fmla="*/ 147506 h 1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7845" h="147506">
                <a:moveTo>
                  <a:pt x="0" y="0"/>
                </a:moveTo>
                <a:lnTo>
                  <a:pt x="584776" y="32839"/>
                </a:lnTo>
                <a:lnTo>
                  <a:pt x="1155102" y="75405"/>
                </a:lnTo>
                <a:lnTo>
                  <a:pt x="1738212" y="77155"/>
                </a:lnTo>
                <a:lnTo>
                  <a:pt x="2337845" y="147506"/>
                </a:ln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0989DB3C-2526-416C-B31B-D2DA72377000}"/>
              </a:ext>
            </a:extLst>
          </p:cNvPr>
          <p:cNvGrpSpPr/>
          <p:nvPr/>
        </p:nvGrpSpPr>
        <p:grpSpPr>
          <a:xfrm>
            <a:off x="4325876" y="4501521"/>
            <a:ext cx="6547104" cy="190265"/>
            <a:chOff x="4309928" y="4692295"/>
            <a:chExt cx="6546352" cy="190265"/>
          </a:xfrm>
          <a:solidFill>
            <a:schemeClr val="accent1"/>
          </a:solidFill>
        </p:grpSpPr>
        <p:sp>
          <p:nvSpPr>
            <p:cNvPr id="219" name="Oval 163">
              <a:extLst>
                <a:ext uri="{FF2B5EF4-FFF2-40B4-BE49-F238E27FC236}">
                  <a16:creationId xmlns:a16="http://schemas.microsoft.com/office/drawing/2014/main" id="{7079B711-1241-43C6-BCE9-B1025EB15FE9}"/>
                </a:ext>
              </a:extLst>
            </p:cNvPr>
            <p:cNvSpPr/>
            <p:nvPr/>
          </p:nvSpPr>
          <p:spPr>
            <a:xfrm>
              <a:off x="10746552" y="4768294"/>
              <a:ext cx="109728" cy="109728"/>
            </a:xfrm>
            <a:prstGeom prst="triangle">
              <a:avLst/>
            </a:prstGeom>
            <a:grpFill/>
            <a:ln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Oval 164">
              <a:extLst>
                <a:ext uri="{FF2B5EF4-FFF2-40B4-BE49-F238E27FC236}">
                  <a16:creationId xmlns:a16="http://schemas.microsoft.com/office/drawing/2014/main" id="{CF9EF802-14DE-43EB-BB35-6828C2E0F460}"/>
                </a:ext>
              </a:extLst>
            </p:cNvPr>
            <p:cNvSpPr/>
            <p:nvPr/>
          </p:nvSpPr>
          <p:spPr>
            <a:xfrm>
              <a:off x="4309928" y="4692295"/>
              <a:ext cx="109728" cy="109728"/>
            </a:xfrm>
            <a:prstGeom prst="triangle">
              <a:avLst/>
            </a:prstGeom>
            <a:grpFill/>
            <a:ln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Oval 165">
              <a:extLst>
                <a:ext uri="{FF2B5EF4-FFF2-40B4-BE49-F238E27FC236}">
                  <a16:creationId xmlns:a16="http://schemas.microsoft.com/office/drawing/2014/main" id="{BBEB16AC-6AB0-4777-949A-E90DD1D80AE7}"/>
                </a:ext>
              </a:extLst>
            </p:cNvPr>
            <p:cNvSpPr/>
            <p:nvPr/>
          </p:nvSpPr>
          <p:spPr>
            <a:xfrm>
              <a:off x="5907536" y="4710780"/>
              <a:ext cx="109728" cy="109728"/>
            </a:xfrm>
            <a:prstGeom prst="triangle">
              <a:avLst/>
            </a:prstGeom>
            <a:grpFill/>
            <a:ln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Oval 166">
              <a:extLst>
                <a:ext uri="{FF2B5EF4-FFF2-40B4-BE49-F238E27FC236}">
                  <a16:creationId xmlns:a16="http://schemas.microsoft.com/office/drawing/2014/main" id="{3638BA2A-B80C-4D2B-94EB-3C8951EA65C5}"/>
                </a:ext>
              </a:extLst>
            </p:cNvPr>
            <p:cNvSpPr/>
            <p:nvPr/>
          </p:nvSpPr>
          <p:spPr>
            <a:xfrm>
              <a:off x="7515392" y="4772832"/>
              <a:ext cx="109728" cy="109728"/>
            </a:xfrm>
            <a:prstGeom prst="triangle">
              <a:avLst/>
            </a:prstGeom>
            <a:grpFill/>
            <a:ln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Oval 167">
              <a:extLst>
                <a:ext uri="{FF2B5EF4-FFF2-40B4-BE49-F238E27FC236}">
                  <a16:creationId xmlns:a16="http://schemas.microsoft.com/office/drawing/2014/main" id="{7312C738-7113-401A-AAC4-108ED8A671D8}"/>
                </a:ext>
              </a:extLst>
            </p:cNvPr>
            <p:cNvSpPr/>
            <p:nvPr/>
          </p:nvSpPr>
          <p:spPr>
            <a:xfrm>
              <a:off x="9127530" y="4766681"/>
              <a:ext cx="109728" cy="109728"/>
            </a:xfrm>
            <a:prstGeom prst="triangle">
              <a:avLst/>
            </a:prstGeom>
            <a:grpFill/>
            <a:ln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3" name="Freeform: Shape 189">
            <a:extLst>
              <a:ext uri="{FF2B5EF4-FFF2-40B4-BE49-F238E27FC236}">
                <a16:creationId xmlns:a16="http://schemas.microsoft.com/office/drawing/2014/main" id="{5C19A9DB-648E-4146-80C0-2EB9BA435056}"/>
              </a:ext>
            </a:extLst>
          </p:cNvPr>
          <p:cNvSpPr/>
          <p:nvPr/>
        </p:nvSpPr>
        <p:spPr>
          <a:xfrm>
            <a:off x="4419821" y="4557256"/>
            <a:ext cx="6437951" cy="92836"/>
          </a:xfrm>
          <a:custGeom>
            <a:avLst/>
            <a:gdLst>
              <a:gd name="connsiteX0" fmla="*/ 0 w 2340334"/>
              <a:gd name="connsiteY0" fmla="*/ 0 h 68912"/>
              <a:gd name="connsiteX1" fmla="*/ 593697 w 2340334"/>
              <a:gd name="connsiteY1" fmla="*/ 31805 h 68912"/>
              <a:gd name="connsiteX2" fmla="*/ 1179443 w 2340334"/>
              <a:gd name="connsiteY2" fmla="*/ 50358 h 68912"/>
              <a:gd name="connsiteX3" fmla="*/ 1762539 w 2340334"/>
              <a:gd name="connsiteY3" fmla="*/ 68912 h 68912"/>
              <a:gd name="connsiteX4" fmla="*/ 2340334 w 2340334"/>
              <a:gd name="connsiteY4" fmla="*/ 58310 h 68912"/>
              <a:gd name="connsiteX0" fmla="*/ 0 w 2340334"/>
              <a:gd name="connsiteY0" fmla="*/ 0 h 76533"/>
              <a:gd name="connsiteX1" fmla="*/ 593697 w 2340334"/>
              <a:gd name="connsiteY1" fmla="*/ 31805 h 76533"/>
              <a:gd name="connsiteX2" fmla="*/ 1149434 w 2340334"/>
              <a:gd name="connsiteY2" fmla="*/ 76533 h 76533"/>
              <a:gd name="connsiteX3" fmla="*/ 1762539 w 2340334"/>
              <a:gd name="connsiteY3" fmla="*/ 68912 h 76533"/>
              <a:gd name="connsiteX4" fmla="*/ 2340334 w 2340334"/>
              <a:gd name="connsiteY4" fmla="*/ 58310 h 76533"/>
              <a:gd name="connsiteX0" fmla="*/ 0 w 2340334"/>
              <a:gd name="connsiteY0" fmla="*/ 0 h 71298"/>
              <a:gd name="connsiteX1" fmla="*/ 593697 w 2340334"/>
              <a:gd name="connsiteY1" fmla="*/ 31805 h 71298"/>
              <a:gd name="connsiteX2" fmla="*/ 1151742 w 2340334"/>
              <a:gd name="connsiteY2" fmla="*/ 71298 h 71298"/>
              <a:gd name="connsiteX3" fmla="*/ 1762539 w 2340334"/>
              <a:gd name="connsiteY3" fmla="*/ 68912 h 71298"/>
              <a:gd name="connsiteX4" fmla="*/ 2340334 w 2340334"/>
              <a:gd name="connsiteY4" fmla="*/ 58310 h 71298"/>
              <a:gd name="connsiteX0" fmla="*/ 0 w 2340334"/>
              <a:gd name="connsiteY0" fmla="*/ 0 h 84385"/>
              <a:gd name="connsiteX1" fmla="*/ 593697 w 2340334"/>
              <a:gd name="connsiteY1" fmla="*/ 31805 h 84385"/>
              <a:gd name="connsiteX2" fmla="*/ 1151742 w 2340334"/>
              <a:gd name="connsiteY2" fmla="*/ 84385 h 84385"/>
              <a:gd name="connsiteX3" fmla="*/ 1762539 w 2340334"/>
              <a:gd name="connsiteY3" fmla="*/ 68912 h 84385"/>
              <a:gd name="connsiteX4" fmla="*/ 2340334 w 2340334"/>
              <a:gd name="connsiteY4" fmla="*/ 58310 h 84385"/>
              <a:gd name="connsiteX0" fmla="*/ 0 w 2340334"/>
              <a:gd name="connsiteY0" fmla="*/ 0 h 76533"/>
              <a:gd name="connsiteX1" fmla="*/ 593697 w 2340334"/>
              <a:gd name="connsiteY1" fmla="*/ 31805 h 76533"/>
              <a:gd name="connsiteX2" fmla="*/ 1151742 w 2340334"/>
              <a:gd name="connsiteY2" fmla="*/ 76533 h 76533"/>
              <a:gd name="connsiteX3" fmla="*/ 1762539 w 2340334"/>
              <a:gd name="connsiteY3" fmla="*/ 68912 h 76533"/>
              <a:gd name="connsiteX4" fmla="*/ 2340334 w 2340334"/>
              <a:gd name="connsiteY4" fmla="*/ 58310 h 76533"/>
              <a:gd name="connsiteX0" fmla="*/ 0 w 2340334"/>
              <a:gd name="connsiteY0" fmla="*/ 0 h 76533"/>
              <a:gd name="connsiteX1" fmla="*/ 562534 w 2340334"/>
              <a:gd name="connsiteY1" fmla="*/ 16100 h 76533"/>
              <a:gd name="connsiteX2" fmla="*/ 1151742 w 2340334"/>
              <a:gd name="connsiteY2" fmla="*/ 76533 h 76533"/>
              <a:gd name="connsiteX3" fmla="*/ 1762539 w 2340334"/>
              <a:gd name="connsiteY3" fmla="*/ 68912 h 76533"/>
              <a:gd name="connsiteX4" fmla="*/ 2340334 w 2340334"/>
              <a:gd name="connsiteY4" fmla="*/ 58310 h 76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0334" h="76533">
                <a:moveTo>
                  <a:pt x="0" y="0"/>
                </a:moveTo>
                <a:lnTo>
                  <a:pt x="562534" y="16100"/>
                </a:lnTo>
                <a:lnTo>
                  <a:pt x="1151742" y="76533"/>
                </a:lnTo>
                <a:lnTo>
                  <a:pt x="1762539" y="68912"/>
                </a:lnTo>
                <a:lnTo>
                  <a:pt x="2340334" y="58310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17AF623-C6E9-4260-86CE-611DFF71870B}"/>
              </a:ext>
            </a:extLst>
          </p:cNvPr>
          <p:cNvGrpSpPr/>
          <p:nvPr/>
        </p:nvGrpSpPr>
        <p:grpSpPr>
          <a:xfrm>
            <a:off x="2974209" y="1799143"/>
            <a:ext cx="6561269" cy="276999"/>
            <a:chOff x="2209711" y="1619261"/>
            <a:chExt cx="6561269" cy="276999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C3D4CF85-9A13-4EE8-B2DF-67B43613FC31}"/>
                </a:ext>
              </a:extLst>
            </p:cNvPr>
            <p:cNvSpPr txBox="1"/>
            <p:nvPr/>
          </p:nvSpPr>
          <p:spPr>
            <a:xfrm>
              <a:off x="3733454" y="1619261"/>
              <a:ext cx="12758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Nasopharyngitis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223DB9CC-9C13-4B63-855A-927860427798}"/>
                </a:ext>
              </a:extLst>
            </p:cNvPr>
            <p:cNvSpPr/>
            <p:nvPr/>
          </p:nvSpPr>
          <p:spPr>
            <a:xfrm>
              <a:off x="3495059" y="1712040"/>
              <a:ext cx="91440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5CF44D8E-A9BE-44F5-86A7-7AA7D78F9343}"/>
                </a:ext>
              </a:extLst>
            </p:cNvPr>
            <p:cNvCxnSpPr/>
            <p:nvPr/>
          </p:nvCxnSpPr>
          <p:spPr>
            <a:xfrm>
              <a:off x="3352365" y="1757760"/>
              <a:ext cx="381048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Diamond 237">
              <a:extLst>
                <a:ext uri="{FF2B5EF4-FFF2-40B4-BE49-F238E27FC236}">
                  <a16:creationId xmlns:a16="http://schemas.microsoft.com/office/drawing/2014/main" id="{2B2852C5-47D5-4BDA-B3F8-4A8B7C96551A}"/>
                </a:ext>
              </a:extLst>
            </p:cNvPr>
            <p:cNvSpPr/>
            <p:nvPr/>
          </p:nvSpPr>
          <p:spPr>
            <a:xfrm>
              <a:off x="5306295" y="1712040"/>
              <a:ext cx="91440" cy="91440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E17CB469-B319-413F-B3A3-3D9FEF2772C0}"/>
                </a:ext>
              </a:extLst>
            </p:cNvPr>
            <p:cNvCxnSpPr/>
            <p:nvPr/>
          </p:nvCxnSpPr>
          <p:spPr>
            <a:xfrm>
              <a:off x="5163601" y="1757760"/>
              <a:ext cx="381048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AB4EE1CF-4B71-4091-BFE5-88F38CED06FA}"/>
                </a:ext>
              </a:extLst>
            </p:cNvPr>
            <p:cNvSpPr/>
            <p:nvPr/>
          </p:nvSpPr>
          <p:spPr>
            <a:xfrm>
              <a:off x="5540957" y="1619261"/>
              <a:ext cx="7889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Athralgia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9E030A75-0D22-47EC-9214-633A60FAD7D4}"/>
                </a:ext>
              </a:extLst>
            </p:cNvPr>
            <p:cNvSpPr txBox="1"/>
            <p:nvPr/>
          </p:nvSpPr>
          <p:spPr>
            <a:xfrm>
              <a:off x="7826939" y="1619261"/>
              <a:ext cx="9440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Serious AE</a:t>
              </a: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754F8F11-5700-4349-985B-A2B86CF443F9}"/>
                </a:ext>
              </a:extLst>
            </p:cNvPr>
            <p:cNvSpPr/>
            <p:nvPr/>
          </p:nvSpPr>
          <p:spPr>
            <a:xfrm>
              <a:off x="7588545" y="1712040"/>
              <a:ext cx="91440" cy="9144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FFF4DAD1-ADA2-40CE-BF0F-4E1FAF593476}"/>
                </a:ext>
              </a:extLst>
            </p:cNvPr>
            <p:cNvCxnSpPr/>
            <p:nvPr/>
          </p:nvCxnSpPr>
          <p:spPr>
            <a:xfrm>
              <a:off x="7445851" y="1757760"/>
              <a:ext cx="381048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F3F1BCDA-750C-4C43-B701-F985466A12C7}"/>
                </a:ext>
              </a:extLst>
            </p:cNvPr>
            <p:cNvSpPr txBox="1"/>
            <p:nvPr/>
          </p:nvSpPr>
          <p:spPr>
            <a:xfrm>
              <a:off x="2590800" y="1619261"/>
              <a:ext cx="6891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Any AE</a:t>
              </a:r>
            </a:p>
          </p:txBody>
        </p:sp>
        <p:sp>
          <p:nvSpPr>
            <p:cNvPr id="245" name="Diamond 244">
              <a:extLst>
                <a:ext uri="{FF2B5EF4-FFF2-40B4-BE49-F238E27FC236}">
                  <a16:creationId xmlns:a16="http://schemas.microsoft.com/office/drawing/2014/main" id="{331AC5B2-1CAB-4C26-9A06-3C83B238B16C}"/>
                </a:ext>
              </a:extLst>
            </p:cNvPr>
            <p:cNvSpPr/>
            <p:nvPr/>
          </p:nvSpPr>
          <p:spPr>
            <a:xfrm>
              <a:off x="2339748" y="1697273"/>
              <a:ext cx="120975" cy="120975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1C24C2ED-1D10-4219-AF1C-70D5C260BC6F}"/>
                </a:ext>
              </a:extLst>
            </p:cNvPr>
            <p:cNvCxnSpPr/>
            <p:nvPr/>
          </p:nvCxnSpPr>
          <p:spPr>
            <a:xfrm>
              <a:off x="2209711" y="1757760"/>
              <a:ext cx="381048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Triangle 224">
              <a:extLst>
                <a:ext uri="{FF2B5EF4-FFF2-40B4-BE49-F238E27FC236}">
                  <a16:creationId xmlns:a16="http://schemas.microsoft.com/office/drawing/2014/main" id="{0FBB4A23-4A5D-42C8-9826-62743EEACFA0}"/>
                </a:ext>
              </a:extLst>
            </p:cNvPr>
            <p:cNvSpPr/>
            <p:nvPr/>
          </p:nvSpPr>
          <p:spPr>
            <a:xfrm>
              <a:off x="6592108" y="1712040"/>
              <a:ext cx="91440" cy="91440"/>
            </a:xfrm>
            <a:prstGeom prst="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6D21DF9D-3A5F-4099-B5F9-98824C2220C1}"/>
                </a:ext>
              </a:extLst>
            </p:cNvPr>
            <p:cNvCxnSpPr/>
            <p:nvPr/>
          </p:nvCxnSpPr>
          <p:spPr>
            <a:xfrm>
              <a:off x="6449414" y="1757760"/>
              <a:ext cx="38104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F8163E51-718E-408A-A0F1-7D2B94C19941}"/>
                </a:ext>
              </a:extLst>
            </p:cNvPr>
            <p:cNvSpPr/>
            <p:nvPr/>
          </p:nvSpPr>
          <p:spPr>
            <a:xfrm>
              <a:off x="6826770" y="1619261"/>
              <a:ext cx="44916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URI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741813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D1DDE-408B-AC4D-B4F7-CB6E2DF65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242" y="1171596"/>
            <a:ext cx="10826496" cy="428783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Tx/>
              <a:buNone/>
            </a:pPr>
            <a:r>
              <a:rPr lang="en-US" b="1" dirty="0">
                <a:solidFill>
                  <a:srgbClr val="007CC2"/>
                </a:solidFill>
              </a:rPr>
              <a:t>AEs of Interest Over Time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78F37C-637B-374B-AA2A-C3F5564D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Rates of Adverse Events of Interest Over 5 Years in the OSLER-1 Trial</a:t>
            </a:r>
            <a:endParaRPr lang="en-US" i="1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FBCB405-9FCB-4B4E-89CF-52F7F7237EA6}"/>
              </a:ext>
            </a:extLst>
          </p:cNvPr>
          <p:cNvSpPr txBox="1"/>
          <p:nvPr/>
        </p:nvSpPr>
        <p:spPr>
          <a:xfrm>
            <a:off x="3069431" y="1626827"/>
            <a:ext cx="2588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Potential hypersensitivity</a:t>
            </a:r>
          </a:p>
          <a:p>
            <a:r>
              <a:rPr lang="en-US" sz="1200" dirty="0"/>
              <a:t>Potential injection-site reactions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AD63F13-3815-FE42-BD21-11A3541F082E}"/>
              </a:ext>
            </a:extLst>
          </p:cNvPr>
          <p:cNvSpPr/>
          <p:nvPr/>
        </p:nvSpPr>
        <p:spPr>
          <a:xfrm>
            <a:off x="2831036" y="1715879"/>
            <a:ext cx="91440" cy="9144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CC028C1-1DDA-404D-8096-42455C1531B1}"/>
              </a:ext>
            </a:extLst>
          </p:cNvPr>
          <p:cNvCxnSpPr/>
          <p:nvPr/>
        </p:nvCxnSpPr>
        <p:spPr>
          <a:xfrm>
            <a:off x="2688342" y="1766314"/>
            <a:ext cx="381048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riangle 84">
            <a:extLst>
              <a:ext uri="{FF2B5EF4-FFF2-40B4-BE49-F238E27FC236}">
                <a16:creationId xmlns:a16="http://schemas.microsoft.com/office/drawing/2014/main" id="{37993DBF-F67B-FC43-905E-347BFD9AF409}"/>
              </a:ext>
            </a:extLst>
          </p:cNvPr>
          <p:cNvSpPr/>
          <p:nvPr/>
        </p:nvSpPr>
        <p:spPr>
          <a:xfrm>
            <a:off x="5673662" y="1889356"/>
            <a:ext cx="91440" cy="91440"/>
          </a:xfrm>
          <a:prstGeom prst="triangle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5D68F4B-6788-0340-807E-8B4CBFF1FF90}"/>
              </a:ext>
            </a:extLst>
          </p:cNvPr>
          <p:cNvCxnSpPr/>
          <p:nvPr/>
        </p:nvCxnSpPr>
        <p:spPr>
          <a:xfrm>
            <a:off x="5530968" y="1939791"/>
            <a:ext cx="38104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D48619A5-9EC6-6E41-8192-47981D561BBC}"/>
              </a:ext>
            </a:extLst>
          </p:cNvPr>
          <p:cNvSpPr/>
          <p:nvPr/>
        </p:nvSpPr>
        <p:spPr>
          <a:xfrm>
            <a:off x="2831036" y="1899292"/>
            <a:ext cx="91440" cy="914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786BCD0-AF42-C340-A3D8-5348DEA4122D}"/>
              </a:ext>
            </a:extLst>
          </p:cNvPr>
          <p:cNvCxnSpPr/>
          <p:nvPr/>
        </p:nvCxnSpPr>
        <p:spPr>
          <a:xfrm>
            <a:off x="2688342" y="1949727"/>
            <a:ext cx="381048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Diamond 88">
            <a:extLst>
              <a:ext uri="{FF2B5EF4-FFF2-40B4-BE49-F238E27FC236}">
                <a16:creationId xmlns:a16="http://schemas.microsoft.com/office/drawing/2014/main" id="{51E07E8C-6BDC-F74E-89BB-FF503825FE78}"/>
              </a:ext>
            </a:extLst>
          </p:cNvPr>
          <p:cNvSpPr/>
          <p:nvPr/>
        </p:nvSpPr>
        <p:spPr>
          <a:xfrm>
            <a:off x="5673662" y="1720173"/>
            <a:ext cx="91440" cy="91440"/>
          </a:xfrm>
          <a:prstGeom prst="diamond">
            <a:avLst/>
          </a:prstGeom>
          <a:solidFill>
            <a:schemeClr val="tx2"/>
          </a:solidFill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349E515-8B19-3A41-AFDF-95895F4FC7B0}"/>
              </a:ext>
            </a:extLst>
          </p:cNvPr>
          <p:cNvCxnSpPr/>
          <p:nvPr/>
        </p:nvCxnSpPr>
        <p:spPr>
          <a:xfrm>
            <a:off x="5530968" y="1764893"/>
            <a:ext cx="38104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>
            <a:extLst>
              <a:ext uri="{FF2B5EF4-FFF2-40B4-BE49-F238E27FC236}">
                <a16:creationId xmlns:a16="http://schemas.microsoft.com/office/drawing/2014/main" id="{CCC9F5A1-F158-954D-9A30-95ACF8A8FFEA}"/>
              </a:ext>
            </a:extLst>
          </p:cNvPr>
          <p:cNvSpPr/>
          <p:nvPr/>
        </p:nvSpPr>
        <p:spPr>
          <a:xfrm>
            <a:off x="5908324" y="1626827"/>
            <a:ext cx="1751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Muscle related</a:t>
            </a:r>
          </a:p>
          <a:p>
            <a:r>
              <a:rPr lang="en-US" sz="1200" dirty="0"/>
              <a:t>New-onset diabetes</a:t>
            </a:r>
          </a:p>
        </p:txBody>
      </p:sp>
      <p:sp>
        <p:nvSpPr>
          <p:cNvPr id="97" name="Diamond 96">
            <a:extLst>
              <a:ext uri="{FF2B5EF4-FFF2-40B4-BE49-F238E27FC236}">
                <a16:creationId xmlns:a16="http://schemas.microsoft.com/office/drawing/2014/main" id="{B874A4AB-EC7A-5344-A382-93C61DD4BC0E}"/>
              </a:ext>
            </a:extLst>
          </p:cNvPr>
          <p:cNvSpPr/>
          <p:nvPr/>
        </p:nvSpPr>
        <p:spPr>
          <a:xfrm>
            <a:off x="7668726" y="1720173"/>
            <a:ext cx="91440" cy="91440"/>
          </a:xfrm>
          <a:prstGeom prst="diamond">
            <a:avLst/>
          </a:prstGeom>
          <a:solidFill>
            <a:schemeClr val="accent2"/>
          </a:solidFill>
          <a:ln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79DBBEC-77ED-0D43-90E9-C1EA28A6C316}"/>
              </a:ext>
            </a:extLst>
          </p:cNvPr>
          <p:cNvCxnSpPr/>
          <p:nvPr/>
        </p:nvCxnSpPr>
        <p:spPr>
          <a:xfrm>
            <a:off x="7526032" y="1764893"/>
            <a:ext cx="38104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1B255986-65F6-494C-B1C3-639E99022E44}"/>
              </a:ext>
            </a:extLst>
          </p:cNvPr>
          <p:cNvSpPr/>
          <p:nvPr/>
        </p:nvSpPr>
        <p:spPr>
          <a:xfrm>
            <a:off x="7903388" y="1626827"/>
            <a:ext cx="2341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Neurocognitive related</a:t>
            </a:r>
          </a:p>
          <a:p>
            <a:endParaRPr lang="en-US" sz="1200" dirty="0"/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CEB6C86-11F0-874D-A03D-AF54365CA10A}"/>
              </a:ext>
            </a:extLst>
          </p:cNvPr>
          <p:cNvCxnSpPr/>
          <p:nvPr/>
        </p:nvCxnSpPr>
        <p:spPr>
          <a:xfrm>
            <a:off x="1461155" y="2338919"/>
            <a:ext cx="1002570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839F90A-F0F5-6E42-BC41-A7899A4E00A7}"/>
              </a:ext>
            </a:extLst>
          </p:cNvPr>
          <p:cNvCxnSpPr/>
          <p:nvPr/>
        </p:nvCxnSpPr>
        <p:spPr>
          <a:xfrm>
            <a:off x="1461155" y="2747371"/>
            <a:ext cx="1002570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DBF3E8F2-CBBC-2A4A-A649-2EA779EE0A2B}"/>
              </a:ext>
            </a:extLst>
          </p:cNvPr>
          <p:cNvCxnSpPr/>
          <p:nvPr/>
        </p:nvCxnSpPr>
        <p:spPr>
          <a:xfrm>
            <a:off x="1461155" y="3155823"/>
            <a:ext cx="1002570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BE4AC7B-C5A5-9A4A-9701-AF8ABE900037}"/>
              </a:ext>
            </a:extLst>
          </p:cNvPr>
          <p:cNvCxnSpPr/>
          <p:nvPr/>
        </p:nvCxnSpPr>
        <p:spPr>
          <a:xfrm>
            <a:off x="1461155" y="3564275"/>
            <a:ext cx="1002570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6CCE82C-24FD-6A49-908A-5BEAD2A11DA0}"/>
              </a:ext>
            </a:extLst>
          </p:cNvPr>
          <p:cNvCxnSpPr/>
          <p:nvPr/>
        </p:nvCxnSpPr>
        <p:spPr>
          <a:xfrm>
            <a:off x="1461155" y="4381179"/>
            <a:ext cx="1002570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BAC78A2A-2CA9-7343-BD04-E02ACC9E6BB6}"/>
              </a:ext>
            </a:extLst>
          </p:cNvPr>
          <p:cNvCxnSpPr/>
          <p:nvPr/>
        </p:nvCxnSpPr>
        <p:spPr>
          <a:xfrm>
            <a:off x="1461155" y="3972727"/>
            <a:ext cx="1002570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7AD310F-F6B5-0141-A2EF-000DAE09BAA2}"/>
              </a:ext>
            </a:extLst>
          </p:cNvPr>
          <p:cNvCxnSpPr/>
          <p:nvPr/>
        </p:nvCxnSpPr>
        <p:spPr>
          <a:xfrm>
            <a:off x="1470940" y="4789631"/>
            <a:ext cx="10025707" cy="0"/>
          </a:xfrm>
          <a:prstGeom prst="line">
            <a:avLst/>
          </a:prstGeom>
          <a:ln w="19050">
            <a:solidFill>
              <a:schemeClr val="tx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6CDFB66F-C910-6346-8708-AAD60D3C8790}"/>
              </a:ext>
            </a:extLst>
          </p:cNvPr>
          <p:cNvCxnSpPr>
            <a:cxnSpLocks/>
          </p:cNvCxnSpPr>
          <p:nvPr/>
        </p:nvCxnSpPr>
        <p:spPr>
          <a:xfrm>
            <a:off x="3504235" y="2245232"/>
            <a:ext cx="0" cy="3090672"/>
          </a:xfrm>
          <a:prstGeom prst="line">
            <a:avLst/>
          </a:prstGeom>
          <a:ln w="19050">
            <a:solidFill>
              <a:schemeClr val="tx2"/>
            </a:solidFill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CDBCAEC5-CE9E-F549-900D-1A652F6373E0}"/>
              </a:ext>
            </a:extLst>
          </p:cNvPr>
          <p:cNvGrpSpPr/>
          <p:nvPr/>
        </p:nvGrpSpPr>
        <p:grpSpPr>
          <a:xfrm>
            <a:off x="947397" y="2185032"/>
            <a:ext cx="418525" cy="2749985"/>
            <a:chOff x="956189" y="2329754"/>
            <a:chExt cx="418525" cy="2749985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7DDBC1CB-EAB9-C74A-8446-9CA4DF3B8B6D}"/>
                </a:ext>
              </a:extLst>
            </p:cNvPr>
            <p:cNvSpPr txBox="1"/>
            <p:nvPr/>
          </p:nvSpPr>
          <p:spPr>
            <a:xfrm>
              <a:off x="1175942" y="2329754"/>
              <a:ext cx="198772" cy="307777"/>
            </a:xfrm>
            <a:prstGeom prst="rect">
              <a:avLst/>
            </a:prstGeom>
            <a:noFill/>
          </p:spPr>
          <p:txBody>
            <a:bodyPr wrap="none" lIns="0" rIns="0" rtlCol="0" anchor="ctr">
              <a:spAutoFit/>
            </a:bodyPr>
            <a:lstStyle/>
            <a:p>
              <a:pPr algn="r"/>
              <a:r>
                <a:rPr lang="en-US" sz="1400" dirty="0"/>
                <a:t>12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BFB4288-B661-B643-AFB0-421FC83B5550}"/>
                </a:ext>
              </a:extLst>
            </p:cNvPr>
            <p:cNvSpPr txBox="1"/>
            <p:nvPr/>
          </p:nvSpPr>
          <p:spPr>
            <a:xfrm flipH="1">
              <a:off x="956189" y="3143824"/>
              <a:ext cx="41852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8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E6E8A3A9-1D22-124A-83F6-5879EBEA0FE3}"/>
                </a:ext>
              </a:extLst>
            </p:cNvPr>
            <p:cNvSpPr txBox="1"/>
            <p:nvPr/>
          </p:nvSpPr>
          <p:spPr>
            <a:xfrm flipH="1">
              <a:off x="956189" y="3550859"/>
              <a:ext cx="41852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6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DBEDC31-CD36-3E4A-9B0D-11F1A4C71390}"/>
                </a:ext>
              </a:extLst>
            </p:cNvPr>
            <p:cNvSpPr txBox="1"/>
            <p:nvPr/>
          </p:nvSpPr>
          <p:spPr>
            <a:xfrm flipH="1">
              <a:off x="956189" y="4364929"/>
              <a:ext cx="41852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2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BCC7BEF8-DC0A-DE47-98CF-321D9F8075CE}"/>
                </a:ext>
              </a:extLst>
            </p:cNvPr>
            <p:cNvSpPr txBox="1"/>
            <p:nvPr/>
          </p:nvSpPr>
          <p:spPr>
            <a:xfrm flipH="1">
              <a:off x="956189" y="4771962"/>
              <a:ext cx="41852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7D55824B-B9A6-1648-893D-248A8EC9426C}"/>
                </a:ext>
              </a:extLst>
            </p:cNvPr>
            <p:cNvSpPr txBox="1"/>
            <p:nvPr/>
          </p:nvSpPr>
          <p:spPr>
            <a:xfrm flipH="1">
              <a:off x="956189" y="3957894"/>
              <a:ext cx="41852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4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21483682-57AA-3143-8212-EBAD8D023479}"/>
                </a:ext>
              </a:extLst>
            </p:cNvPr>
            <p:cNvSpPr txBox="1"/>
            <p:nvPr/>
          </p:nvSpPr>
          <p:spPr>
            <a:xfrm flipH="1">
              <a:off x="956189" y="2721421"/>
              <a:ext cx="418525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10</a:t>
              </a:r>
            </a:p>
          </p:txBody>
        </p:sp>
      </p:grpSp>
      <p:sp>
        <p:nvSpPr>
          <p:cNvPr id="27" name="Freeform: Shape 21">
            <a:extLst>
              <a:ext uri="{FF2B5EF4-FFF2-40B4-BE49-F238E27FC236}">
                <a16:creationId xmlns:a16="http://schemas.microsoft.com/office/drawing/2014/main" id="{A02EBB9B-8C2B-2C42-99AF-049CFBAB0FF5}"/>
              </a:ext>
            </a:extLst>
          </p:cNvPr>
          <p:cNvSpPr/>
          <p:nvPr/>
        </p:nvSpPr>
        <p:spPr>
          <a:xfrm>
            <a:off x="4375041" y="2733912"/>
            <a:ext cx="6449417" cy="820568"/>
          </a:xfrm>
          <a:custGeom>
            <a:avLst/>
            <a:gdLst>
              <a:gd name="connsiteX0" fmla="*/ 0 w 2368550"/>
              <a:gd name="connsiteY0" fmla="*/ 0 h 676275"/>
              <a:gd name="connsiteX1" fmla="*/ 600075 w 2368550"/>
              <a:gd name="connsiteY1" fmla="*/ 346075 h 676275"/>
              <a:gd name="connsiteX2" fmla="*/ 1181100 w 2368550"/>
              <a:gd name="connsiteY2" fmla="*/ 327025 h 676275"/>
              <a:gd name="connsiteX3" fmla="*/ 1762125 w 2368550"/>
              <a:gd name="connsiteY3" fmla="*/ 676275 h 676275"/>
              <a:gd name="connsiteX4" fmla="*/ 2368550 w 2368550"/>
              <a:gd name="connsiteY4" fmla="*/ 504825 h 676275"/>
              <a:gd name="connsiteX0" fmla="*/ 0 w 2335352"/>
              <a:gd name="connsiteY0" fmla="*/ 0 h 676275"/>
              <a:gd name="connsiteX1" fmla="*/ 600075 w 2335352"/>
              <a:gd name="connsiteY1" fmla="*/ 346075 h 676275"/>
              <a:gd name="connsiteX2" fmla="*/ 1181100 w 2335352"/>
              <a:gd name="connsiteY2" fmla="*/ 327025 h 676275"/>
              <a:gd name="connsiteX3" fmla="*/ 1762125 w 2335352"/>
              <a:gd name="connsiteY3" fmla="*/ 676275 h 676275"/>
              <a:gd name="connsiteX4" fmla="*/ 2335352 w 2335352"/>
              <a:gd name="connsiteY4" fmla="*/ 511465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5352" h="676275">
                <a:moveTo>
                  <a:pt x="0" y="0"/>
                </a:moveTo>
                <a:lnTo>
                  <a:pt x="600075" y="346075"/>
                </a:lnTo>
                <a:lnTo>
                  <a:pt x="1181100" y="327025"/>
                </a:lnTo>
                <a:lnTo>
                  <a:pt x="1762125" y="676275"/>
                </a:lnTo>
                <a:lnTo>
                  <a:pt x="2335352" y="511465"/>
                </a:lnTo>
              </a:path>
            </a:pathLst>
          </a:cu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rgbClr val="FF000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4A29132-98A5-3F46-A0E9-1865F5D2015C}"/>
              </a:ext>
            </a:extLst>
          </p:cNvPr>
          <p:cNvGrpSpPr/>
          <p:nvPr/>
        </p:nvGrpSpPr>
        <p:grpSpPr>
          <a:xfrm>
            <a:off x="4383897" y="2690133"/>
            <a:ext cx="6537960" cy="920109"/>
            <a:chOff x="4355905" y="2834855"/>
            <a:chExt cx="6535923" cy="920109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35E9B04-AA93-3C45-BDCF-E2F2354F5F23}"/>
                </a:ext>
              </a:extLst>
            </p:cNvPr>
            <p:cNvSpPr/>
            <p:nvPr/>
          </p:nvSpPr>
          <p:spPr>
            <a:xfrm>
              <a:off x="4355905" y="2834855"/>
              <a:ext cx="109728" cy="1097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1D394B6-4EE3-5247-92A4-E68B313207CF}"/>
                </a:ext>
              </a:extLst>
            </p:cNvPr>
            <p:cNvSpPr/>
            <p:nvPr/>
          </p:nvSpPr>
          <p:spPr>
            <a:xfrm>
              <a:off x="5969953" y="3236069"/>
              <a:ext cx="109728" cy="1097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3F809BF-C52C-7E49-B353-71635829B0B1}"/>
                </a:ext>
              </a:extLst>
            </p:cNvPr>
            <p:cNvSpPr/>
            <p:nvPr/>
          </p:nvSpPr>
          <p:spPr>
            <a:xfrm>
              <a:off x="7562756" y="3228534"/>
              <a:ext cx="109728" cy="1097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224D57A-63AC-2C47-8D1B-24181BBFA43C}"/>
                </a:ext>
              </a:extLst>
            </p:cNvPr>
            <p:cNvSpPr/>
            <p:nvPr/>
          </p:nvSpPr>
          <p:spPr>
            <a:xfrm>
              <a:off x="9175218" y="3645236"/>
              <a:ext cx="109728" cy="1097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80A219B-0548-DB4A-87CD-E76E584DD2FB}"/>
                </a:ext>
              </a:extLst>
            </p:cNvPr>
            <p:cNvSpPr/>
            <p:nvPr/>
          </p:nvSpPr>
          <p:spPr>
            <a:xfrm>
              <a:off x="10782100" y="3440248"/>
              <a:ext cx="109728" cy="1097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</p:grpSp>
      <p:sp>
        <p:nvSpPr>
          <p:cNvPr id="34" name="Freeform: Shape 22">
            <a:extLst>
              <a:ext uri="{FF2B5EF4-FFF2-40B4-BE49-F238E27FC236}">
                <a16:creationId xmlns:a16="http://schemas.microsoft.com/office/drawing/2014/main" id="{BB881B99-9599-9B45-B99C-1E1AD921536C}"/>
              </a:ext>
            </a:extLst>
          </p:cNvPr>
          <p:cNvSpPr/>
          <p:nvPr/>
        </p:nvSpPr>
        <p:spPr>
          <a:xfrm>
            <a:off x="4466587" y="3158367"/>
            <a:ext cx="6444643" cy="1024746"/>
          </a:xfrm>
          <a:custGeom>
            <a:avLst/>
            <a:gdLst>
              <a:gd name="connsiteX0" fmla="*/ 0 w 2333625"/>
              <a:gd name="connsiteY0" fmla="*/ 0 h 844550"/>
              <a:gd name="connsiteX1" fmla="*/ 590550 w 2333625"/>
              <a:gd name="connsiteY1" fmla="*/ 336550 h 844550"/>
              <a:gd name="connsiteX2" fmla="*/ 1162050 w 2333625"/>
              <a:gd name="connsiteY2" fmla="*/ 501650 h 844550"/>
              <a:gd name="connsiteX3" fmla="*/ 1758950 w 2333625"/>
              <a:gd name="connsiteY3" fmla="*/ 679450 h 844550"/>
              <a:gd name="connsiteX4" fmla="*/ 2333625 w 2333625"/>
              <a:gd name="connsiteY4" fmla="*/ 844550 h 844550"/>
              <a:gd name="connsiteX5" fmla="*/ 2333625 w 2333625"/>
              <a:gd name="connsiteY5" fmla="*/ 844550 h 84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625" h="844550">
                <a:moveTo>
                  <a:pt x="0" y="0"/>
                </a:moveTo>
                <a:lnTo>
                  <a:pt x="590550" y="336550"/>
                </a:lnTo>
                <a:lnTo>
                  <a:pt x="1162050" y="501650"/>
                </a:lnTo>
                <a:lnTo>
                  <a:pt x="1758950" y="679450"/>
                </a:lnTo>
                <a:lnTo>
                  <a:pt x="2333625" y="844550"/>
                </a:lnTo>
                <a:lnTo>
                  <a:pt x="2333625" y="844550"/>
                </a:lnTo>
              </a:path>
            </a:pathLst>
          </a:cu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rgbClr val="FF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E0B903-4CEA-D949-A270-7CF7460927F3}"/>
              </a:ext>
            </a:extLst>
          </p:cNvPr>
          <p:cNvGrpSpPr/>
          <p:nvPr/>
        </p:nvGrpSpPr>
        <p:grpSpPr>
          <a:xfrm>
            <a:off x="4383899" y="3099739"/>
            <a:ext cx="6537960" cy="1131933"/>
            <a:chOff x="4355906" y="3244461"/>
            <a:chExt cx="6535924" cy="1131933"/>
          </a:xfrm>
        </p:grpSpPr>
        <p:sp>
          <p:nvSpPr>
            <p:cNvPr id="35" name="Diamond 34">
              <a:extLst>
                <a:ext uri="{FF2B5EF4-FFF2-40B4-BE49-F238E27FC236}">
                  <a16:creationId xmlns:a16="http://schemas.microsoft.com/office/drawing/2014/main" id="{87B74534-1F5A-A740-B432-C81B6BA305ED}"/>
                </a:ext>
              </a:extLst>
            </p:cNvPr>
            <p:cNvSpPr/>
            <p:nvPr/>
          </p:nvSpPr>
          <p:spPr>
            <a:xfrm>
              <a:off x="4355906" y="3244461"/>
              <a:ext cx="109728" cy="109728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36" name="Diamond 35">
              <a:extLst>
                <a:ext uri="{FF2B5EF4-FFF2-40B4-BE49-F238E27FC236}">
                  <a16:creationId xmlns:a16="http://schemas.microsoft.com/office/drawing/2014/main" id="{6A3A9A63-2AC5-184A-BBCA-C3D2A00C9721}"/>
                </a:ext>
              </a:extLst>
            </p:cNvPr>
            <p:cNvSpPr/>
            <p:nvPr/>
          </p:nvSpPr>
          <p:spPr>
            <a:xfrm>
              <a:off x="5969954" y="3648547"/>
              <a:ext cx="109728" cy="109728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37" name="Diamond 36">
              <a:extLst>
                <a:ext uri="{FF2B5EF4-FFF2-40B4-BE49-F238E27FC236}">
                  <a16:creationId xmlns:a16="http://schemas.microsoft.com/office/drawing/2014/main" id="{7E50E86A-032F-CC4C-A3F0-1C5F110A5B1D}"/>
                </a:ext>
              </a:extLst>
            </p:cNvPr>
            <p:cNvSpPr/>
            <p:nvPr/>
          </p:nvSpPr>
          <p:spPr>
            <a:xfrm>
              <a:off x="7562758" y="3855379"/>
              <a:ext cx="109728" cy="109728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38" name="Diamond 37">
              <a:extLst>
                <a:ext uri="{FF2B5EF4-FFF2-40B4-BE49-F238E27FC236}">
                  <a16:creationId xmlns:a16="http://schemas.microsoft.com/office/drawing/2014/main" id="{7633DF2A-04E3-484F-AF01-74B056F067D5}"/>
                </a:ext>
              </a:extLst>
            </p:cNvPr>
            <p:cNvSpPr/>
            <p:nvPr/>
          </p:nvSpPr>
          <p:spPr>
            <a:xfrm>
              <a:off x="9175219" y="4061023"/>
              <a:ext cx="109728" cy="109728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39" name="Diamond 38">
              <a:extLst>
                <a:ext uri="{FF2B5EF4-FFF2-40B4-BE49-F238E27FC236}">
                  <a16:creationId xmlns:a16="http://schemas.microsoft.com/office/drawing/2014/main" id="{77009F94-CBCF-FD4E-9561-35004316AF9D}"/>
                </a:ext>
              </a:extLst>
            </p:cNvPr>
            <p:cNvSpPr/>
            <p:nvPr/>
          </p:nvSpPr>
          <p:spPr>
            <a:xfrm>
              <a:off x="10782102" y="4266666"/>
              <a:ext cx="109728" cy="109728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</p:grpSp>
      <p:sp>
        <p:nvSpPr>
          <p:cNvPr id="48" name="Freeform: Shape 24">
            <a:extLst>
              <a:ext uri="{FF2B5EF4-FFF2-40B4-BE49-F238E27FC236}">
                <a16:creationId xmlns:a16="http://schemas.microsoft.com/office/drawing/2014/main" id="{AF45B669-4ED2-CC40-A3A0-DFD5CBF9D1EA}"/>
              </a:ext>
            </a:extLst>
          </p:cNvPr>
          <p:cNvSpPr/>
          <p:nvPr/>
        </p:nvSpPr>
        <p:spPr>
          <a:xfrm>
            <a:off x="4425634" y="4643502"/>
            <a:ext cx="6457767" cy="94368"/>
          </a:xfrm>
          <a:custGeom>
            <a:avLst/>
            <a:gdLst>
              <a:gd name="connsiteX0" fmla="*/ 0 w 2336800"/>
              <a:gd name="connsiteY0" fmla="*/ 0 h 53975"/>
              <a:gd name="connsiteX1" fmla="*/ 596900 w 2336800"/>
              <a:gd name="connsiteY1" fmla="*/ 31750 h 53975"/>
              <a:gd name="connsiteX2" fmla="*/ 1168400 w 2336800"/>
              <a:gd name="connsiteY2" fmla="*/ 12700 h 53975"/>
              <a:gd name="connsiteX3" fmla="*/ 1758950 w 2336800"/>
              <a:gd name="connsiteY3" fmla="*/ 53975 h 53975"/>
              <a:gd name="connsiteX4" fmla="*/ 2336800 w 2336800"/>
              <a:gd name="connsiteY4" fmla="*/ 12700 h 53975"/>
              <a:gd name="connsiteX5" fmla="*/ 2330450 w 2336800"/>
              <a:gd name="connsiteY5" fmla="*/ 12700 h 53975"/>
              <a:gd name="connsiteX0" fmla="*/ 0 w 2338376"/>
              <a:gd name="connsiteY0" fmla="*/ 0 h 77773"/>
              <a:gd name="connsiteX1" fmla="*/ 598476 w 2338376"/>
              <a:gd name="connsiteY1" fmla="*/ 55548 h 77773"/>
              <a:gd name="connsiteX2" fmla="*/ 1169976 w 2338376"/>
              <a:gd name="connsiteY2" fmla="*/ 36498 h 77773"/>
              <a:gd name="connsiteX3" fmla="*/ 1760526 w 2338376"/>
              <a:gd name="connsiteY3" fmla="*/ 77773 h 77773"/>
              <a:gd name="connsiteX4" fmla="*/ 2338376 w 2338376"/>
              <a:gd name="connsiteY4" fmla="*/ 36498 h 77773"/>
              <a:gd name="connsiteX5" fmla="*/ 2332026 w 2338376"/>
              <a:gd name="connsiteY5" fmla="*/ 36498 h 77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8376" h="77773">
                <a:moveTo>
                  <a:pt x="0" y="0"/>
                </a:moveTo>
                <a:lnTo>
                  <a:pt x="598476" y="55548"/>
                </a:lnTo>
                <a:lnTo>
                  <a:pt x="1169976" y="36498"/>
                </a:lnTo>
                <a:lnTo>
                  <a:pt x="1760526" y="77773"/>
                </a:lnTo>
                <a:lnTo>
                  <a:pt x="2338376" y="36498"/>
                </a:lnTo>
                <a:lnTo>
                  <a:pt x="2332026" y="3649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rgbClr val="FF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6D556D-901C-7B4E-82C5-257C8FCFD673}"/>
              </a:ext>
            </a:extLst>
          </p:cNvPr>
          <p:cNvGrpSpPr/>
          <p:nvPr/>
        </p:nvGrpSpPr>
        <p:grpSpPr>
          <a:xfrm>
            <a:off x="4383897" y="4586793"/>
            <a:ext cx="6537960" cy="188878"/>
            <a:chOff x="4355905" y="4731515"/>
            <a:chExt cx="6535923" cy="188878"/>
          </a:xfrm>
        </p:grpSpPr>
        <p:sp>
          <p:nvSpPr>
            <p:cNvPr id="49" name="Diamond 48">
              <a:extLst>
                <a:ext uri="{FF2B5EF4-FFF2-40B4-BE49-F238E27FC236}">
                  <a16:creationId xmlns:a16="http://schemas.microsoft.com/office/drawing/2014/main" id="{342BB172-1970-C546-87E3-717A62627D2E}"/>
                </a:ext>
              </a:extLst>
            </p:cNvPr>
            <p:cNvSpPr/>
            <p:nvPr/>
          </p:nvSpPr>
          <p:spPr>
            <a:xfrm>
              <a:off x="4355905" y="4731515"/>
              <a:ext cx="109728" cy="109728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50" name="Diamond 49">
              <a:extLst>
                <a:ext uri="{FF2B5EF4-FFF2-40B4-BE49-F238E27FC236}">
                  <a16:creationId xmlns:a16="http://schemas.microsoft.com/office/drawing/2014/main" id="{3DC2CFEB-AB15-F34C-87F2-E00F8BD9013F}"/>
                </a:ext>
              </a:extLst>
            </p:cNvPr>
            <p:cNvSpPr/>
            <p:nvPr/>
          </p:nvSpPr>
          <p:spPr>
            <a:xfrm>
              <a:off x="5969953" y="4800302"/>
              <a:ext cx="109728" cy="109728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51" name="Diamond 50">
              <a:extLst>
                <a:ext uri="{FF2B5EF4-FFF2-40B4-BE49-F238E27FC236}">
                  <a16:creationId xmlns:a16="http://schemas.microsoft.com/office/drawing/2014/main" id="{0A770DD1-D0E8-704E-A6C6-28453EF39A77}"/>
                </a:ext>
              </a:extLst>
            </p:cNvPr>
            <p:cNvSpPr/>
            <p:nvPr/>
          </p:nvSpPr>
          <p:spPr>
            <a:xfrm>
              <a:off x="7562756" y="4773161"/>
              <a:ext cx="109728" cy="109728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52" name="Diamond 51">
              <a:extLst>
                <a:ext uri="{FF2B5EF4-FFF2-40B4-BE49-F238E27FC236}">
                  <a16:creationId xmlns:a16="http://schemas.microsoft.com/office/drawing/2014/main" id="{A3013225-E75F-2247-8DF5-6B752FB8DDD5}"/>
                </a:ext>
              </a:extLst>
            </p:cNvPr>
            <p:cNvSpPr/>
            <p:nvPr/>
          </p:nvSpPr>
          <p:spPr>
            <a:xfrm>
              <a:off x="9175218" y="4810665"/>
              <a:ext cx="109728" cy="109728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53" name="Diamond 52">
              <a:extLst>
                <a:ext uri="{FF2B5EF4-FFF2-40B4-BE49-F238E27FC236}">
                  <a16:creationId xmlns:a16="http://schemas.microsoft.com/office/drawing/2014/main" id="{8D0E9728-D57B-D745-9BBB-14F0744E6F52}"/>
                </a:ext>
              </a:extLst>
            </p:cNvPr>
            <p:cNvSpPr/>
            <p:nvPr/>
          </p:nvSpPr>
          <p:spPr>
            <a:xfrm>
              <a:off x="10782100" y="4771010"/>
              <a:ext cx="109728" cy="109728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</p:grpSp>
      <p:sp>
        <p:nvSpPr>
          <p:cNvPr id="41" name="Freeform: Shape 23">
            <a:extLst>
              <a:ext uri="{FF2B5EF4-FFF2-40B4-BE49-F238E27FC236}">
                <a16:creationId xmlns:a16="http://schemas.microsoft.com/office/drawing/2014/main" id="{24FD2E5E-9951-A54E-8117-ED68A5F7BE2F}"/>
              </a:ext>
            </a:extLst>
          </p:cNvPr>
          <p:cNvSpPr/>
          <p:nvPr/>
        </p:nvSpPr>
        <p:spPr>
          <a:xfrm>
            <a:off x="4417997" y="3971574"/>
            <a:ext cx="6418341" cy="766634"/>
          </a:xfrm>
          <a:custGeom>
            <a:avLst/>
            <a:gdLst>
              <a:gd name="connsiteX0" fmla="*/ 0 w 2324100"/>
              <a:gd name="connsiteY0" fmla="*/ 0 h 631825"/>
              <a:gd name="connsiteX1" fmla="*/ 584200 w 2324100"/>
              <a:gd name="connsiteY1" fmla="*/ 165100 h 631825"/>
              <a:gd name="connsiteX2" fmla="*/ 1171575 w 2324100"/>
              <a:gd name="connsiteY2" fmla="*/ 330200 h 631825"/>
              <a:gd name="connsiteX3" fmla="*/ 1749425 w 2324100"/>
              <a:gd name="connsiteY3" fmla="*/ 495300 h 631825"/>
              <a:gd name="connsiteX4" fmla="*/ 2324100 w 2324100"/>
              <a:gd name="connsiteY4" fmla="*/ 631825 h 631825"/>
              <a:gd name="connsiteX5" fmla="*/ 2324100 w 2324100"/>
              <a:gd name="connsiteY5" fmla="*/ 631825 h 63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4100" h="631825">
                <a:moveTo>
                  <a:pt x="0" y="0"/>
                </a:moveTo>
                <a:lnTo>
                  <a:pt x="584200" y="165100"/>
                </a:lnTo>
                <a:lnTo>
                  <a:pt x="1171575" y="330200"/>
                </a:lnTo>
                <a:lnTo>
                  <a:pt x="1749425" y="495300"/>
                </a:lnTo>
                <a:lnTo>
                  <a:pt x="2324100" y="631825"/>
                </a:lnTo>
                <a:lnTo>
                  <a:pt x="2324100" y="631825"/>
                </a:ln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rgbClr val="FF0000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8D21653-ABC2-FC4C-82AB-814542952608}"/>
              </a:ext>
            </a:extLst>
          </p:cNvPr>
          <p:cNvGrpSpPr/>
          <p:nvPr/>
        </p:nvGrpSpPr>
        <p:grpSpPr>
          <a:xfrm>
            <a:off x="4383897" y="3912946"/>
            <a:ext cx="6537960" cy="881236"/>
            <a:chOff x="4355905" y="4057668"/>
            <a:chExt cx="6535923" cy="881236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07AB630-D93F-D74D-873D-B6806D650CE5}"/>
                </a:ext>
              </a:extLst>
            </p:cNvPr>
            <p:cNvSpPr/>
            <p:nvPr/>
          </p:nvSpPr>
          <p:spPr>
            <a:xfrm>
              <a:off x="4355905" y="4057668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B79B133-5883-3543-AAA9-EE09913FC145}"/>
                </a:ext>
              </a:extLst>
            </p:cNvPr>
            <p:cNvSpPr/>
            <p:nvPr/>
          </p:nvSpPr>
          <p:spPr>
            <a:xfrm>
              <a:off x="5969953" y="4255892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FC4D50A-510C-1249-A04F-97DF6403B703}"/>
                </a:ext>
              </a:extLst>
            </p:cNvPr>
            <p:cNvSpPr/>
            <p:nvPr/>
          </p:nvSpPr>
          <p:spPr>
            <a:xfrm>
              <a:off x="7562756" y="4462558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A0ED417-98A1-1046-AC16-A7924C66029B}"/>
                </a:ext>
              </a:extLst>
            </p:cNvPr>
            <p:cNvSpPr/>
            <p:nvPr/>
          </p:nvSpPr>
          <p:spPr>
            <a:xfrm>
              <a:off x="9175218" y="4664552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93E8883-F877-514F-8E62-3CDDDA554E0D}"/>
                </a:ext>
              </a:extLst>
            </p:cNvPr>
            <p:cNvSpPr/>
            <p:nvPr/>
          </p:nvSpPr>
          <p:spPr>
            <a:xfrm>
              <a:off x="10782100" y="4829176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F5A9975-6D10-3540-B39B-B2CFFE9BE03E}"/>
              </a:ext>
            </a:extLst>
          </p:cNvPr>
          <p:cNvGrpSpPr/>
          <p:nvPr/>
        </p:nvGrpSpPr>
        <p:grpSpPr>
          <a:xfrm>
            <a:off x="2428918" y="2897890"/>
            <a:ext cx="109728" cy="1944104"/>
            <a:chOff x="2410256" y="3042612"/>
            <a:chExt cx="110811" cy="1944104"/>
          </a:xfrm>
        </p:grpSpPr>
        <p:sp>
          <p:nvSpPr>
            <p:cNvPr id="61" name="Diamond 60">
              <a:extLst>
                <a:ext uri="{FF2B5EF4-FFF2-40B4-BE49-F238E27FC236}">
                  <a16:creationId xmlns:a16="http://schemas.microsoft.com/office/drawing/2014/main" id="{9C93DD46-C3F2-9847-8E5F-D31918065BA0}"/>
                </a:ext>
              </a:extLst>
            </p:cNvPr>
            <p:cNvSpPr/>
            <p:nvPr/>
          </p:nvSpPr>
          <p:spPr>
            <a:xfrm>
              <a:off x="2411339" y="3042612"/>
              <a:ext cx="109728" cy="109728"/>
            </a:xfrm>
            <a:prstGeom prst="diamond">
              <a:avLst/>
            </a:prstGeom>
            <a:solidFill>
              <a:schemeClr val="tx2"/>
            </a:solidFill>
            <a:ln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2B119F1-B0A6-E247-8E2F-04DC6D9A5B44}"/>
                </a:ext>
              </a:extLst>
            </p:cNvPr>
            <p:cNvSpPr/>
            <p:nvPr/>
          </p:nvSpPr>
          <p:spPr>
            <a:xfrm>
              <a:off x="2411339" y="3043924"/>
              <a:ext cx="109728" cy="1097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171" name="Triangle 170">
              <a:extLst>
                <a:ext uri="{FF2B5EF4-FFF2-40B4-BE49-F238E27FC236}">
                  <a16:creationId xmlns:a16="http://schemas.microsoft.com/office/drawing/2014/main" id="{9054F927-B090-EC45-B0BA-13B778A53830}"/>
                </a:ext>
              </a:extLst>
            </p:cNvPr>
            <p:cNvSpPr/>
            <p:nvPr/>
          </p:nvSpPr>
          <p:spPr>
            <a:xfrm>
              <a:off x="2411339" y="4031673"/>
              <a:ext cx="109728" cy="109728"/>
            </a:xfrm>
            <a:prstGeom prst="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172" name="Diamond 171">
              <a:extLst>
                <a:ext uri="{FF2B5EF4-FFF2-40B4-BE49-F238E27FC236}">
                  <a16:creationId xmlns:a16="http://schemas.microsoft.com/office/drawing/2014/main" id="{BAE47741-8241-954C-A4BC-B68877504B46}"/>
                </a:ext>
              </a:extLst>
            </p:cNvPr>
            <p:cNvSpPr/>
            <p:nvPr/>
          </p:nvSpPr>
          <p:spPr>
            <a:xfrm>
              <a:off x="2410256" y="4876988"/>
              <a:ext cx="109728" cy="109728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C656B4D-FC43-5247-944C-B2FCC69FD3AE}"/>
                </a:ext>
              </a:extLst>
            </p:cNvPr>
            <p:cNvSpPr/>
            <p:nvPr/>
          </p:nvSpPr>
          <p:spPr>
            <a:xfrm>
              <a:off x="2411339" y="4047566"/>
              <a:ext cx="109728" cy="1097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80D63D91-FBF9-4E4B-92B7-DFBBD4EBB431}"/>
              </a:ext>
            </a:extLst>
          </p:cNvPr>
          <p:cNvGrpSpPr/>
          <p:nvPr/>
        </p:nvGrpSpPr>
        <p:grpSpPr>
          <a:xfrm>
            <a:off x="1454202" y="4843697"/>
            <a:ext cx="10296362" cy="523220"/>
            <a:chOff x="771435" y="5296043"/>
            <a:chExt cx="3760714" cy="495867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58876F31-BC80-6C41-9A11-BED730AD520B}"/>
                </a:ext>
              </a:extLst>
            </p:cNvPr>
            <p:cNvSpPr txBox="1"/>
            <p:nvPr/>
          </p:nvSpPr>
          <p:spPr>
            <a:xfrm flipH="1">
              <a:off x="3850888" y="5296043"/>
              <a:ext cx="681261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Fifth</a:t>
              </a:r>
            </a:p>
            <a:p>
              <a:pPr algn="ctr"/>
              <a:r>
                <a:rPr lang="en-US" sz="1400" dirty="0"/>
                <a:t>(N = 659)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96153AB6-5A8D-5D47-B8CC-48E0F368F76C}"/>
                </a:ext>
              </a:extLst>
            </p:cNvPr>
            <p:cNvSpPr txBox="1"/>
            <p:nvPr/>
          </p:nvSpPr>
          <p:spPr>
            <a:xfrm flipH="1">
              <a:off x="771435" y="5296043"/>
              <a:ext cx="765805" cy="49586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SOC at 1 year</a:t>
              </a:r>
            </a:p>
            <a:p>
              <a:pPr algn="ctr"/>
              <a:r>
                <a:rPr lang="en-US" sz="1400" dirty="0"/>
                <a:t>(N = 442)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9F8F2AC7-389D-9644-B2D9-83524B73AF7C}"/>
                </a:ext>
              </a:extLst>
            </p:cNvPr>
            <p:cNvSpPr txBox="1"/>
            <p:nvPr/>
          </p:nvSpPr>
          <p:spPr>
            <a:xfrm flipH="1">
              <a:off x="1564472" y="5296043"/>
              <a:ext cx="582173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First</a:t>
              </a:r>
            </a:p>
            <a:p>
              <a:pPr algn="ctr"/>
              <a:r>
                <a:rPr lang="en-US" sz="1400" dirty="0"/>
                <a:t>(N = 1255)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4D0C61DC-001F-9B40-9157-9677C3799293}"/>
                </a:ext>
              </a:extLst>
            </p:cNvPr>
            <p:cNvSpPr txBox="1"/>
            <p:nvPr/>
          </p:nvSpPr>
          <p:spPr>
            <a:xfrm flipH="1">
              <a:off x="2127493" y="5296043"/>
              <a:ext cx="601796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Second</a:t>
              </a:r>
            </a:p>
            <a:p>
              <a:pPr algn="ctr"/>
              <a:r>
                <a:rPr lang="en-US" sz="1400" dirty="0"/>
                <a:t>(N = 1147)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65A0205-DCB6-E24D-A3F7-B5E5232267D6}"/>
                </a:ext>
              </a:extLst>
            </p:cNvPr>
            <p:cNvSpPr txBox="1"/>
            <p:nvPr/>
          </p:nvSpPr>
          <p:spPr>
            <a:xfrm flipH="1">
              <a:off x="2693948" y="5296043"/>
              <a:ext cx="635151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Third</a:t>
              </a:r>
            </a:p>
            <a:p>
              <a:pPr algn="ctr"/>
              <a:r>
                <a:rPr lang="en-US" sz="1400" dirty="0"/>
                <a:t>(N = 1080)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7AC8C125-6A71-7F46-93DD-0011ADFA8BD9}"/>
                </a:ext>
              </a:extLst>
            </p:cNvPr>
            <p:cNvSpPr txBox="1"/>
            <p:nvPr/>
          </p:nvSpPr>
          <p:spPr>
            <a:xfrm flipH="1">
              <a:off x="3270701" y="5296043"/>
              <a:ext cx="658206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Fourth</a:t>
              </a:r>
            </a:p>
            <a:p>
              <a:pPr algn="ctr"/>
              <a:r>
                <a:rPr lang="en-US" sz="1400" dirty="0"/>
                <a:t>(N = 1020)</a:t>
              </a:r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19F4C3B3-0B91-FE45-86B7-0F101EA6216E}"/>
              </a:ext>
            </a:extLst>
          </p:cNvPr>
          <p:cNvSpPr/>
          <p:nvPr/>
        </p:nvSpPr>
        <p:spPr>
          <a:xfrm>
            <a:off x="668339" y="6426576"/>
            <a:ext cx="7323370" cy="37907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AE = adverse event;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137A46-FAAD-E34B-9D29-EC14A1E6A586}"/>
              </a:ext>
            </a:extLst>
          </p:cNvPr>
          <p:cNvGrpSpPr/>
          <p:nvPr/>
        </p:nvGrpSpPr>
        <p:grpSpPr>
          <a:xfrm>
            <a:off x="592124" y="2293677"/>
            <a:ext cx="10892802" cy="3382421"/>
            <a:chOff x="592124" y="2438399"/>
            <a:chExt cx="10892802" cy="3382421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4CD604F-23A2-BE46-A7BF-0150BCCB5209}"/>
                </a:ext>
              </a:extLst>
            </p:cNvPr>
            <p:cNvSpPr txBox="1"/>
            <p:nvPr/>
          </p:nvSpPr>
          <p:spPr>
            <a:xfrm>
              <a:off x="1408557" y="5482266"/>
              <a:ext cx="1007636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1" dirty="0"/>
                <a:t>Year of Evolocumab Exposure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3272E7D-888E-CC41-B970-D0CB78A2C585}"/>
                </a:ext>
              </a:extLst>
            </p:cNvPr>
            <p:cNvSpPr txBox="1"/>
            <p:nvPr/>
          </p:nvSpPr>
          <p:spPr>
            <a:xfrm rot="16200000">
              <a:off x="-505097" y="3535620"/>
              <a:ext cx="25329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1" dirty="0"/>
                <a:t>Incidence (%)</a:t>
              </a:r>
            </a:p>
          </p:txBody>
        </p:sp>
      </p:grpSp>
      <p:sp>
        <p:nvSpPr>
          <p:cNvPr id="102" name="Freeform: Shape 28">
            <a:extLst>
              <a:ext uri="{FF2B5EF4-FFF2-40B4-BE49-F238E27FC236}">
                <a16:creationId xmlns:a16="http://schemas.microsoft.com/office/drawing/2014/main" id="{572DCB76-6C17-374B-AC1D-A19D4C3D46F9}"/>
              </a:ext>
            </a:extLst>
          </p:cNvPr>
          <p:cNvSpPr/>
          <p:nvPr/>
        </p:nvSpPr>
        <p:spPr>
          <a:xfrm>
            <a:off x="4394014" y="3955831"/>
            <a:ext cx="6514788" cy="408360"/>
          </a:xfrm>
          <a:custGeom>
            <a:avLst/>
            <a:gdLst>
              <a:gd name="connsiteX0" fmla="*/ 0 w 2359025"/>
              <a:gd name="connsiteY0" fmla="*/ 0 h 336550"/>
              <a:gd name="connsiteX1" fmla="*/ 606425 w 2359025"/>
              <a:gd name="connsiteY1" fmla="*/ 336550 h 336550"/>
              <a:gd name="connsiteX2" fmla="*/ 1187450 w 2359025"/>
              <a:gd name="connsiteY2" fmla="*/ 171450 h 336550"/>
              <a:gd name="connsiteX3" fmla="*/ 1778000 w 2359025"/>
              <a:gd name="connsiteY3" fmla="*/ 3175 h 336550"/>
              <a:gd name="connsiteX4" fmla="*/ 2359025 w 2359025"/>
              <a:gd name="connsiteY4" fmla="*/ 184150 h 336550"/>
              <a:gd name="connsiteX5" fmla="*/ 2359025 w 2359025"/>
              <a:gd name="connsiteY5" fmla="*/ 18415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9025" h="336550">
                <a:moveTo>
                  <a:pt x="0" y="0"/>
                </a:moveTo>
                <a:lnTo>
                  <a:pt x="606425" y="336550"/>
                </a:lnTo>
                <a:lnTo>
                  <a:pt x="1187450" y="171450"/>
                </a:lnTo>
                <a:lnTo>
                  <a:pt x="1778000" y="3175"/>
                </a:lnTo>
                <a:lnTo>
                  <a:pt x="2359025" y="184150"/>
                </a:lnTo>
                <a:lnTo>
                  <a:pt x="2359025" y="184150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rgbClr val="FF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E09104-5BB2-1843-A5C4-46487C5ACE46}"/>
              </a:ext>
            </a:extLst>
          </p:cNvPr>
          <p:cNvGrpSpPr/>
          <p:nvPr/>
        </p:nvGrpSpPr>
        <p:grpSpPr>
          <a:xfrm>
            <a:off x="4383897" y="3904104"/>
            <a:ext cx="6537960" cy="519276"/>
            <a:chOff x="4355905" y="4048826"/>
            <a:chExt cx="6535923" cy="519276"/>
          </a:xfrm>
        </p:grpSpPr>
        <p:sp>
          <p:nvSpPr>
            <p:cNvPr id="104" name="Triangle 103">
              <a:extLst>
                <a:ext uri="{FF2B5EF4-FFF2-40B4-BE49-F238E27FC236}">
                  <a16:creationId xmlns:a16="http://schemas.microsoft.com/office/drawing/2014/main" id="{51A8517D-B7B9-6446-A9D3-550024045CC1}"/>
                </a:ext>
              </a:extLst>
            </p:cNvPr>
            <p:cNvSpPr/>
            <p:nvPr/>
          </p:nvSpPr>
          <p:spPr>
            <a:xfrm>
              <a:off x="4355905" y="4049624"/>
              <a:ext cx="109728" cy="109728"/>
            </a:xfrm>
            <a:prstGeom prst="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105" name="Triangle 104">
              <a:extLst>
                <a:ext uri="{FF2B5EF4-FFF2-40B4-BE49-F238E27FC236}">
                  <a16:creationId xmlns:a16="http://schemas.microsoft.com/office/drawing/2014/main" id="{FAEC4589-24FF-3D48-BD64-BF7C8BB8E1A5}"/>
                </a:ext>
              </a:extLst>
            </p:cNvPr>
            <p:cNvSpPr/>
            <p:nvPr/>
          </p:nvSpPr>
          <p:spPr>
            <a:xfrm>
              <a:off x="5969953" y="4458374"/>
              <a:ext cx="109728" cy="109728"/>
            </a:xfrm>
            <a:prstGeom prst="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106" name="Triangle 105">
              <a:extLst>
                <a:ext uri="{FF2B5EF4-FFF2-40B4-BE49-F238E27FC236}">
                  <a16:creationId xmlns:a16="http://schemas.microsoft.com/office/drawing/2014/main" id="{FC397372-5397-DB4A-9D09-32AB4117894C}"/>
                </a:ext>
              </a:extLst>
            </p:cNvPr>
            <p:cNvSpPr/>
            <p:nvPr/>
          </p:nvSpPr>
          <p:spPr>
            <a:xfrm>
              <a:off x="7562756" y="4259181"/>
              <a:ext cx="109728" cy="109728"/>
            </a:xfrm>
            <a:prstGeom prst="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107" name="Triangle 106">
              <a:extLst>
                <a:ext uri="{FF2B5EF4-FFF2-40B4-BE49-F238E27FC236}">
                  <a16:creationId xmlns:a16="http://schemas.microsoft.com/office/drawing/2014/main" id="{29B68C6D-BF69-5948-AA1E-8CEF3C695AD7}"/>
                </a:ext>
              </a:extLst>
            </p:cNvPr>
            <p:cNvSpPr/>
            <p:nvPr/>
          </p:nvSpPr>
          <p:spPr>
            <a:xfrm>
              <a:off x="9175218" y="4048826"/>
              <a:ext cx="109728" cy="109728"/>
            </a:xfrm>
            <a:prstGeom prst="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>
                <a:solidFill>
                  <a:srgbClr val="FF0000"/>
                </a:solidFill>
              </a:endParaRPr>
            </a:p>
          </p:txBody>
        </p:sp>
        <p:sp>
          <p:nvSpPr>
            <p:cNvPr id="108" name="Triangle 107">
              <a:extLst>
                <a:ext uri="{FF2B5EF4-FFF2-40B4-BE49-F238E27FC236}">
                  <a16:creationId xmlns:a16="http://schemas.microsoft.com/office/drawing/2014/main" id="{7E87FC4C-0E1F-044A-AF59-96F95C22966F}"/>
                </a:ext>
              </a:extLst>
            </p:cNvPr>
            <p:cNvSpPr/>
            <p:nvPr/>
          </p:nvSpPr>
          <p:spPr>
            <a:xfrm>
              <a:off x="10782100" y="4254042"/>
              <a:ext cx="109728" cy="109728"/>
            </a:xfrm>
            <a:prstGeom prst="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id="{882F804C-F257-4B04-9548-6A3943A4B2A5}"/>
              </a:ext>
            </a:extLst>
          </p:cNvPr>
          <p:cNvSpPr/>
          <p:nvPr/>
        </p:nvSpPr>
        <p:spPr>
          <a:xfrm>
            <a:off x="1186472" y="5671175"/>
            <a:ext cx="9450829" cy="737922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Incidence of new-onset diabetes had little fluctuation ranging from 2% to 4%, respectively.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Rates in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+ SOC group at Year 5 vs. SOC alone during Year 1 of exposure were 0.4% vs. 0% for neurocognitive events.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CA31F98-7394-47B9-BA14-3BFAB97D8099}"/>
              </a:ext>
            </a:extLst>
          </p:cNvPr>
          <p:cNvGrpSpPr/>
          <p:nvPr/>
        </p:nvGrpSpPr>
        <p:grpSpPr>
          <a:xfrm>
            <a:off x="809242" y="5746244"/>
            <a:ext cx="599315" cy="598782"/>
            <a:chOff x="13008671" y="3152708"/>
            <a:chExt cx="914400" cy="914400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7C19E0D4-2110-429F-A98A-8033B26D09FE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6CFEDBF9-2584-498C-8EEC-68D9195D5742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7" name="Graphic 126" descr="Magnifying glass">
              <a:extLst>
                <a:ext uri="{FF2B5EF4-FFF2-40B4-BE49-F238E27FC236}">
                  <a16:creationId xmlns:a16="http://schemas.microsoft.com/office/drawing/2014/main" id="{95552E27-E82C-499F-81CA-4AE15E5D4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361058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D14F-FA83-4F39-8141-693608CB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Neutralizing ADAs Were Detected Over 5 Years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F0F14E-B8E4-4F82-BF87-0A1F15823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83633"/>
              </p:ext>
            </p:extLst>
          </p:nvPr>
        </p:nvGraphicFramePr>
        <p:xfrm>
          <a:off x="668337" y="1406498"/>
          <a:ext cx="10834686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8337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174335">
                  <a:extLst>
                    <a:ext uri="{9D8B030D-6E8A-4147-A177-3AD203B41FA5}">
                      <a16:colId xmlns:a16="http://schemas.microsoft.com/office/drawing/2014/main" val="2729538575"/>
                    </a:ext>
                  </a:extLst>
                </a:gridCol>
                <a:gridCol w="1208669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8669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8669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8669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8669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8669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AE, n (%)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600" dirty="0">
                          <a:latin typeface="+mn-lt"/>
                        </a:rPr>
                        <a:t>SOC </a:t>
                      </a:r>
                      <a:br>
                        <a:rPr lang="fr-CH" sz="1600" dirty="0">
                          <a:latin typeface="+mn-lt"/>
                        </a:rPr>
                      </a:br>
                      <a:r>
                        <a:rPr lang="fr-CH" sz="1600" dirty="0">
                          <a:latin typeface="+mn-lt"/>
                        </a:rPr>
                        <a:t>Patients at </a:t>
                      </a:r>
                      <a:br>
                        <a:rPr lang="fr-CH" sz="1600" dirty="0">
                          <a:latin typeface="+mn-lt"/>
                        </a:rPr>
                      </a:br>
                      <a:r>
                        <a:rPr lang="fr-CH" sz="1600" dirty="0">
                          <a:latin typeface="+mn-lt"/>
                        </a:rPr>
                        <a:t>1 </a:t>
                      </a:r>
                      <a:r>
                        <a:rPr lang="fr-CH" sz="1600" dirty="0" err="1">
                          <a:latin typeface="+mn-lt"/>
                        </a:rPr>
                        <a:t>Year</a:t>
                      </a:r>
                      <a:r>
                        <a:rPr lang="fr-CH" sz="16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600" dirty="0">
                          <a:latin typeface="+mn-lt"/>
                        </a:rPr>
                        <a:t>n = 442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Length of Evolocumab Exposure, Years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5737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179673">
                <a:tc gridSpan="8"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Antibody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79673">
                <a:tc>
                  <a:txBody>
                    <a:bodyPr/>
                    <a:lstStyle/>
                    <a:p>
                      <a:pPr marL="18288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Binding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600" kern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(0.16)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(0.16)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79673">
                <a:tc>
                  <a:txBody>
                    <a:bodyPr/>
                    <a:lstStyle/>
                    <a:p>
                      <a:pPr marL="18288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600" b="1" spc="-5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Neutralizing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78313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718FED9-D794-2A47-97E9-9FCCBB1436AF}"/>
              </a:ext>
            </a:extLst>
          </p:cNvPr>
          <p:cNvSpPr/>
          <p:nvPr/>
        </p:nvSpPr>
        <p:spPr>
          <a:xfrm>
            <a:off x="668339" y="5590203"/>
            <a:ext cx="9185274" cy="118801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AE = adverse event; NA = not applicable; SOC = standard of care; ADAs = anti-drug antibodies.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*Observed incidence rates. Also, the length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plus SOC exposure in OSLER-1 is defined as per patient-year. For discontinuation due to AEs, events were included in the yearly columns only if the AE onset date was in the same year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exposure. Thus, some events were not included in the yearly columns but were included in the overall column. </a:t>
            </a:r>
            <a:r>
              <a:rPr lang="en-US" sz="900" baseline="30000" dirty="0">
                <a:solidFill>
                  <a:srgbClr val="231F20"/>
                </a:solidFill>
              </a:rPr>
              <a:t>†</a:t>
            </a:r>
            <a:r>
              <a:rPr lang="en-US" sz="900" dirty="0">
                <a:solidFill>
                  <a:srgbClr val="231F20"/>
                </a:solidFill>
              </a:rPr>
              <a:t>Two incidences of antidrug antibodies were observed during the SOC-controlled period in patients receiving SOC alone who had received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during the parent study. No neutralizing antibodies were reported.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92DC4D97-E683-4841-89C1-18297FFA5452}"/>
              </a:ext>
            </a:extLst>
          </p:cNvPr>
          <p:cNvSpPr/>
          <p:nvPr/>
        </p:nvSpPr>
        <p:spPr>
          <a:xfrm>
            <a:off x="2743440" y="4107224"/>
            <a:ext cx="6705119" cy="506537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No patient tested positive for binding ADAs in the all-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period.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2F75F41-DC81-455A-9539-731C9E3E917F}"/>
              </a:ext>
            </a:extLst>
          </p:cNvPr>
          <p:cNvGrpSpPr/>
          <p:nvPr/>
        </p:nvGrpSpPr>
        <p:grpSpPr>
          <a:xfrm>
            <a:off x="2543855" y="4151754"/>
            <a:ext cx="399170" cy="417475"/>
            <a:chOff x="13008671" y="3152708"/>
            <a:chExt cx="914400" cy="9144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4E10AF1-B660-40FD-B64D-051EDA83D813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2DE044A-79FA-42E1-90F7-F7EF23ED57AA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 descr="Magnifying glass">
              <a:extLst>
                <a:ext uri="{FF2B5EF4-FFF2-40B4-BE49-F238E27FC236}">
                  <a16:creationId xmlns:a16="http://schemas.microsoft.com/office/drawing/2014/main" id="{6ECB0AD5-7FBD-461E-8CDE-A1C03DBA0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004143C-7F90-4511-9A32-A1D091C7C4A2}"/>
              </a:ext>
            </a:extLst>
          </p:cNvPr>
          <p:cNvSpPr/>
          <p:nvPr/>
        </p:nvSpPr>
        <p:spPr>
          <a:xfrm>
            <a:off x="3088531" y="3278349"/>
            <a:ext cx="8388180" cy="5055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6380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9430F2-A607-4FD8-B1CA-EFD674CAA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242" y="1230812"/>
            <a:ext cx="10826496" cy="656897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Discontinuation of Evolocumab Due to AE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0D9E4-4047-4D0F-A6C0-3A40A4B8D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Discontinuation Rates of AEs Over 5 Years in the OSLER-1 Trial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2E307A5-A601-4F58-A0AD-BA7B5F767432}"/>
              </a:ext>
            </a:extLst>
          </p:cNvPr>
          <p:cNvSpPr/>
          <p:nvPr/>
        </p:nvSpPr>
        <p:spPr>
          <a:xfrm>
            <a:off x="668339" y="6435720"/>
            <a:ext cx="7323370" cy="37907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AE = adverse event; SOC = standard of care.</a:t>
            </a:r>
          </a:p>
          <a:p>
            <a:pPr algn="just"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AC474CD-CCE5-564F-838F-1671A3972774}"/>
              </a:ext>
            </a:extLst>
          </p:cNvPr>
          <p:cNvSpPr txBox="1"/>
          <p:nvPr/>
        </p:nvSpPr>
        <p:spPr>
          <a:xfrm rot="16200000">
            <a:off x="-457529" y="3221668"/>
            <a:ext cx="243785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dirty="0"/>
              <a:t>Incidence (%)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2DDF49-2AD4-3148-8BD4-21C4C8801B52}"/>
              </a:ext>
            </a:extLst>
          </p:cNvPr>
          <p:cNvSpPr txBox="1"/>
          <p:nvPr/>
        </p:nvSpPr>
        <p:spPr>
          <a:xfrm>
            <a:off x="1408557" y="5419456"/>
            <a:ext cx="1007636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dirty="0"/>
              <a:t>Year of Evolocumab Exposure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73CB62E-6DAA-5C4A-BBE0-3712A82F6DDE}"/>
              </a:ext>
            </a:extLst>
          </p:cNvPr>
          <p:cNvGrpSpPr/>
          <p:nvPr/>
        </p:nvGrpSpPr>
        <p:grpSpPr>
          <a:xfrm>
            <a:off x="1462525" y="2024212"/>
            <a:ext cx="10025829" cy="2353556"/>
            <a:chOff x="7277592" y="2742152"/>
            <a:chExt cx="3946768" cy="1722580"/>
          </a:xfrm>
        </p:grpSpPr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EB7D1C4-08E2-0A4C-8A49-74AC59117A73}"/>
                </a:ext>
              </a:extLst>
            </p:cNvPr>
            <p:cNvCxnSpPr/>
            <p:nvPr/>
          </p:nvCxnSpPr>
          <p:spPr>
            <a:xfrm>
              <a:off x="7277592" y="2742152"/>
              <a:ext cx="394676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32E4BD-7F71-7949-982D-BD9910F942E1}"/>
                </a:ext>
              </a:extLst>
            </p:cNvPr>
            <p:cNvCxnSpPr/>
            <p:nvPr/>
          </p:nvCxnSpPr>
          <p:spPr>
            <a:xfrm>
              <a:off x="7277592" y="3029249"/>
              <a:ext cx="394676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96A681A-B9A1-4640-BE58-A1D47E05504C}"/>
                </a:ext>
              </a:extLst>
            </p:cNvPr>
            <p:cNvCxnSpPr/>
            <p:nvPr/>
          </p:nvCxnSpPr>
          <p:spPr>
            <a:xfrm>
              <a:off x="7277592" y="3603443"/>
              <a:ext cx="394676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F2143B5A-65F4-EE44-999B-AF4291ADED1F}"/>
                </a:ext>
              </a:extLst>
            </p:cNvPr>
            <p:cNvCxnSpPr/>
            <p:nvPr/>
          </p:nvCxnSpPr>
          <p:spPr>
            <a:xfrm>
              <a:off x="7277592" y="3890540"/>
              <a:ext cx="394676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E61CD10-9FE4-014B-A26B-74E66F9A03E4}"/>
                </a:ext>
              </a:extLst>
            </p:cNvPr>
            <p:cNvCxnSpPr/>
            <p:nvPr/>
          </p:nvCxnSpPr>
          <p:spPr>
            <a:xfrm>
              <a:off x="7277592" y="4177637"/>
              <a:ext cx="394676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4504C94-F584-4349-852D-CF2FC3BBF2CA}"/>
                </a:ext>
              </a:extLst>
            </p:cNvPr>
            <p:cNvCxnSpPr/>
            <p:nvPr/>
          </p:nvCxnSpPr>
          <p:spPr>
            <a:xfrm>
              <a:off x="7277592" y="4464732"/>
              <a:ext cx="394676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22716961-C4EE-BE46-8FD8-3CB22AB32E3E}"/>
                </a:ext>
              </a:extLst>
            </p:cNvPr>
            <p:cNvCxnSpPr/>
            <p:nvPr/>
          </p:nvCxnSpPr>
          <p:spPr>
            <a:xfrm>
              <a:off x="7277592" y="3316346"/>
              <a:ext cx="394676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A05976A8-88BA-424A-A768-BE48B173E00E}"/>
              </a:ext>
            </a:extLst>
          </p:cNvPr>
          <p:cNvCxnSpPr/>
          <p:nvPr/>
        </p:nvCxnSpPr>
        <p:spPr>
          <a:xfrm>
            <a:off x="1462525" y="4784606"/>
            <a:ext cx="10025831" cy="0"/>
          </a:xfrm>
          <a:prstGeom prst="line">
            <a:avLst/>
          </a:prstGeom>
          <a:ln w="12700">
            <a:solidFill>
              <a:schemeClr val="tx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00B8C982-3DFD-1A42-9E17-AF348A515B73}"/>
              </a:ext>
            </a:extLst>
          </p:cNvPr>
          <p:cNvCxnSpPr>
            <a:cxnSpLocks/>
          </p:cNvCxnSpPr>
          <p:nvPr/>
        </p:nvCxnSpPr>
        <p:spPr>
          <a:xfrm>
            <a:off x="3505477" y="1918683"/>
            <a:ext cx="0" cy="3429000"/>
          </a:xfrm>
          <a:prstGeom prst="line">
            <a:avLst/>
          </a:prstGeom>
          <a:ln w="19050">
            <a:solidFill>
              <a:schemeClr val="tx2"/>
            </a:solidFill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E2BE3EB-F423-6646-93C8-9AC78B756F77}"/>
              </a:ext>
            </a:extLst>
          </p:cNvPr>
          <p:cNvGrpSpPr/>
          <p:nvPr/>
        </p:nvGrpSpPr>
        <p:grpSpPr>
          <a:xfrm>
            <a:off x="668339" y="1884338"/>
            <a:ext cx="689060" cy="3045086"/>
            <a:chOff x="2173948" y="2035636"/>
            <a:chExt cx="509047" cy="3045086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8053C4F-7197-7847-8993-E20B20DAFCE0}"/>
                </a:ext>
              </a:extLst>
            </p:cNvPr>
            <p:cNvSpPr txBox="1"/>
            <p:nvPr/>
          </p:nvSpPr>
          <p:spPr>
            <a:xfrm>
              <a:off x="2574433" y="2427041"/>
              <a:ext cx="99386" cy="307777"/>
            </a:xfrm>
            <a:prstGeom prst="rect">
              <a:avLst/>
            </a:prstGeom>
            <a:noFill/>
          </p:spPr>
          <p:txBody>
            <a:bodyPr wrap="none" lIns="0" rIns="0" rtlCol="0" anchor="ctr">
              <a:spAutoFit/>
            </a:bodyPr>
            <a:lstStyle/>
            <a:p>
              <a:pPr algn="r"/>
              <a:r>
                <a:rPr lang="en-US" sz="1400" dirty="0"/>
                <a:t>3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3FC81D5-D67B-CC46-A488-E921866C501E}"/>
                </a:ext>
              </a:extLst>
            </p:cNvPr>
            <p:cNvSpPr txBox="1"/>
            <p:nvPr/>
          </p:nvSpPr>
          <p:spPr>
            <a:xfrm flipH="1">
              <a:off x="2173948" y="2817436"/>
              <a:ext cx="499873" cy="30878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2.5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CBE241A1-4EF5-CA4C-8A99-D82F6B4A5A91}"/>
                </a:ext>
              </a:extLst>
            </p:cNvPr>
            <p:cNvSpPr txBox="1"/>
            <p:nvPr/>
          </p:nvSpPr>
          <p:spPr>
            <a:xfrm flipH="1">
              <a:off x="2363165" y="3208337"/>
              <a:ext cx="310658" cy="30878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2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77BB0A4-339F-A147-BE27-77F20AB9E91C}"/>
                </a:ext>
              </a:extLst>
            </p:cNvPr>
            <p:cNvSpPr txBox="1"/>
            <p:nvPr/>
          </p:nvSpPr>
          <p:spPr>
            <a:xfrm flipH="1">
              <a:off x="2280650" y="3599238"/>
              <a:ext cx="393171" cy="30878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1.5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8C420F6-9752-6D44-AFCC-AD67FF6A9236}"/>
                </a:ext>
              </a:extLst>
            </p:cNvPr>
            <p:cNvSpPr txBox="1"/>
            <p:nvPr/>
          </p:nvSpPr>
          <p:spPr>
            <a:xfrm flipH="1">
              <a:off x="2363165" y="3990139"/>
              <a:ext cx="310658" cy="30878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1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DFD98D4-9AD3-6E4E-90FC-79D6C23CBF09}"/>
                </a:ext>
              </a:extLst>
            </p:cNvPr>
            <p:cNvSpPr txBox="1"/>
            <p:nvPr/>
          </p:nvSpPr>
          <p:spPr>
            <a:xfrm flipH="1">
              <a:off x="2280651" y="4381039"/>
              <a:ext cx="393170" cy="30878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0.5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245341A-4249-5841-9312-D9DA85DD7B51}"/>
                </a:ext>
              </a:extLst>
            </p:cNvPr>
            <p:cNvSpPr txBox="1"/>
            <p:nvPr/>
          </p:nvSpPr>
          <p:spPr>
            <a:xfrm flipH="1">
              <a:off x="2363165" y="4771937"/>
              <a:ext cx="310658" cy="30878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EB26D2C-B460-5D49-A611-792472FAF8D6}"/>
                </a:ext>
              </a:extLst>
            </p:cNvPr>
            <p:cNvSpPr txBox="1"/>
            <p:nvPr/>
          </p:nvSpPr>
          <p:spPr>
            <a:xfrm>
              <a:off x="2280646" y="2035636"/>
              <a:ext cx="402349" cy="30878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 dirty="0"/>
                <a:t>3.5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F9827F9-2D60-6A48-AC7A-7A39E04EA881}"/>
              </a:ext>
            </a:extLst>
          </p:cNvPr>
          <p:cNvGrpSpPr/>
          <p:nvPr/>
        </p:nvGrpSpPr>
        <p:grpSpPr>
          <a:xfrm>
            <a:off x="4364410" y="2451814"/>
            <a:ext cx="6501384" cy="2214596"/>
            <a:chOff x="4345748" y="2603112"/>
            <a:chExt cx="6501808" cy="2214596"/>
          </a:xfrm>
        </p:grpSpPr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F6124E22-A729-D448-B21C-3AE3F64A40D9}"/>
                </a:ext>
              </a:extLst>
            </p:cNvPr>
            <p:cNvSpPr/>
            <p:nvPr/>
          </p:nvSpPr>
          <p:spPr>
            <a:xfrm>
              <a:off x="4345748" y="2603112"/>
              <a:ext cx="109728" cy="1097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542E659-C3CE-FD47-B064-57E68F5A7D1B}"/>
                </a:ext>
              </a:extLst>
            </p:cNvPr>
            <p:cNvSpPr/>
            <p:nvPr/>
          </p:nvSpPr>
          <p:spPr>
            <a:xfrm>
              <a:off x="5953527" y="4234082"/>
              <a:ext cx="109728" cy="1097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3CF64616-BFB5-914E-B364-B1FF3043A697}"/>
                </a:ext>
              </a:extLst>
            </p:cNvPr>
            <p:cNvSpPr/>
            <p:nvPr/>
          </p:nvSpPr>
          <p:spPr>
            <a:xfrm>
              <a:off x="7557841" y="3935950"/>
              <a:ext cx="109728" cy="1097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5B323734-E8B2-404C-A436-7B11B31DC6FE}"/>
                </a:ext>
              </a:extLst>
            </p:cNvPr>
            <p:cNvSpPr/>
            <p:nvPr/>
          </p:nvSpPr>
          <p:spPr>
            <a:xfrm>
              <a:off x="9151837" y="4085513"/>
              <a:ext cx="109728" cy="1097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00382C82-42BE-144B-A58C-7F37A57A9A62}"/>
                </a:ext>
              </a:extLst>
            </p:cNvPr>
            <p:cNvSpPr/>
            <p:nvPr/>
          </p:nvSpPr>
          <p:spPr>
            <a:xfrm>
              <a:off x="10737828" y="4707980"/>
              <a:ext cx="109728" cy="1097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/>
            </a:p>
          </p:txBody>
        </p:sp>
      </p:grpSp>
      <p:sp>
        <p:nvSpPr>
          <p:cNvPr id="125" name="Freeform: Shape 36">
            <a:extLst>
              <a:ext uri="{FF2B5EF4-FFF2-40B4-BE49-F238E27FC236}">
                <a16:creationId xmlns:a16="http://schemas.microsoft.com/office/drawing/2014/main" id="{6BC8E5BC-BCCB-4341-A225-3084D1327B8B}"/>
              </a:ext>
            </a:extLst>
          </p:cNvPr>
          <p:cNvSpPr/>
          <p:nvPr/>
        </p:nvSpPr>
        <p:spPr>
          <a:xfrm>
            <a:off x="4396975" y="2484826"/>
            <a:ext cx="6362512" cy="2107705"/>
          </a:xfrm>
          <a:custGeom>
            <a:avLst/>
            <a:gdLst>
              <a:gd name="connsiteX0" fmla="*/ 0 w 2173685"/>
              <a:gd name="connsiteY0" fmla="*/ 0 h 1527026"/>
              <a:gd name="connsiteX1" fmla="*/ 549094 w 2173685"/>
              <a:gd name="connsiteY1" fmla="*/ 1202561 h 1527026"/>
              <a:gd name="connsiteX2" fmla="*/ 1098187 w 2173685"/>
              <a:gd name="connsiteY2" fmla="*/ 973394 h 1527026"/>
              <a:gd name="connsiteX3" fmla="*/ 1642743 w 2173685"/>
              <a:gd name="connsiteY3" fmla="*/ 1082305 h 1527026"/>
              <a:gd name="connsiteX4" fmla="*/ 2173685 w 2173685"/>
              <a:gd name="connsiteY4" fmla="*/ 1527026 h 1527026"/>
              <a:gd name="connsiteX0" fmla="*/ 0 w 2207876"/>
              <a:gd name="connsiteY0" fmla="*/ 0 h 1519218"/>
              <a:gd name="connsiteX1" fmla="*/ 583285 w 2207876"/>
              <a:gd name="connsiteY1" fmla="*/ 1194753 h 1519218"/>
              <a:gd name="connsiteX2" fmla="*/ 1132378 w 2207876"/>
              <a:gd name="connsiteY2" fmla="*/ 965586 h 1519218"/>
              <a:gd name="connsiteX3" fmla="*/ 1676934 w 2207876"/>
              <a:gd name="connsiteY3" fmla="*/ 1074497 h 1519218"/>
              <a:gd name="connsiteX4" fmla="*/ 2207876 w 2207876"/>
              <a:gd name="connsiteY4" fmla="*/ 1519218 h 1519218"/>
              <a:gd name="connsiteX0" fmla="*/ 0 w 2207876"/>
              <a:gd name="connsiteY0" fmla="*/ 0 h 1519218"/>
              <a:gd name="connsiteX1" fmla="*/ 538574 w 2207876"/>
              <a:gd name="connsiteY1" fmla="*/ 1194753 h 1519218"/>
              <a:gd name="connsiteX2" fmla="*/ 1132378 w 2207876"/>
              <a:gd name="connsiteY2" fmla="*/ 965586 h 1519218"/>
              <a:gd name="connsiteX3" fmla="*/ 1676934 w 2207876"/>
              <a:gd name="connsiteY3" fmla="*/ 1074497 h 1519218"/>
              <a:gd name="connsiteX4" fmla="*/ 2207876 w 2207876"/>
              <a:gd name="connsiteY4" fmla="*/ 1519218 h 1519218"/>
              <a:gd name="connsiteX0" fmla="*/ 0 w 2207876"/>
              <a:gd name="connsiteY0" fmla="*/ 0 h 1519218"/>
              <a:gd name="connsiteX1" fmla="*/ 549094 w 2207876"/>
              <a:gd name="connsiteY1" fmla="*/ 1194753 h 1519218"/>
              <a:gd name="connsiteX2" fmla="*/ 1132378 w 2207876"/>
              <a:gd name="connsiteY2" fmla="*/ 965586 h 1519218"/>
              <a:gd name="connsiteX3" fmla="*/ 1676934 w 2207876"/>
              <a:gd name="connsiteY3" fmla="*/ 1074497 h 1519218"/>
              <a:gd name="connsiteX4" fmla="*/ 2207876 w 2207876"/>
              <a:gd name="connsiteY4" fmla="*/ 1519218 h 1519218"/>
              <a:gd name="connsiteX0" fmla="*/ 0 w 2228917"/>
              <a:gd name="connsiteY0" fmla="*/ 0 h 1542641"/>
              <a:gd name="connsiteX1" fmla="*/ 570135 w 2228917"/>
              <a:gd name="connsiteY1" fmla="*/ 1218176 h 1542641"/>
              <a:gd name="connsiteX2" fmla="*/ 1153419 w 2228917"/>
              <a:gd name="connsiteY2" fmla="*/ 989009 h 1542641"/>
              <a:gd name="connsiteX3" fmla="*/ 1697975 w 2228917"/>
              <a:gd name="connsiteY3" fmla="*/ 1097920 h 1542641"/>
              <a:gd name="connsiteX4" fmla="*/ 2228917 w 2228917"/>
              <a:gd name="connsiteY4" fmla="*/ 1542641 h 1542641"/>
              <a:gd name="connsiteX0" fmla="*/ 0 w 2228917"/>
              <a:gd name="connsiteY0" fmla="*/ 0 h 1542641"/>
              <a:gd name="connsiteX1" fmla="*/ 570135 w 2228917"/>
              <a:gd name="connsiteY1" fmla="*/ 1218176 h 1542641"/>
              <a:gd name="connsiteX2" fmla="*/ 1142899 w 2228917"/>
              <a:gd name="connsiteY2" fmla="*/ 992913 h 1542641"/>
              <a:gd name="connsiteX3" fmla="*/ 1697975 w 2228917"/>
              <a:gd name="connsiteY3" fmla="*/ 1097920 h 1542641"/>
              <a:gd name="connsiteX4" fmla="*/ 2228917 w 2228917"/>
              <a:gd name="connsiteY4" fmla="*/ 1542641 h 1542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8917" h="1542641">
                <a:moveTo>
                  <a:pt x="0" y="0"/>
                </a:moveTo>
                <a:lnTo>
                  <a:pt x="570135" y="1218176"/>
                </a:lnTo>
                <a:lnTo>
                  <a:pt x="1142899" y="992913"/>
                </a:lnTo>
                <a:lnTo>
                  <a:pt x="1697975" y="1097920"/>
                </a:lnTo>
                <a:lnTo>
                  <a:pt x="2228917" y="1542641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6919EC9-F0C5-804A-B001-D5986FC99D00}"/>
              </a:ext>
            </a:extLst>
          </p:cNvPr>
          <p:cNvGrpSpPr/>
          <p:nvPr/>
        </p:nvGrpSpPr>
        <p:grpSpPr>
          <a:xfrm>
            <a:off x="1457647" y="4837121"/>
            <a:ext cx="10271898" cy="523220"/>
            <a:chOff x="771435" y="5296043"/>
            <a:chExt cx="3760714" cy="495867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700E8D28-E25B-D34E-A888-882B0B0CA9E8}"/>
                </a:ext>
              </a:extLst>
            </p:cNvPr>
            <p:cNvSpPr txBox="1"/>
            <p:nvPr/>
          </p:nvSpPr>
          <p:spPr>
            <a:xfrm flipH="1">
              <a:off x="3850888" y="5296043"/>
              <a:ext cx="681261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Fifth</a:t>
              </a:r>
            </a:p>
            <a:p>
              <a:pPr algn="ctr"/>
              <a:r>
                <a:rPr lang="en-US" sz="1400" dirty="0"/>
                <a:t>(N = 659)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3DD7B6C-39C2-3D4E-8BB2-EF0F26074AE2}"/>
                </a:ext>
              </a:extLst>
            </p:cNvPr>
            <p:cNvSpPr txBox="1"/>
            <p:nvPr/>
          </p:nvSpPr>
          <p:spPr>
            <a:xfrm flipH="1">
              <a:off x="771435" y="5296043"/>
              <a:ext cx="765805" cy="49586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SOC at 1 year</a:t>
              </a:r>
            </a:p>
            <a:p>
              <a:pPr algn="ctr"/>
              <a:r>
                <a:rPr lang="en-US" sz="1400" dirty="0"/>
                <a:t>(N = 442)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097F3A86-1000-FC41-8F29-302037E8C113}"/>
                </a:ext>
              </a:extLst>
            </p:cNvPr>
            <p:cNvSpPr txBox="1"/>
            <p:nvPr/>
          </p:nvSpPr>
          <p:spPr>
            <a:xfrm flipH="1">
              <a:off x="1564472" y="5296043"/>
              <a:ext cx="582173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First</a:t>
              </a:r>
            </a:p>
            <a:p>
              <a:pPr algn="ctr"/>
              <a:r>
                <a:rPr lang="en-US" sz="1400" dirty="0"/>
                <a:t>(N = 1255)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DEB2C8B7-B24D-5B4A-B337-2495BFE9D1AA}"/>
                </a:ext>
              </a:extLst>
            </p:cNvPr>
            <p:cNvSpPr txBox="1"/>
            <p:nvPr/>
          </p:nvSpPr>
          <p:spPr>
            <a:xfrm flipH="1">
              <a:off x="2127493" y="5296043"/>
              <a:ext cx="601796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Second</a:t>
              </a:r>
            </a:p>
            <a:p>
              <a:pPr algn="ctr"/>
              <a:r>
                <a:rPr lang="en-US" sz="1400" dirty="0"/>
                <a:t>(N = 1147)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5B6D720-C743-7C4C-AA73-F99973EF5751}"/>
                </a:ext>
              </a:extLst>
            </p:cNvPr>
            <p:cNvSpPr txBox="1"/>
            <p:nvPr/>
          </p:nvSpPr>
          <p:spPr>
            <a:xfrm flipH="1">
              <a:off x="2693948" y="5296043"/>
              <a:ext cx="635151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Third</a:t>
              </a:r>
            </a:p>
            <a:p>
              <a:pPr algn="ctr"/>
              <a:r>
                <a:rPr lang="en-US" sz="1400" dirty="0"/>
                <a:t>(N = 1080)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9DE4EFEB-EEE6-7F45-A5C0-8E851EEEEA50}"/>
                </a:ext>
              </a:extLst>
            </p:cNvPr>
            <p:cNvSpPr txBox="1"/>
            <p:nvPr/>
          </p:nvSpPr>
          <p:spPr>
            <a:xfrm flipH="1">
              <a:off x="3270701" y="5296043"/>
              <a:ext cx="658206" cy="4958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400" dirty="0"/>
                <a:t>Fourth</a:t>
              </a:r>
            </a:p>
            <a:p>
              <a:pPr algn="ctr"/>
              <a:r>
                <a:rPr lang="en-US" sz="1400" dirty="0"/>
                <a:t>(N = 1020)</a:t>
              </a:r>
            </a:p>
          </p:txBody>
        </p:sp>
      </p:grp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6BBF87FE-8F4A-43A3-A975-6D716F89FF0B}"/>
              </a:ext>
            </a:extLst>
          </p:cNvPr>
          <p:cNvSpPr/>
          <p:nvPr/>
        </p:nvSpPr>
        <p:spPr>
          <a:xfrm>
            <a:off x="954984" y="5738401"/>
            <a:ext cx="10143920" cy="650969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Approximately, 27% of patients in the safety analysis set discontinued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over the 5 year period; 5.7% of patients discontinued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due to AEs.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The annualized discontinuation rate was 6.7% (95% CI, 6.0%-7.4%)..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0823141-BFED-4E0B-AF12-A394290C0A3D}"/>
              </a:ext>
            </a:extLst>
          </p:cNvPr>
          <p:cNvGrpSpPr/>
          <p:nvPr/>
        </p:nvGrpSpPr>
        <p:grpSpPr>
          <a:xfrm>
            <a:off x="755399" y="5835077"/>
            <a:ext cx="399170" cy="417475"/>
            <a:chOff x="13008671" y="3152708"/>
            <a:chExt cx="914400" cy="91440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DDBBFBA-EDFD-4001-A4E2-FBFD6291B9E6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0327403-4263-4B9A-9E82-0BC72DBFFD48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7" name="Graphic 46" descr="Magnifying glass">
              <a:extLst>
                <a:ext uri="{FF2B5EF4-FFF2-40B4-BE49-F238E27FC236}">
                  <a16:creationId xmlns:a16="http://schemas.microsoft.com/office/drawing/2014/main" id="{B5554FD3-4A43-41FF-82EB-9EBB95E4B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403102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B8046-BEBE-4E3D-A4CA-E481DD24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a Multivariate Analysis, Patients With High CV Risk or CAD Were More Likely to Continue Treatment With Evolocumab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7C9DDB-6C99-47AF-9E1C-B3D2219F15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50554"/>
              </p:ext>
            </p:extLst>
          </p:nvPr>
        </p:nvGraphicFramePr>
        <p:xfrm>
          <a:off x="668339" y="1409700"/>
          <a:ext cx="10834685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055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621555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876016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750949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621555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621555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</a:tblGrid>
              <a:tr h="121849"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400" dirty="0"/>
                        <a:t>Characteristic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/>
                        <a:t>Patients, n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/>
                        <a:t>Patients With Evolocumab Exposure,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n (%)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Hazard Ratio of Drop Out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(95% CI)*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i="1" dirty="0">
                          <a:solidFill>
                            <a:schemeClr val="bg1"/>
                          </a:solidFill>
                          <a:latin typeface="+mn-lt"/>
                        </a:rPr>
                        <a:t>P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 Value*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2193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Discontinued Evolocumab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and/or Study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(n = 344)</a:t>
                      </a:r>
                    </a:p>
                  </a:txBody>
                  <a:tcPr marL="0" marR="0" anchor="b">
                    <a:lnL w="381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Remained Taking Evolocumab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in Study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(n = 911)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6989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Type 2 diabetes, n (%)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 (23.6)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 (76.4)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 vs. No: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(0.60, 1.13)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206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301 (28.1)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772 (71.9)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94938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Coronary artery disease, n (%)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78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457200" algn="l"/>
                        </a:tabLst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(20.1)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 (79.9)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 vs. No: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(0.48, 0.87)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723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294 (29.2)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712 (70.8)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610411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ESC/EAS risk categories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8764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High/very high risk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 (21.0)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494 (79.0)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vs. Low: 0.57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(0.46, 0.71)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747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Moderate/low risk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213 (33.8)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417 (66.2)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4772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18DEB5E-5A2A-5C4A-A479-B14C125FDAB0}"/>
              </a:ext>
            </a:extLst>
          </p:cNvPr>
          <p:cNvSpPr/>
          <p:nvPr/>
        </p:nvSpPr>
        <p:spPr>
          <a:xfrm>
            <a:off x="668339" y="5892081"/>
            <a:ext cx="9185274" cy="88614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EAS = European Atherosclerosis Society; ESC = European Society of Cardiology.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SI conversion factors: to convert LDL-C to millimoles per liter, multiply by 0.0259.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*Hazard ratio and </a:t>
            </a:r>
            <a:r>
              <a:rPr lang="en-US" sz="900" i="1" dirty="0">
                <a:solidFill>
                  <a:srgbClr val="231F20"/>
                </a:solidFill>
              </a:rPr>
              <a:t>P</a:t>
            </a:r>
            <a:r>
              <a:rPr lang="en-US" sz="900" dirty="0">
                <a:solidFill>
                  <a:srgbClr val="231F20"/>
                </a:solidFill>
              </a:rPr>
              <a:t> values are from multivariate Cox regression model where each baseline factor was fit at a time.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659335-BBC1-4414-8BF8-75D4F8CCC086}"/>
              </a:ext>
            </a:extLst>
          </p:cNvPr>
          <p:cNvSpPr/>
          <p:nvPr/>
        </p:nvSpPr>
        <p:spPr>
          <a:xfrm>
            <a:off x="675674" y="3901001"/>
            <a:ext cx="2703729" cy="3091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772C62-4A5F-42FD-B171-4A68243037D0}"/>
              </a:ext>
            </a:extLst>
          </p:cNvPr>
          <p:cNvSpPr/>
          <p:nvPr/>
        </p:nvSpPr>
        <p:spPr>
          <a:xfrm>
            <a:off x="688976" y="5256408"/>
            <a:ext cx="2317361" cy="3091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2697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B8046-BEBE-4E3D-A4CA-E481DD24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In a Multivariate Analysis, Patients With High CV Risk or CAD Were More Likely to Continue Treatment With </a:t>
            </a:r>
            <a:r>
              <a:rPr lang="en-US" sz="2400" dirty="0" err="1"/>
              <a:t>Evolocumab</a:t>
            </a:r>
            <a:r>
              <a:rPr lang="en-US" sz="2400" dirty="0"/>
              <a:t> </a:t>
            </a:r>
            <a:r>
              <a:rPr lang="en-US" sz="2400" i="1" dirty="0"/>
              <a:t>(continued)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7C9DDB-6C99-47AF-9E1C-B3D2219F15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693862"/>
              </p:ext>
            </p:extLst>
          </p:nvPr>
        </p:nvGraphicFramePr>
        <p:xfrm>
          <a:off x="668339" y="1409701"/>
          <a:ext cx="10834685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055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621555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876016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750949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621555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621555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+mn-lt"/>
                        </a:rPr>
                        <a:t>Characteristic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+mn-lt"/>
                        </a:rPr>
                        <a:t>Patients, n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+mn-lt"/>
                        </a:rPr>
                        <a:t>Patients With Evolocumab Exposure, </a:t>
                      </a:r>
                      <a:br>
                        <a:rPr lang="en-US" sz="1400" dirty="0">
                          <a:latin typeface="+mn-lt"/>
                        </a:rPr>
                      </a:br>
                      <a:r>
                        <a:rPr lang="en-US" sz="1400" dirty="0">
                          <a:latin typeface="+mn-lt"/>
                        </a:rPr>
                        <a:t>n (%)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Hazard Ratio of Drop Out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(95% CI)*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i="1" dirty="0">
                          <a:solidFill>
                            <a:schemeClr val="bg1"/>
                          </a:solidFill>
                          <a:latin typeface="+mn-lt"/>
                        </a:rPr>
                        <a:t>P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 Value*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Discontinued Evolocumab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and/or Study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(n = 344)</a:t>
                      </a:r>
                    </a:p>
                  </a:txBody>
                  <a:tcPr marL="0" marR="0" anchor="b">
                    <a:lnL w="381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Remained Taking Evolocumab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in Study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(n = 911)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6989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NCEP risk categories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650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risk/moderately high risk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127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(22.3)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443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(77.7)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vs. Low: 0.66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(0.53, 0.82)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610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Moderate/low risk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217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(31.7)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468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(68.3)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23975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457200" algn="l"/>
                        </a:tabLst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 LDL-C, mg/dL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25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137.2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(36.3)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140.5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868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Median (Q, Q3)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131.3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(111.0, 158.0)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133.0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(115.0, 155.0)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37974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DD21854-D71D-3D4F-84F4-F0DFC3922B3C}"/>
              </a:ext>
            </a:extLst>
          </p:cNvPr>
          <p:cNvSpPr/>
          <p:nvPr/>
        </p:nvSpPr>
        <p:spPr>
          <a:xfrm>
            <a:off x="668339" y="5774357"/>
            <a:ext cx="9185274" cy="10038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r>
              <a:rPr lang="en-US" sz="900" dirty="0">
                <a:solidFill>
                  <a:srgbClr val="231F20"/>
                </a:solidFill>
              </a:rPr>
              <a:t>LDL-C = low-density lipoprotein cholesterol; NA = not applicable; NCEP = National Cholesterol Education Program.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SI conversion factors: to convert LDL-C to millimoles per liter, multiply by 0.0259.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*Hazard ratio and </a:t>
            </a:r>
            <a:r>
              <a:rPr lang="en-US" sz="900" i="1" dirty="0">
                <a:solidFill>
                  <a:srgbClr val="231F20"/>
                </a:solidFill>
              </a:rPr>
              <a:t>P</a:t>
            </a:r>
            <a:r>
              <a:rPr lang="en-US" sz="900" dirty="0">
                <a:solidFill>
                  <a:srgbClr val="231F20"/>
                </a:solidFill>
              </a:rPr>
              <a:t> values are from multivariate Cox regression model where each baseline factor was fit at a time.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620E12-BFAC-4DED-9A0D-5E2294C32B81}"/>
              </a:ext>
            </a:extLst>
          </p:cNvPr>
          <p:cNvSpPr/>
          <p:nvPr/>
        </p:nvSpPr>
        <p:spPr>
          <a:xfrm>
            <a:off x="688976" y="3167406"/>
            <a:ext cx="2290903" cy="514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7734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C1F36-A537-42C9-BCA2-A931F62F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OSLER-1 Demonstrated Consistent LDL-C Efficacy and Safety Over 5 Years of Treatment With Evolocumab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A383BA-5BF2-4C94-BC21-76E1A2D0CEDB}"/>
              </a:ext>
            </a:extLst>
          </p:cNvPr>
          <p:cNvSpPr/>
          <p:nvPr/>
        </p:nvSpPr>
        <p:spPr>
          <a:xfrm>
            <a:off x="668339" y="6281420"/>
            <a:ext cx="9185274" cy="49680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r>
              <a:rPr lang="en-US" sz="900" dirty="0">
                <a:solidFill>
                  <a:srgbClr val="231F20"/>
                </a:solidFill>
              </a:rPr>
              <a:t>AE = adverse event; LDL-C = low-density lipoprotein cholesterol;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8C2547-5646-4346-970B-344F31A3CDE4}"/>
              </a:ext>
            </a:extLst>
          </p:cNvPr>
          <p:cNvCxnSpPr>
            <a:cxnSpLocks/>
          </p:cNvCxnSpPr>
          <p:nvPr/>
        </p:nvCxnSpPr>
        <p:spPr>
          <a:xfrm>
            <a:off x="4189256" y="1912105"/>
            <a:ext cx="0" cy="4047648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D06B6972-2ABB-7E45-B7AA-547181C0A551}"/>
              </a:ext>
            </a:extLst>
          </p:cNvPr>
          <p:cNvGrpSpPr/>
          <p:nvPr/>
        </p:nvGrpSpPr>
        <p:grpSpPr>
          <a:xfrm>
            <a:off x="4847882" y="1387999"/>
            <a:ext cx="6539531" cy="4298097"/>
            <a:chOff x="4700737" y="1387999"/>
            <a:chExt cx="6539531" cy="429809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7A56DA-443F-4416-B668-F5BA4FCC6BA9}"/>
                </a:ext>
              </a:extLst>
            </p:cNvPr>
            <p:cNvSpPr txBox="1"/>
            <p:nvPr/>
          </p:nvSpPr>
          <p:spPr>
            <a:xfrm>
              <a:off x="4998217" y="1387999"/>
              <a:ext cx="5812153" cy="405113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</a:rPr>
                <a:t>Persistent Reductions in LDL-C Over 5 Years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241058-CFB4-4909-ABF3-E513A0D8E97C}"/>
                </a:ext>
              </a:extLst>
            </p:cNvPr>
            <p:cNvSpPr txBox="1"/>
            <p:nvPr/>
          </p:nvSpPr>
          <p:spPr>
            <a:xfrm>
              <a:off x="4853719" y="2405767"/>
              <a:ext cx="1342664" cy="127483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600" b="1" dirty="0"/>
                <a:t>LDL-C</a:t>
              </a:r>
            </a:p>
            <a:p>
              <a:pPr algn="ctr"/>
              <a:r>
                <a:rPr lang="en-US" sz="1600" dirty="0"/>
                <a:t>Mean %</a:t>
              </a:r>
            </a:p>
            <a:p>
              <a:pPr algn="ctr"/>
              <a:r>
                <a:rPr lang="en-US" sz="1600" dirty="0"/>
                <a:t>change from baseline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4F922DA-2B06-4702-9988-99B721BB972F}"/>
                </a:ext>
              </a:extLst>
            </p:cNvPr>
            <p:cNvGrpSpPr/>
            <p:nvPr/>
          </p:nvGrpSpPr>
          <p:grpSpPr>
            <a:xfrm>
              <a:off x="5956533" y="1828865"/>
              <a:ext cx="1342664" cy="2280617"/>
              <a:chOff x="4089112" y="1828865"/>
              <a:chExt cx="1342664" cy="2280617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07BF0E-F78A-4C12-8529-ADAE20DDEFE5}"/>
                  </a:ext>
                </a:extLst>
              </p:cNvPr>
              <p:cNvSpPr txBox="1"/>
              <p:nvPr/>
            </p:nvSpPr>
            <p:spPr>
              <a:xfrm>
                <a:off x="4089112" y="1828865"/>
                <a:ext cx="1342664" cy="49910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600" b="1" dirty="0"/>
                  <a:t>Year 2</a:t>
                </a:r>
              </a:p>
              <a:p>
                <a:pPr algn="ctr"/>
                <a:r>
                  <a:rPr lang="en-US" sz="1600" dirty="0"/>
                  <a:t>(n = 1071)</a:t>
                </a:r>
              </a:p>
            </p:txBody>
          </p:sp>
          <p:sp>
            <p:nvSpPr>
              <p:cNvPr id="17" name="Arrow: Down 16">
                <a:extLst>
                  <a:ext uri="{FF2B5EF4-FFF2-40B4-BE49-F238E27FC236}">
                    <a16:creationId xmlns:a16="http://schemas.microsoft.com/office/drawing/2014/main" id="{1DFBAABC-46A9-489A-AFDC-DBFB2F46286C}"/>
                  </a:ext>
                </a:extLst>
              </p:cNvPr>
              <p:cNvSpPr/>
              <p:nvPr/>
            </p:nvSpPr>
            <p:spPr>
              <a:xfrm>
                <a:off x="4440404" y="2405766"/>
                <a:ext cx="640080" cy="1280160"/>
              </a:xfrm>
              <a:prstGeom prst="downArrow">
                <a:avLst/>
              </a:prstGeom>
              <a:solidFill>
                <a:schemeClr val="accent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2178E7-B485-47F9-8844-F5EF8C84F3D5}"/>
                  </a:ext>
                </a:extLst>
              </p:cNvPr>
              <p:cNvSpPr txBox="1"/>
              <p:nvPr/>
            </p:nvSpPr>
            <p:spPr>
              <a:xfrm>
                <a:off x="4335074" y="3709372"/>
                <a:ext cx="850740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chemeClr val="accent1"/>
                    </a:solidFill>
                  </a:rPr>
                  <a:t>-56%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EBD70EE-6BBA-4A00-BC94-2349AC8B30EB}"/>
                </a:ext>
              </a:extLst>
            </p:cNvPr>
            <p:cNvGrpSpPr/>
            <p:nvPr/>
          </p:nvGrpSpPr>
          <p:grpSpPr>
            <a:xfrm>
              <a:off x="7150128" y="1828865"/>
              <a:ext cx="1342664" cy="2280617"/>
              <a:chOff x="5225361" y="1828865"/>
              <a:chExt cx="1342664" cy="228061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3FD038-54D4-4DB2-8D5D-055DE63513E0}"/>
                  </a:ext>
                </a:extLst>
              </p:cNvPr>
              <p:cNvSpPr txBox="1"/>
              <p:nvPr/>
            </p:nvSpPr>
            <p:spPr>
              <a:xfrm>
                <a:off x="5225361" y="1828865"/>
                <a:ext cx="1342664" cy="49910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600" b="1" dirty="0"/>
                  <a:t>Year 3</a:t>
                </a:r>
              </a:p>
              <a:p>
                <a:pPr algn="ctr"/>
                <a:r>
                  <a:rPr lang="en-US" sz="1600" dirty="0"/>
                  <a:t>(n = 1001)</a:t>
                </a:r>
              </a:p>
            </p:txBody>
          </p:sp>
          <p:sp>
            <p:nvSpPr>
              <p:cNvPr id="18" name="Arrow: Down 17">
                <a:extLst>
                  <a:ext uri="{FF2B5EF4-FFF2-40B4-BE49-F238E27FC236}">
                    <a16:creationId xmlns:a16="http://schemas.microsoft.com/office/drawing/2014/main" id="{219DD090-B385-465F-BAAC-62D902D77255}"/>
                  </a:ext>
                </a:extLst>
              </p:cNvPr>
              <p:cNvSpPr/>
              <p:nvPr/>
            </p:nvSpPr>
            <p:spPr>
              <a:xfrm>
                <a:off x="5576653" y="2405766"/>
                <a:ext cx="640080" cy="1280160"/>
              </a:xfrm>
              <a:prstGeom prst="downArrow">
                <a:avLst/>
              </a:prstGeom>
              <a:solidFill>
                <a:schemeClr val="accent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AD0F38-4DDF-4A87-904A-1D7338E7ECC2}"/>
                  </a:ext>
                </a:extLst>
              </p:cNvPr>
              <p:cNvSpPr txBox="1"/>
              <p:nvPr/>
            </p:nvSpPr>
            <p:spPr>
              <a:xfrm>
                <a:off x="5471323" y="3709372"/>
                <a:ext cx="850740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chemeClr val="accent1"/>
                    </a:solidFill>
                  </a:rPr>
                  <a:t>-57%</a:t>
                </a: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6A54AD3-19AC-4134-B585-4350B352686C}"/>
                </a:ext>
              </a:extLst>
            </p:cNvPr>
            <p:cNvGrpSpPr/>
            <p:nvPr/>
          </p:nvGrpSpPr>
          <p:grpSpPr>
            <a:xfrm>
              <a:off x="8343723" y="1828865"/>
              <a:ext cx="1342664" cy="2280617"/>
              <a:chOff x="6434914" y="1828865"/>
              <a:chExt cx="1342664" cy="228061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A1F0CB0-1059-4918-B852-366BFEDBDF34}"/>
                  </a:ext>
                </a:extLst>
              </p:cNvPr>
              <p:cNvSpPr txBox="1"/>
              <p:nvPr/>
            </p:nvSpPr>
            <p:spPr>
              <a:xfrm>
                <a:off x="6434914" y="1828865"/>
                <a:ext cx="1342664" cy="49910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600" b="1" dirty="0"/>
                  <a:t>Year 4</a:t>
                </a:r>
              </a:p>
              <a:p>
                <a:pPr algn="ctr"/>
                <a:r>
                  <a:rPr lang="en-US" sz="1600" dirty="0"/>
                  <a:t>(n = 943)</a:t>
                </a:r>
              </a:p>
            </p:txBody>
          </p:sp>
          <p:sp>
            <p:nvSpPr>
              <p:cNvPr id="19" name="Arrow: Down 18">
                <a:extLst>
                  <a:ext uri="{FF2B5EF4-FFF2-40B4-BE49-F238E27FC236}">
                    <a16:creationId xmlns:a16="http://schemas.microsoft.com/office/drawing/2014/main" id="{5FEBD27A-FC7F-4EB4-AF67-BB8F329B968E}"/>
                  </a:ext>
                </a:extLst>
              </p:cNvPr>
              <p:cNvSpPr/>
              <p:nvPr/>
            </p:nvSpPr>
            <p:spPr>
              <a:xfrm>
                <a:off x="6786206" y="2405766"/>
                <a:ext cx="640080" cy="1280160"/>
              </a:xfrm>
              <a:prstGeom prst="downArrow">
                <a:avLst/>
              </a:prstGeom>
              <a:solidFill>
                <a:schemeClr val="accent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3E7C0B-BD6C-4442-9705-8754D6A6E0C6}"/>
                  </a:ext>
                </a:extLst>
              </p:cNvPr>
              <p:cNvSpPr txBox="1"/>
              <p:nvPr/>
            </p:nvSpPr>
            <p:spPr>
              <a:xfrm>
                <a:off x="6680876" y="3709372"/>
                <a:ext cx="850740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chemeClr val="accent1"/>
                    </a:solidFill>
                  </a:rPr>
                  <a:t>-56%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DE0AB45-537B-47CA-9ECD-AE293B325E9E}"/>
                </a:ext>
              </a:extLst>
            </p:cNvPr>
            <p:cNvGrpSpPr/>
            <p:nvPr/>
          </p:nvGrpSpPr>
          <p:grpSpPr>
            <a:xfrm>
              <a:off x="9537319" y="1828865"/>
              <a:ext cx="1342664" cy="2280617"/>
              <a:chOff x="7669898" y="1828865"/>
              <a:chExt cx="1342664" cy="2280617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F8EBF1-D820-4EAB-AAAB-9C208A79F702}"/>
                  </a:ext>
                </a:extLst>
              </p:cNvPr>
              <p:cNvSpPr txBox="1"/>
              <p:nvPr/>
            </p:nvSpPr>
            <p:spPr>
              <a:xfrm>
                <a:off x="7669898" y="1828865"/>
                <a:ext cx="1342664" cy="49910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600" b="1" dirty="0"/>
                  <a:t>Year 5</a:t>
                </a:r>
              </a:p>
              <a:p>
                <a:pPr algn="ctr"/>
                <a:r>
                  <a:rPr lang="en-US" sz="1600" dirty="0"/>
                  <a:t>(n = 803)</a:t>
                </a:r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B967218A-52D6-48F5-8795-9D0C87F502D2}"/>
                  </a:ext>
                </a:extLst>
              </p:cNvPr>
              <p:cNvSpPr/>
              <p:nvPr/>
            </p:nvSpPr>
            <p:spPr>
              <a:xfrm>
                <a:off x="8021190" y="2405766"/>
                <a:ext cx="640080" cy="1280160"/>
              </a:xfrm>
              <a:prstGeom prst="downArrow">
                <a:avLst/>
              </a:prstGeom>
              <a:solidFill>
                <a:schemeClr val="accent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8D5D584-66E5-4ED8-8CBC-011F64076B39}"/>
                  </a:ext>
                </a:extLst>
              </p:cNvPr>
              <p:cNvSpPr txBox="1"/>
              <p:nvPr/>
            </p:nvSpPr>
            <p:spPr>
              <a:xfrm>
                <a:off x="7915860" y="3709372"/>
                <a:ext cx="850740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chemeClr val="accent1"/>
                    </a:solidFill>
                  </a:rPr>
                  <a:t>-56%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1F2C8E2-7FAC-F74D-8098-3F991585CC64}"/>
                </a:ext>
              </a:extLst>
            </p:cNvPr>
            <p:cNvGrpSpPr/>
            <p:nvPr/>
          </p:nvGrpSpPr>
          <p:grpSpPr>
            <a:xfrm>
              <a:off x="4700737" y="4269165"/>
              <a:ext cx="6539531" cy="1416931"/>
              <a:chOff x="4963494" y="4269165"/>
              <a:chExt cx="6539531" cy="1416931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6AD0E4E1-AC1E-4D69-B09C-69D90C9754E5}"/>
                  </a:ext>
                </a:extLst>
              </p:cNvPr>
              <p:cNvSpPr/>
              <p:nvPr/>
            </p:nvSpPr>
            <p:spPr>
              <a:xfrm>
                <a:off x="4963494" y="4269165"/>
                <a:ext cx="6539531" cy="1416931"/>
              </a:xfrm>
              <a:prstGeom prst="roundRect">
                <a:avLst/>
              </a:prstGeom>
              <a:solidFill>
                <a:schemeClr val="accent6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EA6B472-0013-4B2A-875F-8FA5AD2A8219}"/>
                  </a:ext>
                </a:extLst>
              </p:cNvPr>
              <p:cNvSpPr txBox="1"/>
              <p:nvPr/>
            </p:nvSpPr>
            <p:spPr>
              <a:xfrm>
                <a:off x="5128027" y="4297160"/>
                <a:ext cx="4853360" cy="390163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/>
              <a:p>
                <a:r>
                  <a:rPr lang="en-US" b="1" dirty="0"/>
                  <a:t>Consistent safety over 5 years treatment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8024A60-BCCE-4168-9FD2-1A7C11E23CC8}"/>
                  </a:ext>
                </a:extLst>
              </p:cNvPr>
              <p:cNvSpPr txBox="1"/>
              <p:nvPr/>
            </p:nvSpPr>
            <p:spPr>
              <a:xfrm>
                <a:off x="5108179" y="4561901"/>
                <a:ext cx="639484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AEs stayed stable or tracked lower over the treatment course</a:t>
                </a:r>
              </a:p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Discontinued </a:t>
                </a:r>
                <a:r>
                  <a:rPr lang="en-US" sz="1600" dirty="0" err="1"/>
                  <a:t>evolocumab</a:t>
                </a:r>
                <a:r>
                  <a:rPr lang="en-US" sz="1600" dirty="0"/>
                  <a:t> due to AEs: 1.4%/year</a:t>
                </a:r>
              </a:p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4 instances of transient binding antibodies (2 SOC, 2 </a:t>
                </a:r>
                <a:r>
                  <a:rPr lang="en-US" sz="1600" dirty="0" err="1"/>
                  <a:t>evolocumab</a:t>
                </a:r>
                <a:r>
                  <a:rPr lang="en-US" sz="1600" dirty="0"/>
                  <a:t>)</a:t>
                </a:r>
              </a:p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No neutralizing antibodies detected over 5 years</a:t>
                </a: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D63039D-53B4-2F41-BF4D-C3716D0964DA}"/>
              </a:ext>
            </a:extLst>
          </p:cNvPr>
          <p:cNvGrpSpPr/>
          <p:nvPr/>
        </p:nvGrpSpPr>
        <p:grpSpPr>
          <a:xfrm>
            <a:off x="866651" y="1387999"/>
            <a:ext cx="3227784" cy="4226558"/>
            <a:chOff x="1431964" y="1387999"/>
            <a:chExt cx="3227784" cy="422655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C8100B-0EC2-4624-9282-D6DA9E89CA7A}"/>
                </a:ext>
              </a:extLst>
            </p:cNvPr>
            <p:cNvSpPr txBox="1"/>
            <p:nvPr/>
          </p:nvSpPr>
          <p:spPr>
            <a:xfrm>
              <a:off x="1586295" y="1387999"/>
              <a:ext cx="2895849" cy="405113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</a:rPr>
                <a:t>Baseline Characteristics</a:t>
              </a:r>
            </a:p>
          </p:txBody>
        </p:sp>
        <p:graphicFrame>
          <p:nvGraphicFramePr>
            <p:cNvPr id="36" name="Chart 35">
              <a:extLst>
                <a:ext uri="{FF2B5EF4-FFF2-40B4-BE49-F238E27FC236}">
                  <a16:creationId xmlns:a16="http://schemas.microsoft.com/office/drawing/2014/main" id="{77C446D0-9D62-496C-A00B-81DA9B5930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06750718"/>
                </p:ext>
              </p:extLst>
            </p:nvPr>
          </p:nvGraphicFramePr>
          <p:xfrm>
            <a:off x="1431964" y="1806613"/>
            <a:ext cx="3227784" cy="19320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470491C-8E9C-4B0E-831F-8629B9F8FDED}"/>
                </a:ext>
              </a:extLst>
            </p:cNvPr>
            <p:cNvSpPr txBox="1"/>
            <p:nvPr/>
          </p:nvSpPr>
          <p:spPr>
            <a:xfrm>
              <a:off x="2330730" y="2994926"/>
              <a:ext cx="69438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48%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DE69C8-E866-45AF-AB2D-E139E7BF8648}"/>
                </a:ext>
              </a:extLst>
            </p:cNvPr>
            <p:cNvSpPr txBox="1"/>
            <p:nvPr/>
          </p:nvSpPr>
          <p:spPr>
            <a:xfrm>
              <a:off x="3025686" y="2991106"/>
              <a:ext cx="69438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52%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763F300-F3DE-4453-9CF9-F63CBEFD1DF3}"/>
                </a:ext>
              </a:extLst>
            </p:cNvPr>
            <p:cNvSpPr/>
            <p:nvPr/>
          </p:nvSpPr>
          <p:spPr>
            <a:xfrm>
              <a:off x="2448054" y="3821282"/>
              <a:ext cx="1295358" cy="1295358"/>
            </a:xfrm>
            <a:prstGeom prst="ellipse">
              <a:avLst/>
            </a:prstGeom>
            <a:gradFill flip="none" rotWithShape="1">
              <a:gsLst>
                <a:gs pos="100000">
                  <a:schemeClr val="accent2"/>
                </a:gs>
                <a:gs pos="50000">
                  <a:schemeClr val="accent2">
                    <a:lumMod val="60000"/>
                    <a:lumOff val="40000"/>
                  </a:schemeClr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140 mg/dL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F8E68B6-3FE3-4F42-91A7-B59377444A63}"/>
                </a:ext>
              </a:extLst>
            </p:cNvPr>
            <p:cNvSpPr txBox="1"/>
            <p:nvPr/>
          </p:nvSpPr>
          <p:spPr>
            <a:xfrm>
              <a:off x="2092965" y="5214447"/>
              <a:ext cx="19875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Mean LDL-C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52907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6993CC-0B67-402D-83C2-D4D03085E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OSLER-1 demonstrated the safety and tolerability of </a:t>
            </a:r>
            <a:r>
              <a:rPr lang="en-US" sz="2000" dirty="0" err="1"/>
              <a:t>evolocumab</a:t>
            </a:r>
            <a:r>
              <a:rPr lang="en-US" sz="2000" dirty="0"/>
              <a:t> for treating hypercholesterolemia in a diverse patient population for up to 5 years, and represents the longest duration of follow-up for a PCSK9 inhibitor</a:t>
            </a:r>
            <a:endParaRPr lang="en-US" sz="2000" strike="sngStrike" dirty="0"/>
          </a:p>
          <a:p>
            <a:r>
              <a:rPr lang="en-US" sz="2000" dirty="0"/>
              <a:t>This study of long-term treatment with </a:t>
            </a:r>
            <a:r>
              <a:rPr lang="en-US" sz="2000" dirty="0" err="1"/>
              <a:t>evolocumab</a:t>
            </a:r>
            <a:r>
              <a:rPr lang="en-US" sz="2000" dirty="0"/>
              <a:t> demonstrated that over 5 years:</a:t>
            </a:r>
          </a:p>
          <a:p>
            <a:pPr lvl="1"/>
            <a:r>
              <a:rPr lang="en-US" sz="1800" dirty="0"/>
              <a:t>LDL-C reduction of ~60% was consistently maintained</a:t>
            </a:r>
          </a:p>
          <a:p>
            <a:pPr lvl="1"/>
            <a:r>
              <a:rPr lang="en-US" sz="1800" dirty="0"/>
              <a:t>Safety parameters did not change and were consistent with FOURIER</a:t>
            </a:r>
          </a:p>
          <a:p>
            <a:pPr lvl="2"/>
            <a:r>
              <a:rPr lang="en-US" sz="1800" dirty="0"/>
              <a:t>Annual incidence of AEs during long-term exposure to </a:t>
            </a:r>
            <a:r>
              <a:rPr lang="en-US" sz="1800" dirty="0" err="1"/>
              <a:t>evolocumab</a:t>
            </a:r>
            <a:r>
              <a:rPr lang="en-US" sz="1800" dirty="0"/>
              <a:t> compared similarly to patients randomized to SOC alone for Year 1</a:t>
            </a:r>
          </a:p>
          <a:p>
            <a:pPr lvl="2"/>
            <a:r>
              <a:rPr lang="en-US" sz="1800" dirty="0"/>
              <a:t>AE rates did not increase</a:t>
            </a:r>
          </a:p>
          <a:p>
            <a:pPr lvl="2"/>
            <a:r>
              <a:rPr lang="en-US" sz="1800" dirty="0"/>
              <a:t>Rates of injection-site reactions decreased over time</a:t>
            </a:r>
          </a:p>
          <a:p>
            <a:pPr lvl="2"/>
            <a:r>
              <a:rPr lang="en-US" sz="1800" dirty="0"/>
              <a:t>No patients developed anti-neutralizing antibodies </a:t>
            </a:r>
          </a:p>
          <a:p>
            <a:pPr lvl="2"/>
            <a:r>
              <a:rPr lang="en-US" sz="1800" dirty="0"/>
              <a:t>No clinical evidence of increased hypersensitivity </a:t>
            </a:r>
          </a:p>
          <a:p>
            <a:pPr lvl="2"/>
            <a:r>
              <a:rPr lang="en-US" sz="1800" dirty="0"/>
              <a:t>No reports of an increase in neurocognitive events or new-onset diabetes in patients with low LDL-C levels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5F8E6B-61AA-4B7A-B454-0C50B0BCE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OSLER-1 Provides The Longest Follow-Up of Efficacy &amp; Safety With PCSK9i Therapy To Date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45C437-0C89-44EE-84B6-8A4604F1D1F7}"/>
              </a:ext>
            </a:extLst>
          </p:cNvPr>
          <p:cNvSpPr/>
          <p:nvPr/>
        </p:nvSpPr>
        <p:spPr>
          <a:xfrm>
            <a:off x="727019" y="6214125"/>
            <a:ext cx="9160342" cy="614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PCSK9 = proprotein convertase subtilisin/</a:t>
            </a:r>
            <a:r>
              <a:rPr lang="en-US" sz="900" dirty="0" err="1">
                <a:solidFill>
                  <a:srgbClr val="231F20"/>
                </a:solidFill>
              </a:rPr>
              <a:t>kexin</a:t>
            </a:r>
            <a:r>
              <a:rPr lang="en-US" sz="900" dirty="0">
                <a:solidFill>
                  <a:srgbClr val="231F20"/>
                </a:solidFill>
              </a:rPr>
              <a:t> type 9; AEs = adverse events; EVO =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; SOC = standard of care; ADAs = anti-drug antibodies; LDL-C = low-density lipoprotein cholesterol; FOURIER = Further Cardiovascular Outcomes Research With PCSK9 Inhibition in Subjects With Elevated Risk; OSLER-1 = Open-Label Study of Long-term Evaluation Against LDL- C.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2645766555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29CDD-5E7C-4AF4-8221-5163B3423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Disposition in OSLER-1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306361-322C-3343-8EB4-BF15FCB2F4CE}"/>
              </a:ext>
            </a:extLst>
          </p:cNvPr>
          <p:cNvGrpSpPr/>
          <p:nvPr/>
        </p:nvGrpSpPr>
        <p:grpSpPr>
          <a:xfrm>
            <a:off x="668338" y="1366582"/>
            <a:ext cx="10834687" cy="4453254"/>
            <a:chOff x="1686053" y="1335052"/>
            <a:chExt cx="8812828" cy="4453254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E0447EA8-DAAF-E741-B28C-0280ACDA2B04}"/>
                </a:ext>
              </a:extLst>
            </p:cNvPr>
            <p:cNvCxnSpPr/>
            <p:nvPr/>
          </p:nvCxnSpPr>
          <p:spPr>
            <a:xfrm>
              <a:off x="3191460" y="3725273"/>
              <a:ext cx="34911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9AAACD-AB69-4D5C-9ECD-8FB180A3E252}"/>
                </a:ext>
              </a:extLst>
            </p:cNvPr>
            <p:cNvSpPr/>
            <p:nvPr/>
          </p:nvSpPr>
          <p:spPr>
            <a:xfrm>
              <a:off x="1686053" y="2987602"/>
              <a:ext cx="1645920" cy="1463040"/>
            </a:xfrm>
            <a:prstGeom prst="rect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Ins="0" rtlCol="0" anchor="ctr"/>
            <a:lstStyle/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1666</a:t>
              </a:r>
              <a:r>
                <a:rPr lang="en-US" sz="1000" dirty="0">
                  <a:solidFill>
                    <a:schemeClr val="bg1"/>
                  </a:solidFill>
                </a:rPr>
                <a:t> patients randomized </a:t>
              </a:r>
              <a:br>
                <a:rPr lang="en-US" sz="1000" dirty="0">
                  <a:solidFill>
                    <a:schemeClr val="bg1"/>
                  </a:solidFill>
                </a:rPr>
              </a:br>
              <a:r>
                <a:rPr lang="en-US" sz="1000" dirty="0">
                  <a:solidFill>
                    <a:schemeClr val="bg1"/>
                  </a:solidFill>
                </a:rPr>
                <a:t>in a phase 2 parent study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629</a:t>
              </a:r>
              <a:r>
                <a:rPr lang="en-US" sz="1000" dirty="0">
                  <a:solidFill>
                    <a:schemeClr val="bg1"/>
                  </a:solidFill>
                </a:rPr>
                <a:t> in LAPLACE-TIMI 57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406</a:t>
              </a:r>
              <a:r>
                <a:rPr lang="en-US" sz="1000" dirty="0">
                  <a:solidFill>
                    <a:schemeClr val="bg1"/>
                  </a:solidFill>
                </a:rPr>
                <a:t> in MENDEL-1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307</a:t>
              </a:r>
              <a:r>
                <a:rPr lang="en-US" sz="1000" dirty="0">
                  <a:solidFill>
                    <a:schemeClr val="bg1"/>
                  </a:solidFill>
                </a:rPr>
                <a:t> in YUKAWA-1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167</a:t>
              </a:r>
              <a:r>
                <a:rPr lang="en-US" sz="1000" dirty="0">
                  <a:solidFill>
                    <a:schemeClr val="bg1"/>
                  </a:solidFill>
                </a:rPr>
                <a:t> in RUTHERFORD-1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157</a:t>
              </a:r>
              <a:r>
                <a:rPr lang="en-US" sz="1000" dirty="0">
                  <a:solidFill>
                    <a:schemeClr val="bg1"/>
                  </a:solidFill>
                </a:rPr>
                <a:t> in GAUSS-1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746811-BF0F-4B6C-A5C1-84ACBFF97618}"/>
                </a:ext>
              </a:extLst>
            </p:cNvPr>
            <p:cNvSpPr/>
            <p:nvPr/>
          </p:nvSpPr>
          <p:spPr>
            <a:xfrm>
              <a:off x="1686053" y="1342756"/>
              <a:ext cx="2881572" cy="1475086"/>
            </a:xfrm>
            <a:prstGeom prst="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tlCol="0" anchor="ctr"/>
            <a:lstStyle/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342</a:t>
              </a:r>
              <a:r>
                <a:rPr lang="en-US" sz="1000" dirty="0">
                  <a:solidFill>
                    <a:schemeClr val="tx1"/>
                  </a:solidFill>
                </a:rPr>
                <a:t> excluded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326</a:t>
              </a:r>
              <a:r>
                <a:rPr lang="en-US" sz="1000" dirty="0">
                  <a:solidFill>
                    <a:schemeClr val="tx1"/>
                  </a:solidFill>
                </a:rPr>
                <a:t> completed parent study, but did not enroll in OSLER-1</a:t>
              </a:r>
            </a:p>
            <a:p>
              <a:pPr marL="18288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184</a:t>
              </a:r>
              <a:r>
                <a:rPr lang="en-US" sz="1000" dirty="0">
                  <a:solidFill>
                    <a:schemeClr val="tx1"/>
                  </a:solidFill>
                </a:rPr>
                <a:t> personal reasons unrelated to study</a:t>
              </a:r>
            </a:p>
            <a:p>
              <a:pPr marL="18288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86</a:t>
              </a:r>
              <a:r>
                <a:rPr lang="en-US" sz="1000" dirty="0">
                  <a:solidFill>
                    <a:schemeClr val="tx1"/>
                  </a:solidFill>
                </a:rPr>
                <a:t> level of commitment required</a:t>
              </a:r>
            </a:p>
            <a:p>
              <a:pPr marL="18288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34</a:t>
              </a:r>
              <a:r>
                <a:rPr lang="en-US" sz="1000" dirty="0">
                  <a:solidFill>
                    <a:schemeClr val="tx1"/>
                  </a:solidFill>
                </a:rPr>
                <a:t> no reason provided</a:t>
              </a:r>
            </a:p>
            <a:p>
              <a:pPr marL="18288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22</a:t>
              </a:r>
              <a:r>
                <a:rPr lang="en-US" sz="1000" dirty="0">
                  <a:solidFill>
                    <a:schemeClr val="tx1"/>
                  </a:solidFill>
                </a:rPr>
                <a:t> experience in parent study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16</a:t>
              </a:r>
              <a:r>
                <a:rPr lang="en-US" sz="1000" dirty="0">
                  <a:solidFill>
                    <a:schemeClr val="tx1"/>
                  </a:solidFill>
                </a:rPr>
                <a:t> did not complete a parent study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C77CA1-9A38-41D8-9706-491156D12436}"/>
                </a:ext>
              </a:extLst>
            </p:cNvPr>
            <p:cNvSpPr/>
            <p:nvPr/>
          </p:nvSpPr>
          <p:spPr>
            <a:xfrm>
              <a:off x="3535619" y="2987602"/>
              <a:ext cx="914400" cy="1463040"/>
            </a:xfrm>
            <a:prstGeom prst="rect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45720" rtlCol="0" anchor="ctr"/>
            <a:lstStyle/>
            <a:p>
              <a:pPr>
                <a:lnSpc>
                  <a:spcPct val="90000"/>
                </a:lnSpc>
                <a:spcBef>
                  <a:spcPts val="100"/>
                </a:spcBef>
              </a:pPr>
              <a:r>
                <a:rPr lang="en-US" sz="1000" b="1" dirty="0"/>
                <a:t>1324</a:t>
              </a:r>
              <a:r>
                <a:rPr lang="en-US" sz="1000" dirty="0"/>
                <a:t> patients enrolled in OSLER-1, and randomized into the 52-week SOC-controlled period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E7A31BC-69C2-4804-9652-C93E9D47B2AD}"/>
                </a:ext>
              </a:extLst>
            </p:cNvPr>
            <p:cNvSpPr/>
            <p:nvPr/>
          </p:nvSpPr>
          <p:spPr>
            <a:xfrm>
              <a:off x="4781143" y="5422546"/>
              <a:ext cx="2011680" cy="365760"/>
            </a:xfrm>
            <a:prstGeom prst="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>
                <a:lnSpc>
                  <a:spcPct val="90000"/>
                </a:lnSpc>
                <a:spcBef>
                  <a:spcPts val="1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44 </a:t>
              </a:r>
              <a:r>
                <a:rPr lang="en-US" sz="1000" dirty="0">
                  <a:solidFill>
                    <a:schemeClr val="tx1"/>
                  </a:solidFill>
                </a:rPr>
                <a:t>discontinued study in the SOC-controlled period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280AA6D-6566-423B-BF88-CE80559ACCBA}"/>
                </a:ext>
              </a:extLst>
            </p:cNvPr>
            <p:cNvSpPr/>
            <p:nvPr/>
          </p:nvSpPr>
          <p:spPr>
            <a:xfrm>
              <a:off x="7040032" y="2896162"/>
              <a:ext cx="1627632" cy="1645920"/>
            </a:xfrm>
            <a:prstGeom prst="rect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tlCol="0" anchor="ctr"/>
            <a:lstStyle/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1255</a:t>
              </a:r>
              <a:r>
                <a:rPr lang="en-US" sz="1000" dirty="0">
                  <a:solidFill>
                    <a:schemeClr val="bg1"/>
                  </a:solidFill>
                </a:rPr>
                <a:t> received at ≥ 1 dose of 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r>
                <a:rPr lang="en-US" sz="1000" dirty="0">
                  <a:solidFill>
                    <a:schemeClr val="bg1"/>
                  </a:solidFill>
                </a:rPr>
                <a:t> in OSLER-1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881</a:t>
              </a:r>
              <a:r>
                <a:rPr lang="en-US" sz="1000" dirty="0">
                  <a:solidFill>
                    <a:schemeClr val="bg1"/>
                  </a:solidFill>
                </a:rPr>
                <a:t> received first dose of 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r>
                <a:rPr lang="en-US" sz="1000" dirty="0">
                  <a:solidFill>
                    <a:schemeClr val="bg1"/>
                  </a:solidFill>
                </a:rPr>
                <a:t> during SOC-controlled period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374</a:t>
              </a:r>
              <a:r>
                <a:rPr lang="en-US" sz="1000" dirty="0">
                  <a:solidFill>
                    <a:schemeClr val="bg1"/>
                  </a:solidFill>
                </a:rPr>
                <a:t> received first dose of 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r>
                <a:rPr lang="en-US" sz="1000" dirty="0">
                  <a:solidFill>
                    <a:schemeClr val="bg1"/>
                  </a:solidFill>
                </a:rPr>
                <a:t> during the all-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r>
                <a:rPr lang="en-US" sz="1000" dirty="0">
                  <a:solidFill>
                    <a:schemeClr val="bg1"/>
                  </a:solidFill>
                </a:rPr>
                <a:t> period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989C449-5029-4BEC-9B2C-07E58CBD3BD1}"/>
                </a:ext>
              </a:extLst>
            </p:cNvPr>
            <p:cNvSpPr/>
            <p:nvPr/>
          </p:nvSpPr>
          <p:spPr>
            <a:xfrm>
              <a:off x="8871311" y="1335052"/>
              <a:ext cx="1627570" cy="2304276"/>
            </a:xfrm>
            <a:prstGeom prst="rect">
              <a:avLst/>
            </a:prstGeom>
            <a:solidFill>
              <a:schemeClr val="accent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u="sng" dirty="0">
                  <a:solidFill>
                    <a:schemeClr val="bg1"/>
                  </a:solidFill>
                </a:rPr>
                <a:t>Safety Analysis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1255</a:t>
              </a:r>
              <a:r>
                <a:rPr lang="en-US" sz="1000" dirty="0">
                  <a:solidFill>
                    <a:schemeClr val="bg1"/>
                  </a:solidFill>
                </a:rPr>
                <a:t> patients received </a:t>
              </a:r>
              <a:br>
                <a:rPr lang="en-US" sz="1000" dirty="0">
                  <a:solidFill>
                    <a:schemeClr val="bg1"/>
                  </a:solidFill>
                </a:rPr>
              </a:br>
              <a:r>
                <a:rPr lang="en-US" sz="1000" dirty="0">
                  <a:solidFill>
                    <a:schemeClr val="bg1"/>
                  </a:solidFill>
                </a:rPr>
                <a:t>≥ 1 dose of 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r>
                <a:rPr lang="en-US" sz="1000" dirty="0">
                  <a:solidFill>
                    <a:schemeClr val="bg1"/>
                  </a:solidFill>
                </a:rPr>
                <a:t> during any study period and were included in the the safety analysis</a:t>
              </a: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1147</a:t>
              </a:r>
              <a:r>
                <a:rPr lang="en-US" sz="1000" dirty="0">
                  <a:solidFill>
                    <a:schemeClr val="bg1"/>
                  </a:solidFill>
                </a:rPr>
                <a:t> had ≥ 1 year of 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endParaRPr lang="en-US" sz="1000" dirty="0">
                <a:solidFill>
                  <a:schemeClr val="bg1"/>
                </a:solidFill>
              </a:endParaRP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1080</a:t>
              </a:r>
              <a:r>
                <a:rPr lang="en-US" sz="1000" dirty="0">
                  <a:solidFill>
                    <a:schemeClr val="bg1"/>
                  </a:solidFill>
                </a:rPr>
                <a:t> had ≥ 2 years of 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endParaRPr lang="en-US" sz="1000" dirty="0">
                <a:solidFill>
                  <a:schemeClr val="bg1"/>
                </a:solidFill>
              </a:endParaRP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1020</a:t>
              </a:r>
              <a:r>
                <a:rPr lang="en-US" sz="1000" dirty="0">
                  <a:solidFill>
                    <a:schemeClr val="bg1"/>
                  </a:solidFill>
                </a:rPr>
                <a:t> had ≥ 3 years of</a:t>
              </a:r>
              <a:br>
                <a:rPr lang="en-US" sz="1000" dirty="0">
                  <a:solidFill>
                    <a:schemeClr val="bg1"/>
                  </a:solidFill>
                </a:rPr>
              </a:b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endParaRPr lang="en-US" sz="1000" dirty="0">
                <a:solidFill>
                  <a:schemeClr val="bg1"/>
                </a:solidFill>
              </a:endParaRPr>
            </a:p>
            <a:p>
              <a:pPr marL="91440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bg1"/>
                  </a:solidFill>
                </a:rPr>
                <a:t>659</a:t>
              </a:r>
              <a:r>
                <a:rPr lang="en-US" sz="1000" dirty="0">
                  <a:solidFill>
                    <a:schemeClr val="bg1"/>
                  </a:solidFill>
                </a:rPr>
                <a:t> had ≥ 4 years of </a:t>
              </a:r>
              <a:r>
                <a:rPr lang="en-US" sz="1000" dirty="0" err="1">
                  <a:solidFill>
                    <a:schemeClr val="bg1"/>
                  </a:solidFill>
                </a:rPr>
                <a:t>evolocumab</a:t>
              </a:r>
              <a:r>
                <a:rPr lang="en-US" sz="1000"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063846-4908-43C5-AA41-F248D061876D}"/>
                </a:ext>
              </a:extLst>
            </p:cNvPr>
            <p:cNvSpPr/>
            <p:nvPr/>
          </p:nvSpPr>
          <p:spPr>
            <a:xfrm>
              <a:off x="6971167" y="4884186"/>
              <a:ext cx="1805330" cy="901280"/>
            </a:xfrm>
            <a:prstGeom prst="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Ins="0" rtlCol="0" anchor="ctr"/>
            <a:lstStyle/>
            <a:p>
              <a:pPr>
                <a:lnSpc>
                  <a:spcPct val="90000"/>
                </a:lnSpc>
                <a:spcBef>
                  <a:spcPts val="1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104 </a:t>
              </a:r>
              <a:r>
                <a:rPr lang="en-US" sz="1000" dirty="0">
                  <a:solidFill>
                    <a:schemeClr val="tx1"/>
                  </a:solidFill>
                </a:rPr>
                <a:t>were not dosed with </a:t>
              </a:r>
              <a:r>
                <a:rPr lang="en-US" sz="1000" dirty="0" err="1">
                  <a:solidFill>
                    <a:schemeClr val="tx1"/>
                  </a:solidFill>
                </a:rPr>
                <a:t>evolocumab</a:t>
              </a:r>
              <a:r>
                <a:rPr lang="en-US" sz="1000" dirty="0">
                  <a:solidFill>
                    <a:schemeClr val="tx1"/>
                  </a:solidFill>
                </a:rPr>
                <a:t> in the all-</a:t>
              </a:r>
              <a:r>
                <a:rPr lang="en-US" sz="1000" dirty="0" err="1">
                  <a:solidFill>
                    <a:schemeClr val="tx1"/>
                  </a:solidFill>
                </a:rPr>
                <a:t>evolocumab</a:t>
              </a:r>
              <a:r>
                <a:rPr lang="en-US" sz="1000" dirty="0">
                  <a:solidFill>
                    <a:schemeClr val="tx1"/>
                  </a:solidFill>
                </a:rPr>
                <a:t> period OR received a dose but did not have an on-treatment laboratory assessment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1B559A8-1424-E444-9B81-8A6C1816FE78}"/>
                </a:ext>
              </a:extLst>
            </p:cNvPr>
            <p:cNvGrpSpPr/>
            <p:nvPr/>
          </p:nvGrpSpPr>
          <p:grpSpPr>
            <a:xfrm>
              <a:off x="4708529" y="2178130"/>
              <a:ext cx="914908" cy="3083860"/>
              <a:chOff x="3257097" y="2252778"/>
              <a:chExt cx="914908" cy="308386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9A21CBD-DF9F-42D9-AB46-E5F3183283A4}"/>
                  </a:ext>
                </a:extLst>
              </p:cNvPr>
              <p:cNvSpPr/>
              <p:nvPr/>
            </p:nvSpPr>
            <p:spPr>
              <a:xfrm>
                <a:off x="3257605" y="3873598"/>
                <a:ext cx="914400" cy="1463040"/>
              </a:xfrm>
              <a:prstGeom prst="rect">
                <a:avLst/>
              </a:prstGeom>
              <a:solidFill>
                <a:schemeClr val="accent5">
                  <a:lumMod val="10000"/>
                  <a:lumOff val="9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>
                  <a:lnSpc>
                    <a:spcPct val="90000"/>
                  </a:lnSpc>
                  <a:spcBef>
                    <a:spcPts val="100"/>
                  </a:spcBef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442 </a:t>
                </a:r>
                <a:r>
                  <a:rPr lang="en-US" sz="1000" dirty="0">
                    <a:solidFill>
                      <a:schemeClr val="tx1"/>
                    </a:solidFill>
                  </a:rPr>
                  <a:t>randomized </a:t>
                </a:r>
                <a:br>
                  <a:rPr lang="en-US" sz="1000" dirty="0">
                    <a:solidFill>
                      <a:schemeClr val="tx1"/>
                    </a:solidFill>
                  </a:rPr>
                </a:br>
                <a:r>
                  <a:rPr lang="en-US" sz="1000" dirty="0">
                    <a:solidFill>
                      <a:schemeClr val="tx1"/>
                    </a:solidFill>
                  </a:rPr>
                  <a:t>to SOC alone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17B9FBF-FB32-A746-85B3-DF2DADF9D798}"/>
                  </a:ext>
                </a:extLst>
              </p:cNvPr>
              <p:cNvSpPr/>
              <p:nvPr/>
            </p:nvSpPr>
            <p:spPr>
              <a:xfrm>
                <a:off x="3257097" y="2252778"/>
                <a:ext cx="914400" cy="1463040"/>
              </a:xfrm>
              <a:prstGeom prst="rect">
                <a:avLst/>
              </a:prstGeom>
              <a:solidFill>
                <a:schemeClr val="accent5">
                  <a:lumMod val="10000"/>
                  <a:lumOff val="9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tlCol="0" anchor="ctr"/>
              <a:lstStyle/>
              <a:p>
                <a:pPr>
                  <a:lnSpc>
                    <a:spcPct val="90000"/>
                  </a:lnSpc>
                  <a:spcBef>
                    <a:spcPts val="100"/>
                  </a:spcBef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882 </a:t>
                </a:r>
                <a:r>
                  <a:rPr lang="en-US" sz="1000" dirty="0">
                    <a:solidFill>
                      <a:schemeClr val="tx1"/>
                    </a:solidFill>
                  </a:rPr>
                  <a:t>randomized to 420 mg </a:t>
                </a:r>
                <a:r>
                  <a:rPr lang="en-US" sz="1000" dirty="0" err="1">
                    <a:solidFill>
                      <a:schemeClr val="tx1"/>
                    </a:solidFill>
                  </a:rPr>
                  <a:t>evolocumab</a:t>
                </a:r>
                <a:r>
                  <a:rPr lang="en-US" sz="1000" dirty="0">
                    <a:solidFill>
                      <a:schemeClr val="tx1"/>
                    </a:solidFill>
                  </a:rPr>
                  <a:t> + SOC monthly</a:t>
                </a:r>
              </a:p>
            </p:txBody>
          </p:sp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CCE4FF6-DECB-5C47-9A6B-A6558A0B5301}"/>
                </a:ext>
              </a:extLst>
            </p:cNvPr>
            <p:cNvSpPr/>
            <p:nvPr/>
          </p:nvSpPr>
          <p:spPr>
            <a:xfrm>
              <a:off x="4781143" y="1656099"/>
              <a:ext cx="2011680" cy="365760"/>
            </a:xfrm>
            <a:prstGeom prst="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tlCol="0" anchor="ctr"/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1 </a:t>
              </a:r>
              <a:r>
                <a:rPr lang="en-US" sz="1000" dirty="0">
                  <a:solidFill>
                    <a:schemeClr val="tx1"/>
                  </a:solidFill>
                </a:rPr>
                <a:t>never received </a:t>
              </a:r>
              <a:r>
                <a:rPr lang="en-US" sz="1000" dirty="0" err="1">
                  <a:solidFill>
                    <a:schemeClr val="tx1"/>
                  </a:solidFill>
                </a:rPr>
                <a:t>evolocumab</a:t>
              </a:r>
              <a:endParaRPr lang="en-US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83CE6E1-D5C3-4D4C-9AD6-EB4B0392C646}"/>
                </a:ext>
              </a:extLst>
            </p:cNvPr>
            <p:cNvGrpSpPr/>
            <p:nvPr/>
          </p:nvGrpSpPr>
          <p:grpSpPr>
            <a:xfrm>
              <a:off x="5854516" y="2178130"/>
              <a:ext cx="927007" cy="3083860"/>
              <a:chOff x="4453791" y="2252778"/>
              <a:chExt cx="927007" cy="308386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0B9791C-C6B8-4C30-A577-65F70BBC2A8F}"/>
                  </a:ext>
                </a:extLst>
              </p:cNvPr>
              <p:cNvSpPr/>
              <p:nvPr/>
            </p:nvSpPr>
            <p:spPr>
              <a:xfrm>
                <a:off x="4466398" y="3873598"/>
                <a:ext cx="914400" cy="1463040"/>
              </a:xfrm>
              <a:prstGeom prst="rect">
                <a:avLst/>
              </a:prstGeom>
              <a:solidFill>
                <a:schemeClr val="accent5">
                  <a:lumMod val="10000"/>
                  <a:lumOff val="9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>
                  <a:lnSpc>
                    <a:spcPct val="90000"/>
                  </a:lnSpc>
                  <a:spcBef>
                    <a:spcPts val="100"/>
                  </a:spcBef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398</a:t>
                </a:r>
                <a:r>
                  <a:rPr lang="en-US" sz="1000" dirty="0">
                    <a:solidFill>
                      <a:schemeClr val="tx1"/>
                    </a:solidFill>
                  </a:rPr>
                  <a:t> completed </a:t>
                </a:r>
                <a:br>
                  <a:rPr lang="en-US" sz="1000" dirty="0">
                    <a:solidFill>
                      <a:schemeClr val="tx1"/>
                    </a:solidFill>
                  </a:rPr>
                </a:br>
                <a:r>
                  <a:rPr lang="en-US" sz="1000" dirty="0">
                    <a:solidFill>
                      <a:schemeClr val="tx1"/>
                    </a:solidFill>
                  </a:rPr>
                  <a:t>52-week </a:t>
                </a:r>
                <a:br>
                  <a:rPr lang="en-US" sz="1000" dirty="0">
                    <a:solidFill>
                      <a:schemeClr val="tx1"/>
                    </a:solidFill>
                  </a:rPr>
                </a:br>
                <a:r>
                  <a:rPr lang="en-US" sz="1000" dirty="0">
                    <a:solidFill>
                      <a:schemeClr val="tx1"/>
                    </a:solidFill>
                  </a:rPr>
                  <a:t>SOC-controlled period and entered into </a:t>
                </a:r>
                <a:br>
                  <a:rPr lang="en-US" sz="1000" dirty="0">
                    <a:solidFill>
                      <a:schemeClr val="tx1"/>
                    </a:solidFill>
                  </a:rPr>
                </a:br>
                <a:r>
                  <a:rPr lang="en-US" sz="1000" dirty="0">
                    <a:solidFill>
                      <a:schemeClr val="tx1"/>
                    </a:solidFill>
                  </a:rPr>
                  <a:t>all-</a:t>
                </a:r>
                <a:r>
                  <a:rPr lang="en-US" sz="1000" dirty="0" err="1">
                    <a:solidFill>
                      <a:schemeClr val="tx1"/>
                    </a:solidFill>
                  </a:rPr>
                  <a:t>evolocumab</a:t>
                </a:r>
                <a:r>
                  <a:rPr lang="en-US" sz="1000" dirty="0">
                    <a:solidFill>
                      <a:schemeClr val="tx1"/>
                    </a:solidFill>
                  </a:rPr>
                  <a:t> period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DCD968E-FA0B-A44A-84C9-FDC9100B2939}"/>
                  </a:ext>
                </a:extLst>
              </p:cNvPr>
              <p:cNvSpPr/>
              <p:nvPr/>
            </p:nvSpPr>
            <p:spPr>
              <a:xfrm>
                <a:off x="4453791" y="2252778"/>
                <a:ext cx="914400" cy="1463040"/>
              </a:xfrm>
              <a:prstGeom prst="rect">
                <a:avLst/>
              </a:prstGeom>
              <a:solidFill>
                <a:schemeClr val="accent5">
                  <a:lumMod val="10000"/>
                  <a:lumOff val="9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>
                  <a:lnSpc>
                    <a:spcPct val="90000"/>
                  </a:lnSpc>
                  <a:spcBef>
                    <a:spcPts val="100"/>
                  </a:spcBef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881</a:t>
                </a:r>
                <a:r>
                  <a:rPr lang="en-US" sz="1000" dirty="0">
                    <a:solidFill>
                      <a:schemeClr val="tx1"/>
                    </a:solidFill>
                  </a:rPr>
                  <a:t> received </a:t>
                </a:r>
                <a:br>
                  <a:rPr lang="en-US" sz="1000" dirty="0">
                    <a:solidFill>
                      <a:schemeClr val="tx1"/>
                    </a:solidFill>
                  </a:rPr>
                </a:br>
                <a:r>
                  <a:rPr lang="en-US" sz="1000" dirty="0">
                    <a:solidFill>
                      <a:schemeClr val="tx1"/>
                    </a:solidFill>
                  </a:rPr>
                  <a:t>≥ 1 dose of </a:t>
                </a:r>
                <a:r>
                  <a:rPr lang="en-US" sz="1000" dirty="0" err="1">
                    <a:solidFill>
                      <a:schemeClr val="tx1"/>
                    </a:solidFill>
                  </a:rPr>
                  <a:t>evolocumab</a:t>
                </a:r>
                <a:r>
                  <a:rPr lang="en-US" sz="1000" dirty="0">
                    <a:solidFill>
                      <a:schemeClr val="tx1"/>
                    </a:solidFill>
                  </a:rPr>
                  <a:t> during the SOC-controlled period</a:t>
                </a:r>
              </a:p>
            </p:txBody>
          </p:sp>
        </p:grp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729A7A5-2625-404C-92EC-E768C3CDF7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2843" y="2821684"/>
              <a:ext cx="0" cy="90128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>
              <a:extLst>
                <a:ext uri="{FF2B5EF4-FFF2-40B4-BE49-F238E27FC236}">
                  <a16:creationId xmlns:a16="http://schemas.microsoft.com/office/drawing/2014/main" id="{BC34C798-D8EA-E646-8859-0232FCF40D7A}"/>
                </a:ext>
              </a:extLst>
            </p:cNvPr>
            <p:cNvCxnSpPr>
              <a:cxnSpLocks/>
              <a:stCxn id="8" idx="3"/>
              <a:endCxn id="44" idx="1"/>
            </p:cNvCxnSpPr>
            <p:nvPr/>
          </p:nvCxnSpPr>
          <p:spPr>
            <a:xfrm flipV="1">
              <a:off x="4450019" y="2909650"/>
              <a:ext cx="258510" cy="809472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Elbow Connector 60">
              <a:extLst>
                <a:ext uri="{FF2B5EF4-FFF2-40B4-BE49-F238E27FC236}">
                  <a16:creationId xmlns:a16="http://schemas.microsoft.com/office/drawing/2014/main" id="{B7FE7627-BB23-6943-AC49-A143AF13040C}"/>
                </a:ext>
              </a:extLst>
            </p:cNvPr>
            <p:cNvCxnSpPr>
              <a:cxnSpLocks/>
            </p:cNvCxnSpPr>
            <p:nvPr/>
          </p:nvCxnSpPr>
          <p:spPr>
            <a:xfrm>
              <a:off x="4450019" y="3719122"/>
              <a:ext cx="258510" cy="809472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F3B57FFC-2A19-BB4C-8CCB-233B2F7106FE}"/>
                </a:ext>
              </a:extLst>
            </p:cNvPr>
            <p:cNvCxnSpPr>
              <a:cxnSpLocks/>
              <a:stCxn id="44" idx="3"/>
              <a:endCxn id="48" idx="1"/>
            </p:cNvCxnSpPr>
            <p:nvPr/>
          </p:nvCxnSpPr>
          <p:spPr>
            <a:xfrm>
              <a:off x="5622929" y="2909650"/>
              <a:ext cx="2315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721970B1-86F3-F647-8B11-FF8F27ACEC76}"/>
                </a:ext>
              </a:extLst>
            </p:cNvPr>
            <p:cNvCxnSpPr>
              <a:cxnSpLocks/>
              <a:stCxn id="10" idx="3"/>
              <a:endCxn id="14" idx="1"/>
            </p:cNvCxnSpPr>
            <p:nvPr/>
          </p:nvCxnSpPr>
          <p:spPr>
            <a:xfrm>
              <a:off x="5623438" y="4530470"/>
              <a:ext cx="24368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67011B02-B287-2C43-83CA-C69B7DB1AE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9014" y="2013900"/>
              <a:ext cx="0" cy="90128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B0713F0-F0F4-B54A-8A92-AF7A20BE37D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014" y="4525712"/>
              <a:ext cx="0" cy="90128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Elbow Connector 64">
              <a:extLst>
                <a:ext uri="{FF2B5EF4-FFF2-40B4-BE49-F238E27FC236}">
                  <a16:creationId xmlns:a16="http://schemas.microsoft.com/office/drawing/2014/main" id="{F2244AF6-237C-ED40-A833-66CB78A8A5B6}"/>
                </a:ext>
              </a:extLst>
            </p:cNvPr>
            <p:cNvCxnSpPr>
              <a:cxnSpLocks/>
              <a:stCxn id="48" idx="3"/>
              <a:endCxn id="15" idx="1"/>
            </p:cNvCxnSpPr>
            <p:nvPr/>
          </p:nvCxnSpPr>
          <p:spPr>
            <a:xfrm>
              <a:off x="6768916" y="2909650"/>
              <a:ext cx="271117" cy="809472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Elbow Connector 68">
              <a:extLst>
                <a:ext uri="{FF2B5EF4-FFF2-40B4-BE49-F238E27FC236}">
                  <a16:creationId xmlns:a16="http://schemas.microsoft.com/office/drawing/2014/main" id="{8F0E43AB-2489-B549-9237-7A6FBEC7A82F}"/>
                </a:ext>
              </a:extLst>
            </p:cNvPr>
            <p:cNvCxnSpPr>
              <a:cxnSpLocks/>
              <a:stCxn id="14" idx="3"/>
              <a:endCxn id="15" idx="1"/>
            </p:cNvCxnSpPr>
            <p:nvPr/>
          </p:nvCxnSpPr>
          <p:spPr>
            <a:xfrm flipV="1">
              <a:off x="6781522" y="3719122"/>
              <a:ext cx="258510" cy="811348"/>
            </a:xfrm>
            <a:prstGeom prst="bentConnector3">
              <a:avLst>
                <a:gd name="adj1" fmla="val 47582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Elbow Connector 75">
              <a:extLst>
                <a:ext uri="{FF2B5EF4-FFF2-40B4-BE49-F238E27FC236}">
                  <a16:creationId xmlns:a16="http://schemas.microsoft.com/office/drawing/2014/main" id="{3F25E331-AEC1-C145-9CC7-4967FE9473BB}"/>
                </a:ext>
              </a:extLst>
            </p:cNvPr>
            <p:cNvCxnSpPr>
              <a:cxnSpLocks/>
              <a:stCxn id="15" idx="0"/>
              <a:endCxn id="16" idx="1"/>
            </p:cNvCxnSpPr>
            <p:nvPr/>
          </p:nvCxnSpPr>
          <p:spPr>
            <a:xfrm rot="5400000" flipH="1" flipV="1">
              <a:off x="8158093" y="2182946"/>
              <a:ext cx="408972" cy="1017463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53BBE20-DE38-9643-8829-7AB97AB0C7CC}"/>
                </a:ext>
              </a:extLst>
            </p:cNvPr>
            <p:cNvSpPr/>
            <p:nvPr/>
          </p:nvSpPr>
          <p:spPr>
            <a:xfrm>
              <a:off x="8882076" y="4087038"/>
              <a:ext cx="1616805" cy="1217570"/>
            </a:xfrm>
            <a:prstGeom prst="rect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u="sng" dirty="0">
                  <a:solidFill>
                    <a:schemeClr val="tx1"/>
                  </a:solidFill>
                </a:rPr>
                <a:t>Efficacy Analysis</a:t>
              </a:r>
            </a:p>
            <a:p>
              <a:pPr>
                <a:lnSpc>
                  <a:spcPct val="90000"/>
                </a:lnSpc>
                <a:spcBef>
                  <a:spcPts val="300"/>
                </a:spcBef>
              </a:pPr>
              <a:r>
                <a:rPr lang="en-US" sz="1000" b="1" dirty="0">
                  <a:solidFill>
                    <a:schemeClr val="tx1"/>
                  </a:solidFill>
                </a:rPr>
                <a:t>1151</a:t>
              </a:r>
              <a:r>
                <a:rPr lang="en-US" sz="1000" dirty="0">
                  <a:solidFill>
                    <a:schemeClr val="tx1"/>
                  </a:solidFill>
                </a:rPr>
                <a:t> patients entered Year 2 of long-term extension, received 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≥ 1 dose of </a:t>
              </a:r>
              <a:r>
                <a:rPr lang="en-US" sz="1000" dirty="0" err="1">
                  <a:solidFill>
                    <a:schemeClr val="tx1"/>
                  </a:solidFill>
                </a:rPr>
                <a:t>evolocumab</a:t>
              </a:r>
              <a:r>
                <a:rPr lang="en-US" sz="1000" dirty="0">
                  <a:solidFill>
                    <a:schemeClr val="tx1"/>
                  </a:solidFill>
                </a:rPr>
                <a:t>, and were included in the efficacy analysis</a:t>
              </a:r>
            </a:p>
          </p:txBody>
        </p:sp>
        <p:cxnSp>
          <p:nvCxnSpPr>
            <p:cNvPr id="83" name="Elbow Connector 82">
              <a:extLst>
                <a:ext uri="{FF2B5EF4-FFF2-40B4-BE49-F238E27FC236}">
                  <a16:creationId xmlns:a16="http://schemas.microsoft.com/office/drawing/2014/main" id="{C8D87778-A2CD-9C4F-823E-ACF6E508CABD}"/>
                </a:ext>
              </a:extLst>
            </p:cNvPr>
            <p:cNvCxnSpPr>
              <a:cxnSpLocks/>
              <a:stCxn id="15" idx="2"/>
              <a:endCxn id="82" idx="1"/>
            </p:cNvCxnSpPr>
            <p:nvPr/>
          </p:nvCxnSpPr>
          <p:spPr>
            <a:xfrm rot="16200000" flipH="1">
              <a:off x="8291092" y="4104838"/>
              <a:ext cx="153741" cy="1028228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87D1A378-09AD-2340-856D-85C4B748943A}"/>
                </a:ext>
              </a:extLst>
            </p:cNvPr>
            <p:cNvCxnSpPr>
              <a:cxnSpLocks/>
            </p:cNvCxnSpPr>
            <p:nvPr/>
          </p:nvCxnSpPr>
          <p:spPr>
            <a:xfrm>
              <a:off x="8314660" y="4695822"/>
              <a:ext cx="0" cy="18836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6C54624-A320-0840-BDB6-214C1E510627}"/>
              </a:ext>
            </a:extLst>
          </p:cNvPr>
          <p:cNvSpPr/>
          <p:nvPr/>
        </p:nvSpPr>
        <p:spPr>
          <a:xfrm>
            <a:off x="668339" y="5746146"/>
            <a:ext cx="9185274" cy="103207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800" dirty="0">
                <a:solidFill>
                  <a:srgbClr val="231F20"/>
                </a:solidFill>
              </a:rPr>
            </a:br>
            <a:endParaRPr lang="en-US" sz="8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>
                <a:solidFill>
                  <a:srgbClr val="231F20"/>
                </a:solidFill>
              </a:rPr>
              <a:t>GAUSS-1 = Goal Achievement After Utilizing an Anti-PCSK9 Antibody in Statin Intolerant Subjects; LAPLACE-TIMI = LDL-C Assessment With Proprotein Convertase Subtilisin </a:t>
            </a:r>
            <a:r>
              <a:rPr lang="en-US" sz="800" dirty="0" err="1">
                <a:solidFill>
                  <a:srgbClr val="231F20"/>
                </a:solidFill>
              </a:rPr>
              <a:t>Kexin</a:t>
            </a:r>
            <a:r>
              <a:rPr lang="en-US" sz="800" dirty="0">
                <a:solidFill>
                  <a:srgbClr val="231F20"/>
                </a:solidFill>
              </a:rPr>
              <a:t> Type 9 Monoclonal Antibody Inhibition Combined With Statin Therapy – Thrombolysis in Myocardial Infarction 57 Trial; MENDEL-1 = Monoclonal Antibody Against PCSK9 to Reduce Elevated Low-Density Lipoprotein Cholesterol in Adults Currently Not Receiving Drug Therapy for Easing Lipid Levels; OSLER-1 = Open-Label Study of Long-term Evaluation Against LDL- C; RUTHERFORD-1 = Reduction of LDL-C With PCSK9 Inhibition in Heterozygous Familial Hypercholesterolemia Disorder; SOC = standard of care; YUKAWA-1 = Study of LDL- Cholesterol Reduction Using a Monoclonal PCSK9 Antibody in Japanese Patients With Advanced Cardiovascular Risk.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 err="1">
                <a:solidFill>
                  <a:srgbClr val="231F20"/>
                </a:solidFill>
              </a:rPr>
              <a:t>Koren</a:t>
            </a:r>
            <a:r>
              <a:rPr lang="en-US" sz="800" dirty="0">
                <a:solidFill>
                  <a:srgbClr val="231F20"/>
                </a:solidFill>
              </a:rPr>
              <a:t> MJ, et al. </a:t>
            </a:r>
            <a:r>
              <a:rPr lang="en-US" sz="800" i="1" dirty="0">
                <a:solidFill>
                  <a:srgbClr val="231F20"/>
                </a:solidFill>
              </a:rPr>
              <a:t>J Am Coll </a:t>
            </a:r>
            <a:r>
              <a:rPr lang="en-US" sz="800" i="1" dirty="0" err="1">
                <a:solidFill>
                  <a:srgbClr val="231F20"/>
                </a:solidFill>
              </a:rPr>
              <a:t>Cardiol</a:t>
            </a:r>
            <a:r>
              <a:rPr lang="en-US" sz="8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306375821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1C7785-FA05-4766-B5F6-67C4FC637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Evolocumab consistently lowers LDL-C by approximately 60% as monotherapy or in combination with other lipid-lowering therapies in patients with hypercholesteremia</a:t>
            </a:r>
            <a:r>
              <a:rPr lang="en-US" sz="2000" baseline="30000" dirty="0"/>
              <a:t>1-6</a:t>
            </a:r>
            <a:endParaRPr lang="en-US" sz="2000" dirty="0"/>
          </a:p>
          <a:p>
            <a:r>
              <a:rPr lang="en-US" sz="2000" dirty="0"/>
              <a:t>Additionally, </a:t>
            </a:r>
            <a:r>
              <a:rPr lang="en-US" sz="2000" dirty="0" err="1"/>
              <a:t>evolocumab</a:t>
            </a:r>
            <a:r>
              <a:rPr lang="en-US" sz="2000" dirty="0"/>
              <a:t> has demonstrated a consistent efficacy and safety profile in men and women, various ethnicities and racial backgrounds, patients with or without known pre-existing cardiovascular disease, patients with familial hypercholesterolemia or statin intolerant</a:t>
            </a:r>
            <a:r>
              <a:rPr lang="en-US" sz="2000" baseline="30000" dirty="0"/>
              <a:t>1-6</a:t>
            </a:r>
            <a:endParaRPr lang="en-US" sz="2000" b="1" dirty="0">
              <a:solidFill>
                <a:schemeClr val="accent1"/>
              </a:solidFill>
            </a:endParaRPr>
          </a:p>
          <a:p>
            <a:r>
              <a:rPr lang="en-US" sz="2000" dirty="0"/>
              <a:t>FOURIER, the </a:t>
            </a:r>
            <a:r>
              <a:rPr lang="en-US" sz="2000" dirty="0" err="1"/>
              <a:t>evolocumab</a:t>
            </a:r>
            <a:r>
              <a:rPr lang="en-US" sz="2000" dirty="0"/>
              <a:t> outcomes study of 27,564 patients with established ASCVD, demonstrated significant reductions in CV events over a median duration of 2.2 years</a:t>
            </a:r>
            <a:r>
              <a:rPr lang="en-US" sz="2000" baseline="30000" dirty="0"/>
              <a:t>7</a:t>
            </a:r>
          </a:p>
          <a:p>
            <a:r>
              <a:rPr lang="en-US" sz="2000" dirty="0"/>
              <a:t>Findings from FOURIER support greater relative event reduction with extended LDL-C lowering treatment due to the time accrued cardiovascular benefits of lower LDL-C levels</a:t>
            </a:r>
            <a:r>
              <a:rPr lang="en-US" sz="2000" baseline="30000" dirty="0"/>
              <a:t>8</a:t>
            </a:r>
          </a:p>
          <a:p>
            <a:r>
              <a:rPr lang="en-US" sz="2000" dirty="0"/>
              <a:t>OSLER-1, an open-label extension study in patients with hypercholesterolemia with a follow-up period of 5 years, represents the longest PCSK9 inhibitor study to date to evaluate the longer-term safety and efficacy of </a:t>
            </a:r>
            <a:r>
              <a:rPr lang="en-US" sz="2000" dirty="0" err="1"/>
              <a:t>evolocumab</a:t>
            </a:r>
            <a:r>
              <a:rPr lang="en-US" sz="2000" dirty="0"/>
              <a:t> when used in combination with current SOC</a:t>
            </a:r>
            <a:r>
              <a:rPr lang="en-US" sz="2000" baseline="30000" dirty="0"/>
              <a:t>9</a:t>
            </a:r>
            <a:r>
              <a:rPr lang="en-US" sz="2000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AA4B6F-A129-4845-B3FD-6ECD99D6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09AA4E-4B76-442C-A69F-A7F24CB154D5}"/>
              </a:ext>
            </a:extLst>
          </p:cNvPr>
          <p:cNvSpPr/>
          <p:nvPr/>
        </p:nvSpPr>
        <p:spPr>
          <a:xfrm>
            <a:off x="672242" y="5963396"/>
            <a:ext cx="8206287" cy="77149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>
                <a:solidFill>
                  <a:srgbClr val="231F20"/>
                </a:solidFill>
              </a:rPr>
              <a:t>LDL-C = low-density lipoprotein; FOURIER = Further Cardiovascular Outcomes Research With PCSK9 Inhibition in Subjects With Elevated Risk; ASCVD = atherosclerotic cardiovascular disease; CV = cardiovascular; OSLER-1 = Open Label Study of Long Term Evaluation Against LDL-C Trial; PCSK9 = proprotein convertase subtilisin/</a:t>
            </a:r>
            <a:r>
              <a:rPr lang="en-US" sz="800" dirty="0" err="1">
                <a:solidFill>
                  <a:srgbClr val="231F20"/>
                </a:solidFill>
              </a:rPr>
              <a:t>kexin</a:t>
            </a:r>
            <a:r>
              <a:rPr lang="en-US" sz="800" dirty="0">
                <a:solidFill>
                  <a:srgbClr val="231F20"/>
                </a:solidFill>
              </a:rPr>
              <a:t> type 9;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>
                <a:solidFill>
                  <a:srgbClr val="231F20"/>
                </a:solidFill>
              </a:rPr>
              <a:t>1. Stein EA, et al. </a:t>
            </a:r>
            <a:r>
              <a:rPr lang="en-US" sz="800" i="1" dirty="0">
                <a:solidFill>
                  <a:srgbClr val="231F20"/>
                </a:solidFill>
              </a:rPr>
              <a:t>Eur Heart J </a:t>
            </a:r>
            <a:r>
              <a:rPr lang="en-US" sz="800" dirty="0">
                <a:solidFill>
                  <a:srgbClr val="231F20"/>
                </a:solidFill>
              </a:rPr>
              <a:t>2014;35:2249-59. 2. </a:t>
            </a:r>
            <a:r>
              <a:rPr lang="en-US" sz="800" dirty="0" err="1">
                <a:solidFill>
                  <a:srgbClr val="231F20"/>
                </a:solidFill>
              </a:rPr>
              <a:t>Raal</a:t>
            </a:r>
            <a:r>
              <a:rPr lang="en-US" sz="800" dirty="0">
                <a:solidFill>
                  <a:srgbClr val="231F20"/>
                </a:solidFill>
              </a:rPr>
              <a:t> FJ, et al. </a:t>
            </a:r>
            <a:r>
              <a:rPr lang="en-US" sz="800" i="1" dirty="0">
                <a:solidFill>
                  <a:srgbClr val="231F20"/>
                </a:solidFill>
              </a:rPr>
              <a:t>Lancet </a:t>
            </a:r>
            <a:r>
              <a:rPr lang="en-US" sz="800" dirty="0">
                <a:solidFill>
                  <a:srgbClr val="231F20"/>
                </a:solidFill>
              </a:rPr>
              <a:t>2015;385:331-40. 3. </a:t>
            </a:r>
            <a:r>
              <a:rPr lang="en-US" sz="800" dirty="0" err="1">
                <a:solidFill>
                  <a:srgbClr val="231F20"/>
                </a:solidFill>
              </a:rPr>
              <a:t>Raal</a:t>
            </a:r>
            <a:r>
              <a:rPr lang="en-US" sz="800" dirty="0">
                <a:solidFill>
                  <a:srgbClr val="231F20"/>
                </a:solidFill>
              </a:rPr>
              <a:t> FJ, et al</a:t>
            </a:r>
            <a:r>
              <a:rPr lang="en-US" sz="800" i="1" dirty="0">
                <a:solidFill>
                  <a:srgbClr val="231F20"/>
                </a:solidFill>
              </a:rPr>
              <a:t>. Lancet </a:t>
            </a:r>
            <a:r>
              <a:rPr lang="en-US" sz="800" dirty="0">
                <a:solidFill>
                  <a:srgbClr val="231F20"/>
                </a:solidFill>
              </a:rPr>
              <a:t>2015;385:341-50. 4. </a:t>
            </a:r>
            <a:r>
              <a:rPr lang="en-US" sz="800" dirty="0" err="1">
                <a:solidFill>
                  <a:srgbClr val="231F20"/>
                </a:solidFill>
              </a:rPr>
              <a:t>Blom</a:t>
            </a:r>
            <a:r>
              <a:rPr lang="en-US" sz="800" dirty="0">
                <a:solidFill>
                  <a:srgbClr val="231F20"/>
                </a:solidFill>
              </a:rPr>
              <a:t> DJ, et al. </a:t>
            </a:r>
            <a:r>
              <a:rPr lang="en-US" sz="800" i="1" dirty="0">
                <a:solidFill>
                  <a:srgbClr val="231F20"/>
                </a:solidFill>
              </a:rPr>
              <a:t>N </a:t>
            </a:r>
            <a:r>
              <a:rPr lang="en-US" sz="800" i="1" dirty="0" err="1">
                <a:solidFill>
                  <a:srgbClr val="231F20"/>
                </a:solidFill>
              </a:rPr>
              <a:t>Engl</a:t>
            </a:r>
            <a:r>
              <a:rPr lang="en-US" sz="800" i="1" dirty="0">
                <a:solidFill>
                  <a:srgbClr val="231F20"/>
                </a:solidFill>
              </a:rPr>
              <a:t> J Med </a:t>
            </a:r>
            <a:r>
              <a:rPr lang="en-US" sz="800" dirty="0">
                <a:solidFill>
                  <a:srgbClr val="231F20"/>
                </a:solidFill>
              </a:rPr>
              <a:t>2014;370:1809-19. 5. Robinson JG, et al. </a:t>
            </a:r>
            <a:r>
              <a:rPr lang="en-US" sz="800" i="1" dirty="0">
                <a:solidFill>
                  <a:srgbClr val="231F20"/>
                </a:solidFill>
              </a:rPr>
              <a:t>JAMA</a:t>
            </a:r>
            <a:r>
              <a:rPr lang="en-US" sz="800" dirty="0">
                <a:solidFill>
                  <a:srgbClr val="231F20"/>
                </a:solidFill>
              </a:rPr>
              <a:t> 2014;311:1870-82. 6. </a:t>
            </a:r>
            <a:r>
              <a:rPr lang="en-US" sz="800" dirty="0" err="1">
                <a:solidFill>
                  <a:srgbClr val="231F20"/>
                </a:solidFill>
              </a:rPr>
              <a:t>Stroes</a:t>
            </a:r>
            <a:r>
              <a:rPr lang="en-US" sz="800" dirty="0">
                <a:solidFill>
                  <a:srgbClr val="231F20"/>
                </a:solidFill>
              </a:rPr>
              <a:t> E, et al. </a:t>
            </a:r>
            <a:r>
              <a:rPr lang="en-US" sz="800" i="1" dirty="0">
                <a:solidFill>
                  <a:srgbClr val="231F20"/>
                </a:solidFill>
              </a:rPr>
              <a:t>JACC</a:t>
            </a:r>
            <a:r>
              <a:rPr lang="en-US" sz="800" dirty="0">
                <a:solidFill>
                  <a:srgbClr val="231F20"/>
                </a:solidFill>
              </a:rPr>
              <a:t> 2014;63:2541-8. 7. </a:t>
            </a:r>
            <a:r>
              <a:rPr lang="en-US" sz="800" dirty="0" err="1">
                <a:solidFill>
                  <a:srgbClr val="231F20"/>
                </a:solidFill>
              </a:rPr>
              <a:t>Sabatine</a:t>
            </a:r>
            <a:r>
              <a:rPr lang="en-US" sz="800" dirty="0">
                <a:solidFill>
                  <a:srgbClr val="231F20"/>
                </a:solidFill>
              </a:rPr>
              <a:t> MS, et al. </a:t>
            </a:r>
            <a:r>
              <a:rPr lang="en-US" sz="800" i="1" dirty="0">
                <a:solidFill>
                  <a:srgbClr val="231F20"/>
                </a:solidFill>
              </a:rPr>
              <a:t>N </a:t>
            </a:r>
            <a:r>
              <a:rPr lang="en-US" sz="800" i="1" dirty="0" err="1">
                <a:solidFill>
                  <a:srgbClr val="231F20"/>
                </a:solidFill>
              </a:rPr>
              <a:t>Engl</a:t>
            </a:r>
            <a:r>
              <a:rPr lang="en-US" sz="800" i="1" dirty="0">
                <a:solidFill>
                  <a:srgbClr val="231F20"/>
                </a:solidFill>
              </a:rPr>
              <a:t> J Med </a:t>
            </a:r>
            <a:r>
              <a:rPr lang="en-US" sz="800" dirty="0">
                <a:solidFill>
                  <a:srgbClr val="231F20"/>
                </a:solidFill>
              </a:rPr>
              <a:t>2017;376:1713-1722. 8. Baigent C, et al. </a:t>
            </a:r>
            <a:r>
              <a:rPr lang="en-US" sz="800" i="1" dirty="0">
                <a:solidFill>
                  <a:srgbClr val="231F20"/>
                </a:solidFill>
              </a:rPr>
              <a:t>Lancet</a:t>
            </a:r>
            <a:r>
              <a:rPr lang="en-US" sz="800" dirty="0">
                <a:solidFill>
                  <a:srgbClr val="231F20"/>
                </a:solidFill>
              </a:rPr>
              <a:t> 2010;376:1670-81. 9. </a:t>
            </a:r>
            <a:r>
              <a:rPr lang="en-US" sz="800" dirty="0" err="1">
                <a:solidFill>
                  <a:srgbClr val="231F20"/>
                </a:solidFill>
              </a:rPr>
              <a:t>Koren</a:t>
            </a:r>
            <a:r>
              <a:rPr lang="en-US" sz="800" dirty="0">
                <a:solidFill>
                  <a:srgbClr val="231F20"/>
                </a:solidFill>
              </a:rPr>
              <a:t> MJ, et al. </a:t>
            </a:r>
            <a:r>
              <a:rPr lang="en-US" sz="800" i="1" dirty="0">
                <a:solidFill>
                  <a:srgbClr val="231F20"/>
                </a:solidFill>
              </a:rPr>
              <a:t>J Am Coll </a:t>
            </a:r>
            <a:r>
              <a:rPr lang="en-US" sz="800" i="1" dirty="0" err="1">
                <a:solidFill>
                  <a:srgbClr val="231F20"/>
                </a:solidFill>
              </a:rPr>
              <a:t>Cardiol</a:t>
            </a:r>
            <a:r>
              <a:rPr lang="en-US" sz="8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2229977759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Lipid Parameters Remained Similar Over Time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6B8F8F3-F21E-4ED7-B60B-87A7BA6C3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538349"/>
              </p:ext>
            </p:extLst>
          </p:nvPr>
        </p:nvGraphicFramePr>
        <p:xfrm>
          <a:off x="668338" y="1406500"/>
          <a:ext cx="10834685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800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1238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300" dirty="0">
                          <a:latin typeface="+mn-lt"/>
                        </a:rPr>
                        <a:t>SOC </a:t>
                      </a:r>
                      <a:br>
                        <a:rPr lang="fr-CH" sz="1300" dirty="0">
                          <a:latin typeface="+mn-lt"/>
                        </a:rPr>
                      </a:br>
                      <a:r>
                        <a:rPr lang="fr-CH" sz="1300" dirty="0">
                          <a:latin typeface="+mn-lt"/>
                        </a:rPr>
                        <a:t>Patients at </a:t>
                      </a:r>
                      <a:br>
                        <a:rPr lang="fr-CH" sz="1300" dirty="0">
                          <a:latin typeface="+mn-lt"/>
                        </a:rPr>
                      </a:br>
                      <a:r>
                        <a:rPr lang="fr-CH" sz="1300" dirty="0">
                          <a:latin typeface="+mn-lt"/>
                        </a:rPr>
                        <a:t>1 </a:t>
                      </a:r>
                      <a:r>
                        <a:rPr lang="fr-CH" sz="1300" dirty="0" err="1">
                          <a:latin typeface="+mn-lt"/>
                        </a:rPr>
                        <a:t>Year</a:t>
                      </a:r>
                      <a:r>
                        <a:rPr lang="fr-CH" sz="13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300" dirty="0">
                          <a:latin typeface="+mn-lt"/>
                        </a:rPr>
                        <a:t>n = 442</a:t>
                      </a:r>
                      <a:endParaRPr lang="en-US" sz="13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/>
                        <a:t>Length of Evolocumab Exposure, Years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/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1188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1151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Lipid parameters at the </a:t>
                      </a:r>
                      <a:r>
                        <a:rPr kumimoji="0" lang="en-US" sz="13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parent study</a:t>
                      </a: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3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 (continued)</a:t>
                      </a:r>
                      <a:endParaRPr kumimoji="0" lang="en-US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525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HDL-C, mean (SD)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54.1 </a:t>
                      </a:r>
                      <a:br>
                        <a:rPr lang="en-US" sz="13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(15.9)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(16.0)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(16.1)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(15.3)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(15.9)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491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 HDL-C, mean (SD)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170.7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(43.0)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(41.9)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(41.7)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168.2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(41.8)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168.3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(41.8)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166.6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(41.9)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(42.3)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300528"/>
                  </a:ext>
                </a:extLst>
              </a:tr>
              <a:tr h="138706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cholesterol/HDL-C ratio, mean (SD)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(1.6)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 (1.5)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744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VLDL-C, median (Q1, Q3)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22.5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(16.0, 31.5)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22.5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(16.5, 31.0)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22.5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(16.5, 31.5)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22.5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(16.5, 31.5)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22.5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(16.0, 31.5)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22.5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(16.5, 31.0)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22.5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(16.5, 31.5)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744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ApoB</a:t>
                      </a: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mean (SD), </a:t>
                      </a:r>
                      <a:b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mg/dL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113.2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(25.3)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111.4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111.7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(24.4)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111.5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(24.6)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111.9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(24.8)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5873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ApoA1, mean (SD), </a:t>
                      </a:r>
                      <a:b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mg/dL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154.8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(28.1)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(28.1)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(27.7)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(27.6)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(27.8)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(27.4)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(27.6)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702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ApoB</a:t>
                      </a: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/ApoA1, mean (SD)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15169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03EBC0DB-D7B8-A34D-986A-E73C6011BC8A}"/>
              </a:ext>
            </a:extLst>
          </p:cNvPr>
          <p:cNvSpPr/>
          <p:nvPr/>
        </p:nvSpPr>
        <p:spPr>
          <a:xfrm>
            <a:off x="668338" y="5943378"/>
            <a:ext cx="9122933" cy="83484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ApoA</a:t>
            </a:r>
            <a:r>
              <a:rPr lang="en-US" sz="900" dirty="0">
                <a:solidFill>
                  <a:srgbClr val="231F20"/>
                </a:solidFill>
              </a:rPr>
              <a:t> = apolipoprotein A; </a:t>
            </a:r>
            <a:r>
              <a:rPr lang="en-US" sz="900" dirty="0" err="1">
                <a:solidFill>
                  <a:srgbClr val="231F20"/>
                </a:solidFill>
              </a:rPr>
              <a:t>ApoB</a:t>
            </a:r>
            <a:r>
              <a:rPr lang="en-US" sz="900" dirty="0">
                <a:solidFill>
                  <a:srgbClr val="231F20"/>
                </a:solidFill>
              </a:rPr>
              <a:t> = apolipoprotein B; HDL-C = high-density lipoprotein cholesterol; SOC = standard of care; VLDL-C = very low-density lipoprotein cholesterol.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354193947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Lipid Parameters Remained Similar Over Time </a:t>
            </a:r>
            <a:r>
              <a:rPr lang="en-US" i="1" dirty="0"/>
              <a:t>(continued)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6B8F8F3-F21E-4ED7-B60B-87A7BA6C3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099895"/>
              </p:ext>
            </p:extLst>
          </p:nvPr>
        </p:nvGraphicFramePr>
        <p:xfrm>
          <a:off x="668338" y="1406501"/>
          <a:ext cx="10834685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800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1238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300" dirty="0">
                          <a:latin typeface="+mn-lt"/>
                        </a:rPr>
                        <a:t>SOC </a:t>
                      </a:r>
                      <a:br>
                        <a:rPr lang="fr-CH" sz="1300" dirty="0">
                          <a:latin typeface="+mn-lt"/>
                        </a:rPr>
                      </a:br>
                      <a:r>
                        <a:rPr lang="fr-CH" sz="1300" dirty="0">
                          <a:latin typeface="+mn-lt"/>
                        </a:rPr>
                        <a:t>Patients at </a:t>
                      </a:r>
                      <a:br>
                        <a:rPr lang="fr-CH" sz="1300" dirty="0">
                          <a:latin typeface="+mn-lt"/>
                        </a:rPr>
                      </a:br>
                      <a:r>
                        <a:rPr lang="fr-CH" sz="1300" dirty="0">
                          <a:latin typeface="+mn-lt"/>
                        </a:rPr>
                        <a:t>1 </a:t>
                      </a:r>
                      <a:r>
                        <a:rPr lang="fr-CH" sz="1300" dirty="0" err="1">
                          <a:latin typeface="+mn-lt"/>
                        </a:rPr>
                        <a:t>Year</a:t>
                      </a:r>
                      <a:r>
                        <a:rPr lang="fr-CH" sz="13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300" dirty="0">
                          <a:latin typeface="+mn-lt"/>
                        </a:rPr>
                        <a:t>n = 442</a:t>
                      </a:r>
                      <a:endParaRPr lang="en-US" sz="13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/>
                        <a:t>Length of Evolocumab Exposure, Years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latin typeface="+mn-lt"/>
                        </a:rPr>
                        <a:t>n = 1151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Lipid parameters at the </a:t>
                      </a:r>
                      <a:r>
                        <a:rPr kumimoji="0" lang="en-US" sz="13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parent study</a:t>
                      </a: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3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 (continued)</a:t>
                      </a:r>
                      <a:endParaRPr kumimoji="0" lang="en-US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812910"/>
                  </a:ext>
                </a:extLst>
              </a:tr>
              <a:tr h="119222">
                <a:tc>
                  <a:txBody>
                    <a:bodyPr/>
                    <a:lstStyle/>
                    <a:p>
                      <a:pPr marL="18288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Triglycerides, median (Q1,Q3), mg/dL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121.3 </a:t>
                      </a:r>
                      <a:br>
                        <a:rPr lang="en-US" sz="13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(90.5, 167.5)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121.5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(92.5, 168.5)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122.5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(93.0, 169.5)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121.5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(93.0, 170.8)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121.0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(92.0, 170.3)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125.0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(94.5, 172.0)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122.5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(93.0, 169.5)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840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PCSK9, mean (SD), </a:t>
                      </a:r>
                      <a:b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mg/dL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417.0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(144.8)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427.5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(141.1)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428.4 </a:t>
                      </a:r>
                      <a:b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(142.4)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430.2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(142.4)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429.5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(141.5)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436.9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(138.0)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426.9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(141.8)</a:t>
                      </a:r>
                      <a:endParaRPr lang="en-US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30052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5167517-4F54-7D46-B943-464BAA92CD7E}"/>
              </a:ext>
            </a:extLst>
          </p:cNvPr>
          <p:cNvSpPr/>
          <p:nvPr/>
        </p:nvSpPr>
        <p:spPr>
          <a:xfrm>
            <a:off x="668339" y="6230124"/>
            <a:ext cx="7323370" cy="54809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226998648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114300"/>
            <a:ext cx="11275481" cy="968912"/>
          </a:xfrm>
        </p:spPr>
        <p:txBody>
          <a:bodyPr/>
          <a:lstStyle/>
          <a:p>
            <a:r>
              <a:rPr lang="en-US" dirty="0"/>
              <a:t>Evolocumab Demonstrated Consistent Effects on Other Atherogenic Lipoproteins Over Time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D7DDD2D-0BF3-D14E-9577-13B82A0C3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912937"/>
              </p:ext>
            </p:extLst>
          </p:nvPr>
        </p:nvGraphicFramePr>
        <p:xfrm>
          <a:off x="668339" y="1274941"/>
          <a:ext cx="10834685" cy="4342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176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5323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50722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91608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155777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1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ApoB</a:t>
                      </a:r>
                      <a:r>
                        <a:rPr lang="en-US" sz="105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mg/dL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442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113.2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882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110.4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1151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111.9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416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107.9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(–14.1, 4.9)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–48.9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(–57.1, –37.6)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109.5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(–12.0, 7.4)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–48.3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(–56.9, –37.4)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356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–48.5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(–57.5, –36.8)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727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–47.7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(–57.3, –36.9)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1083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–47.9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(–57.4, –36.9)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336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–49.0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(–59.0, -37.6)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683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–47.9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(–58.8, –35.5)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1019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–48.4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(–58.9, –36.4)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–49.5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(–58.1, –36.8)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647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–47.2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(–58.5, –34.0)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966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–47.9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(–58.3, –35.1)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255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–44.7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–46.3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(–56.7, –34.0)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564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–42.8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–46.0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(–56.3, –32.5)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819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–43.4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–46.1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(–56.4, –33.3)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88A0AA65-4DCC-3044-A8FA-69127982CE09}"/>
              </a:ext>
            </a:extLst>
          </p:cNvPr>
          <p:cNvSpPr/>
          <p:nvPr/>
        </p:nvSpPr>
        <p:spPr>
          <a:xfrm>
            <a:off x="668338" y="6087414"/>
            <a:ext cx="7028410" cy="71711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700" dirty="0">
                <a:solidFill>
                  <a:srgbClr val="231F20"/>
                </a:solidFill>
              </a:rPr>
            </a:br>
            <a:endParaRPr lang="en-US" sz="7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700" dirty="0" err="1">
                <a:solidFill>
                  <a:srgbClr val="231F20"/>
                </a:solidFill>
              </a:rPr>
              <a:t>ApoB</a:t>
            </a:r>
            <a:r>
              <a:rPr lang="en-US" sz="700" dirty="0">
                <a:solidFill>
                  <a:srgbClr val="231F20"/>
                </a:solidFill>
              </a:rPr>
              <a:t> = apolipoprotein B; IQR = interquartile range; EVO = </a:t>
            </a:r>
            <a:r>
              <a:rPr lang="en-US" sz="700" dirty="0" err="1">
                <a:solidFill>
                  <a:srgbClr val="231F20"/>
                </a:solidFill>
              </a:rPr>
              <a:t>evolocumab</a:t>
            </a:r>
            <a:r>
              <a:rPr lang="en-US" sz="700" dirty="0">
                <a:solidFill>
                  <a:srgbClr val="231F20"/>
                </a:solidFill>
              </a:rPr>
              <a:t>; NA = not applicable (based on study design); 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7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700" dirty="0" err="1">
                <a:solidFill>
                  <a:srgbClr val="231F20"/>
                </a:solidFill>
              </a:rPr>
              <a:t>evolocumab</a:t>
            </a:r>
            <a:r>
              <a:rPr lang="en-US" sz="7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 err="1">
                <a:solidFill>
                  <a:srgbClr val="231F20"/>
                </a:solidFill>
              </a:rPr>
              <a:t>Koren</a:t>
            </a:r>
            <a:r>
              <a:rPr lang="en-US" sz="800" dirty="0">
                <a:solidFill>
                  <a:srgbClr val="231F20"/>
                </a:solidFill>
              </a:rPr>
              <a:t> MJ, et al. </a:t>
            </a:r>
            <a:r>
              <a:rPr lang="en-US" sz="800" i="1" dirty="0">
                <a:solidFill>
                  <a:srgbClr val="231F20"/>
                </a:solidFill>
              </a:rPr>
              <a:t>J Am Coll </a:t>
            </a:r>
            <a:r>
              <a:rPr lang="en-US" sz="800" i="1" dirty="0" err="1">
                <a:solidFill>
                  <a:srgbClr val="231F20"/>
                </a:solidFill>
              </a:rPr>
              <a:t>Cardiol</a:t>
            </a:r>
            <a:r>
              <a:rPr lang="en-US" sz="8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81FAD221-1E2D-443E-A540-FAEF5DFB9432}"/>
              </a:ext>
            </a:extLst>
          </p:cNvPr>
          <p:cNvSpPr/>
          <p:nvPr/>
        </p:nvSpPr>
        <p:spPr>
          <a:xfrm>
            <a:off x="1051636" y="5734576"/>
            <a:ext cx="10177721" cy="300097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At Years 2, 3, 4, and 5 percent reductions from baseline in mean </a:t>
            </a:r>
            <a:r>
              <a:rPr lang="en-US" sz="1400" b="1" dirty="0" err="1">
                <a:solidFill>
                  <a:schemeClr val="bg1"/>
                </a:solidFill>
              </a:rPr>
              <a:t>ApoB</a:t>
            </a:r>
            <a:r>
              <a:rPr lang="en-US" sz="1400" b="1" dirty="0">
                <a:solidFill>
                  <a:schemeClr val="bg1"/>
                </a:solidFill>
              </a:rPr>
              <a:t> were 46%, 45%, 45%, and 43% respectively.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9353F48-5F96-4280-AC9B-4EF8A3205DDA}"/>
              </a:ext>
            </a:extLst>
          </p:cNvPr>
          <p:cNvGrpSpPr/>
          <p:nvPr/>
        </p:nvGrpSpPr>
        <p:grpSpPr>
          <a:xfrm>
            <a:off x="852052" y="5683019"/>
            <a:ext cx="399170" cy="417475"/>
            <a:chOff x="13008671" y="3152708"/>
            <a:chExt cx="914400" cy="91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3723E40-E4C4-4663-B7AE-4041C21367EF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1064F6-992F-4549-91DF-6DCC902E560C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 descr="Magnifying glass">
              <a:extLst>
                <a:ext uri="{FF2B5EF4-FFF2-40B4-BE49-F238E27FC236}">
                  <a16:creationId xmlns:a16="http://schemas.microsoft.com/office/drawing/2014/main" id="{EC49E157-7968-4C83-96A7-8D47C9469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3911456-B17A-4E9F-B788-52437B32662D}"/>
              </a:ext>
            </a:extLst>
          </p:cNvPr>
          <p:cNvSpPr/>
          <p:nvPr/>
        </p:nvSpPr>
        <p:spPr>
          <a:xfrm>
            <a:off x="9676853" y="3973368"/>
            <a:ext cx="730204" cy="1643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393286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304B5A-320D-F842-BEF1-1ADCE3F21E58}"/>
              </a:ext>
            </a:extLst>
          </p:cNvPr>
          <p:cNvSpPr/>
          <p:nvPr/>
        </p:nvSpPr>
        <p:spPr>
          <a:xfrm>
            <a:off x="668338" y="6008780"/>
            <a:ext cx="7323369" cy="769441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700" dirty="0">
                <a:solidFill>
                  <a:srgbClr val="231F20"/>
                </a:solidFill>
              </a:rPr>
              <a:t>IQR = interquartile range; EVO = </a:t>
            </a:r>
            <a:r>
              <a:rPr lang="en-US" sz="700" dirty="0" err="1">
                <a:solidFill>
                  <a:srgbClr val="231F20"/>
                </a:solidFill>
              </a:rPr>
              <a:t>evolocumab</a:t>
            </a:r>
            <a:r>
              <a:rPr lang="en-US" sz="700" dirty="0">
                <a:solidFill>
                  <a:srgbClr val="231F20"/>
                </a:solidFill>
              </a:rPr>
              <a:t>; NA = not applicable (based on study design); 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7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700" dirty="0" err="1">
                <a:solidFill>
                  <a:srgbClr val="231F20"/>
                </a:solidFill>
              </a:rPr>
              <a:t>evolocumab</a:t>
            </a:r>
            <a:r>
              <a:rPr lang="en-US" sz="7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 err="1">
                <a:solidFill>
                  <a:srgbClr val="231F20"/>
                </a:solidFill>
              </a:rPr>
              <a:t>Koren</a:t>
            </a:r>
            <a:r>
              <a:rPr lang="en-US" sz="800" dirty="0">
                <a:solidFill>
                  <a:srgbClr val="231F20"/>
                </a:solidFill>
              </a:rPr>
              <a:t> MJ, et al. </a:t>
            </a:r>
            <a:r>
              <a:rPr lang="en-US" sz="800" i="1" dirty="0">
                <a:solidFill>
                  <a:srgbClr val="231F20"/>
                </a:solidFill>
              </a:rPr>
              <a:t>J Am Coll </a:t>
            </a:r>
            <a:r>
              <a:rPr lang="en-US" sz="800" i="1" dirty="0" err="1">
                <a:solidFill>
                  <a:srgbClr val="231F20"/>
                </a:solidFill>
              </a:rPr>
              <a:t>Cardiol</a:t>
            </a:r>
            <a:r>
              <a:rPr lang="en-US" sz="8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Evolocumab Demonstrated Consistent Effects on Other Atherogenic Lipoproteins Over Time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587652D-D44A-F94B-AF37-062E043BD7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256279"/>
              </p:ext>
            </p:extLst>
          </p:nvPr>
        </p:nvGraphicFramePr>
        <p:xfrm>
          <a:off x="668339" y="1268366"/>
          <a:ext cx="10834685" cy="4342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176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5323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50722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91608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155777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1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PCSK9, </a:t>
                      </a: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ng/ml</a:t>
                      </a:r>
                      <a:endParaRPr lang="en-US" sz="105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437</a:t>
                      </a: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417.0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871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431.3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1151</a:t>
                      </a: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426.9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(4.2)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416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441.6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8.9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(1.8)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(–14.0, 24.6)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828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246.6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–41.8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–44.1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(–64.2, –25.0)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401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424.8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(8.2)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(–17.1, 20.6)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799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244.9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(5.2)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–42.5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–45.9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(–63.7, –25.7)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357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241.5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–42.9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(1.6)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–44.7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(–63.7, –26.5)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726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248.2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(5.5)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–42.6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–44.8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(–62.7, –28.0)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1083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246.0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(4.6)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–42.7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–44.8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(–63.4, –27.5)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337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186.5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–55.3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(1.6)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–59.1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(–75.4, –36.3)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676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198.8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–53.3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–58.0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(–74.6, –36.9)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1013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194.8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(4.0)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–54.0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(29.2)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–57.4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(–76.0, –36.9)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180.1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–56.2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–58.1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(–78.1, –39.4)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648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196.8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–53.9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–55.6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(–75.4, –27.7)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967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191.3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–54.7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–56.5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(–76.5, –38.0)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221.5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–48.3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–50.8 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(–69.3, –35.7)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558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225.7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–47.9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–49.5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(–69.1, –32.9)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811</a:t>
                      </a:r>
                      <a:endParaRPr lang="en-US" sz="105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224.4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(4.9)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–48.0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–49.7 </a:t>
                      </a:r>
                      <a:b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(–69.2, –33.7)</a:t>
                      </a: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05712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D14F-FA83-4F39-8141-693608CB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 Rates at Year 5 Were Similar to Previous Years and Year 1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7BF8C9-E23F-4890-A770-2EA8F7BAE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727072"/>
              </p:ext>
            </p:extLst>
          </p:nvPr>
        </p:nvGraphicFramePr>
        <p:xfrm>
          <a:off x="668337" y="1406498"/>
          <a:ext cx="10834686" cy="3389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478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189492">
                  <a:extLst>
                    <a:ext uri="{9D8B030D-6E8A-4147-A177-3AD203B41FA5}">
                      <a16:colId xmlns:a16="http://schemas.microsoft.com/office/drawing/2014/main" val="3318552557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AE, n (%)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600" dirty="0">
                          <a:latin typeface="+mn-lt"/>
                        </a:rPr>
                        <a:t>SOC </a:t>
                      </a:r>
                      <a:br>
                        <a:rPr lang="fr-CH" sz="1600" dirty="0">
                          <a:latin typeface="+mn-lt"/>
                        </a:rPr>
                      </a:br>
                      <a:r>
                        <a:rPr lang="fr-CH" sz="1600" dirty="0">
                          <a:latin typeface="+mn-lt"/>
                        </a:rPr>
                        <a:t>Patients at </a:t>
                      </a:r>
                      <a:br>
                        <a:rPr lang="fr-CH" sz="1600" dirty="0">
                          <a:latin typeface="+mn-lt"/>
                        </a:rPr>
                      </a:br>
                      <a:r>
                        <a:rPr lang="fr-CH" sz="1600" dirty="0">
                          <a:latin typeface="+mn-lt"/>
                        </a:rPr>
                        <a:t>1 </a:t>
                      </a:r>
                      <a:r>
                        <a:rPr lang="fr-CH" sz="1600" dirty="0" err="1">
                          <a:latin typeface="+mn-lt"/>
                        </a:rPr>
                        <a:t>Year</a:t>
                      </a:r>
                      <a:r>
                        <a:rPr lang="fr-CH" sz="16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600" dirty="0">
                          <a:latin typeface="+mn-lt"/>
                        </a:rPr>
                        <a:t>n = 442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Length of Evolocumab Exposure, Years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5486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327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(74.0)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(79.7)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(74.0)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(71.4)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(66.7)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(65.3)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(93.9)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Most common AE</a:t>
                      </a:r>
                      <a:r>
                        <a:rPr lang="en-US" sz="1600" b="1" kern="120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Nasopharyngitis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(14.5)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(15.5)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166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(14.5)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(12.9)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(13.1)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(32.7)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Arthralgia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78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Upper respiratory tract infection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010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E38E47A-208E-7643-981A-63304A6BDCFD}"/>
              </a:ext>
            </a:extLst>
          </p:cNvPr>
          <p:cNvSpPr/>
          <p:nvPr/>
        </p:nvSpPr>
        <p:spPr>
          <a:xfrm>
            <a:off x="668338" y="5707929"/>
            <a:ext cx="9133207" cy="107029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AE = adverse event;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*Observed incidence rates. Also, the length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plus SOC exposure in OSLER-1 is defined as per patient-year. For discontinuation due to AEs, events were included in the yearly columns only if the AE onset date was in the same year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exposure. Thus, some events were not included in the yearly columns but were included in the overall column. </a:t>
            </a:r>
            <a:r>
              <a:rPr lang="en-US" sz="900" baseline="30000" dirty="0">
                <a:solidFill>
                  <a:srgbClr val="231F20"/>
                </a:solidFill>
              </a:rPr>
              <a:t>†</a:t>
            </a:r>
            <a:r>
              <a:rPr lang="en-US" sz="900" dirty="0">
                <a:solidFill>
                  <a:srgbClr val="231F20"/>
                </a:solidFill>
              </a:rPr>
              <a:t>The 3 most common serious AEs are detailed.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368457E2-8C7C-48D1-85E2-BB97C37AD274}"/>
              </a:ext>
            </a:extLst>
          </p:cNvPr>
          <p:cNvSpPr/>
          <p:nvPr/>
        </p:nvSpPr>
        <p:spPr>
          <a:xfrm>
            <a:off x="971894" y="5006176"/>
            <a:ext cx="10227572" cy="506537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Achievement of LDL-C &lt;25 or &lt;40 mg/dL at post-baseline visit did not lead to differences in overall rates of AEs compared to patients with LDL-C ≥ 40 mg/dL.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1C3E91-969E-41FD-B96A-3D9F3826F76D}"/>
              </a:ext>
            </a:extLst>
          </p:cNvPr>
          <p:cNvGrpSpPr/>
          <p:nvPr/>
        </p:nvGrpSpPr>
        <p:grpSpPr>
          <a:xfrm>
            <a:off x="772309" y="5020102"/>
            <a:ext cx="399170" cy="417475"/>
            <a:chOff x="13008671" y="3152708"/>
            <a:chExt cx="914400" cy="9144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29AB817-7C45-45B4-9FAF-9E161CCAFD9B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A13BDD0-179F-4E01-92CE-DD09F3DF62AE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 descr="Magnifying glass">
              <a:extLst>
                <a:ext uri="{FF2B5EF4-FFF2-40B4-BE49-F238E27FC236}">
                  <a16:creationId xmlns:a16="http://schemas.microsoft.com/office/drawing/2014/main" id="{1152A3F0-956B-4A7E-B859-AB5D4BB70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499606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D14F-FA83-4F39-8141-693608CB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AEs of Interest Over 5 Years Were Similar to Previous Years and SOC Control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F0F14E-B8E4-4F82-BF87-0A1F15823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596136"/>
              </p:ext>
            </p:extLst>
          </p:nvPr>
        </p:nvGraphicFramePr>
        <p:xfrm>
          <a:off x="668339" y="1248617"/>
          <a:ext cx="10834685" cy="3236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4788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178100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203686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3686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3686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3686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3686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23367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25919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</a:rPr>
                        <a:t>AE, n (%)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200" dirty="0">
                          <a:latin typeface="+mn-lt"/>
                        </a:rPr>
                        <a:t>SOC </a:t>
                      </a:r>
                      <a:br>
                        <a:rPr lang="fr-CH" sz="1200" dirty="0">
                          <a:latin typeface="+mn-lt"/>
                        </a:rPr>
                      </a:br>
                      <a:r>
                        <a:rPr lang="fr-CH" sz="1200" dirty="0">
                          <a:latin typeface="+mn-lt"/>
                        </a:rPr>
                        <a:t>Patients at 1 </a:t>
                      </a:r>
                      <a:r>
                        <a:rPr lang="fr-CH" sz="1200" dirty="0" err="1">
                          <a:latin typeface="+mn-lt"/>
                        </a:rPr>
                        <a:t>Year</a:t>
                      </a:r>
                      <a:r>
                        <a:rPr lang="fr-CH" sz="12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200" dirty="0">
                          <a:latin typeface="+mn-lt"/>
                        </a:rPr>
                        <a:t>n = 442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Length of Evolocumab Exposure, Years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410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385550">
                <a:tc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Patients</a:t>
                      </a:r>
                      <a:r>
                        <a:rPr lang="en-US" sz="1200" b="1" spc="-25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who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discontinued</a:t>
                      </a:r>
                      <a:r>
                        <a:rPr lang="en-US" sz="1200" b="1" spc="-25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owing</a:t>
                      </a:r>
                      <a:r>
                        <a:rPr lang="en-US" sz="1200" b="1" spc="-2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US" sz="1200" b="1" spc="-15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spc="-5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AEs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71*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257034">
                <a:tc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Potential</a:t>
                      </a:r>
                      <a:r>
                        <a:rPr lang="en-US" sz="1200" b="1" spc="9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hypersensitivity</a:t>
                      </a:r>
                      <a:r>
                        <a:rPr lang="en-US" sz="1200" b="1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 </a:t>
                      </a:r>
                      <a:b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128 </a:t>
                      </a:r>
                      <a:b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(8.3)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(8.1)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321 </a:t>
                      </a:r>
                      <a:b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(25.6)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257034">
                <a:tc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Potential</a:t>
                      </a:r>
                      <a:r>
                        <a:rPr lang="en-US" sz="1200" b="1" spc="5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injection-site</a:t>
                      </a:r>
                      <a:r>
                        <a:rPr lang="en-US" sz="1200" b="1" spc="55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reactions</a:t>
                      </a:r>
                      <a:r>
                        <a:rPr lang="en-US" sz="1200" b="1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783139"/>
                  </a:ext>
                </a:extLst>
              </a:tr>
              <a:tr h="128517">
                <a:tc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Muscle</a:t>
                      </a:r>
                      <a:r>
                        <a:rPr lang="en-US" sz="1200" b="1" spc="-4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related</a:t>
                      </a:r>
                      <a:r>
                        <a:rPr lang="en-US" sz="1200" b="1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 </a:t>
                      </a:r>
                      <a:b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(9.3)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(8.3)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246 </a:t>
                      </a:r>
                      <a:b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(19.6)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0108"/>
                  </a:ext>
                </a:extLst>
              </a:tr>
              <a:tr h="257034">
                <a:tc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New-onset</a:t>
                      </a:r>
                      <a:r>
                        <a:rPr lang="en-US" sz="1200" b="1" spc="-4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diabetes</a:t>
                      </a:r>
                      <a:r>
                        <a:rPr lang="en-US" sz="1200" b="1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‡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</a:t>
                      </a:r>
                      <a:b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 </a:t>
                      </a:r>
                      <a:b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(12.3)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993254"/>
                  </a:ext>
                </a:extLst>
              </a:tr>
              <a:tr h="257034">
                <a:tc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200" b="1" spc="-5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Neurocognitiv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related</a:t>
                      </a:r>
                      <a:r>
                        <a:rPr lang="en-US" sz="1200" b="1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§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55640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7B37927-DF8F-D74E-9736-F788C9F7A72C}"/>
              </a:ext>
            </a:extLst>
          </p:cNvPr>
          <p:cNvSpPr/>
          <p:nvPr/>
        </p:nvSpPr>
        <p:spPr>
          <a:xfrm>
            <a:off x="668339" y="5590203"/>
            <a:ext cx="9185274" cy="118801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AE = adverse event; NA = not applicable;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*Observed incidence rates. Also, the length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plus SOC exposure in OSLER-1 is defined as per patient-year. For discontinuation due to AEs, events were included in the yearly columns only if the AE onset date was in the same year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exposure. Thus, some events were not included in the yearly columns but were included in the overall column. </a:t>
            </a:r>
            <a:r>
              <a:rPr lang="en-US" sz="900" baseline="30000" dirty="0">
                <a:solidFill>
                  <a:srgbClr val="231F20"/>
                </a:solidFill>
              </a:rPr>
              <a:t>†</a:t>
            </a:r>
            <a:r>
              <a:rPr lang="en-US" sz="900" dirty="0">
                <a:solidFill>
                  <a:srgbClr val="231F20"/>
                </a:solidFill>
              </a:rPr>
              <a:t>Based on US Food and Drug Administration broad search terms. </a:t>
            </a:r>
            <a:r>
              <a:rPr lang="en-US" sz="900" baseline="30000" dirty="0">
                <a:solidFill>
                  <a:srgbClr val="231F20"/>
                </a:solidFill>
              </a:rPr>
              <a:t>‡</a:t>
            </a:r>
            <a:r>
              <a:rPr lang="en-US" sz="900" dirty="0">
                <a:solidFill>
                  <a:srgbClr val="231F20"/>
                </a:solidFill>
              </a:rPr>
              <a:t>Subjects started to take diabetes related contaminant medications, or with post-baseline HbA1c value </a:t>
            </a:r>
            <a:r>
              <a:rPr lang="en-US" sz="900" dirty="0"/>
              <a:t>≥</a:t>
            </a:r>
            <a:r>
              <a:rPr lang="en-US" sz="900" dirty="0">
                <a:solidFill>
                  <a:srgbClr val="231F20"/>
                </a:solidFill>
              </a:rPr>
              <a:t> 6.5%, or with 2 or more consecutive post-baseline FBG </a:t>
            </a:r>
            <a:r>
              <a:rPr lang="en-US" sz="900" dirty="0"/>
              <a:t>≥ </a:t>
            </a:r>
            <a:r>
              <a:rPr lang="en-US" sz="900" dirty="0">
                <a:solidFill>
                  <a:srgbClr val="231F20"/>
                </a:solidFill>
              </a:rPr>
              <a:t>126 mg/dL. </a:t>
            </a:r>
            <a:r>
              <a:rPr lang="en-US" sz="900" baseline="30000" dirty="0">
                <a:solidFill>
                  <a:srgbClr val="231F20"/>
                </a:solidFill>
              </a:rPr>
              <a:t>§</a:t>
            </a:r>
            <a:r>
              <a:rPr lang="en-US" sz="900" dirty="0">
                <a:solidFill>
                  <a:srgbClr val="231F20"/>
                </a:solidFill>
              </a:rPr>
              <a:t>Based on Medical Dictionary for Regulatory Activities search terms.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382571-4A7F-41DB-8447-66AB8B210BEB}"/>
              </a:ext>
            </a:extLst>
          </p:cNvPr>
          <p:cNvSpPr/>
          <p:nvPr/>
        </p:nvSpPr>
        <p:spPr>
          <a:xfrm>
            <a:off x="675820" y="2486641"/>
            <a:ext cx="2416181" cy="78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480CC535-C91D-47E5-8120-2EAB66197B89}"/>
              </a:ext>
            </a:extLst>
          </p:cNvPr>
          <p:cNvSpPr/>
          <p:nvPr/>
        </p:nvSpPr>
        <p:spPr>
          <a:xfrm>
            <a:off x="678657" y="4650998"/>
            <a:ext cx="10834685" cy="756461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Potential hypersensitivity events decreased in frequency over time from 10.2% to 7.3% annually from Year 1 to Year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Potential injection-site reactions decreased from a 4.1% annualized rate in the first year of exposure of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to 0.2% annually in Year 4 and beyond.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E8910E-90F3-40E0-BD3F-E7F53B505D13}"/>
              </a:ext>
            </a:extLst>
          </p:cNvPr>
          <p:cNvGrpSpPr/>
          <p:nvPr/>
        </p:nvGrpSpPr>
        <p:grpSpPr>
          <a:xfrm>
            <a:off x="462933" y="4828675"/>
            <a:ext cx="399170" cy="417475"/>
            <a:chOff x="13008671" y="3152708"/>
            <a:chExt cx="914400" cy="9144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22BE0B9-7D73-49DE-B178-1BE469DC95B5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2A37AE6-F463-48A8-8D7C-E2F916269793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1" name="Graphic 20" descr="Magnifying glass">
              <a:extLst>
                <a:ext uri="{FF2B5EF4-FFF2-40B4-BE49-F238E27FC236}">
                  <a16:creationId xmlns:a16="http://schemas.microsoft.com/office/drawing/2014/main" id="{0031DE10-0707-4D98-BA14-24F8445E3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1345004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D14F-FA83-4F39-8141-693608CB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SAE Rates at Year 5 Were Similar to Previous Years and Year 1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7BF8C9-E23F-4890-A770-2EA8F7BAE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742848"/>
              </p:ext>
            </p:extLst>
          </p:nvPr>
        </p:nvGraphicFramePr>
        <p:xfrm>
          <a:off x="668337" y="1406498"/>
          <a:ext cx="10834686" cy="309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478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189492">
                  <a:extLst>
                    <a:ext uri="{9D8B030D-6E8A-4147-A177-3AD203B41FA5}">
                      <a16:colId xmlns:a16="http://schemas.microsoft.com/office/drawing/2014/main" val="3318552557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6286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AE, n (%)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600" dirty="0">
                          <a:latin typeface="+mn-lt"/>
                        </a:rPr>
                        <a:t>SOC </a:t>
                      </a:r>
                      <a:br>
                        <a:rPr lang="fr-CH" sz="1600" dirty="0">
                          <a:latin typeface="+mn-lt"/>
                        </a:rPr>
                      </a:br>
                      <a:r>
                        <a:rPr lang="fr-CH" sz="1600" dirty="0">
                          <a:latin typeface="+mn-lt"/>
                        </a:rPr>
                        <a:t>Patients at </a:t>
                      </a:r>
                      <a:br>
                        <a:rPr lang="fr-CH" sz="1600" dirty="0">
                          <a:latin typeface="+mn-lt"/>
                        </a:rPr>
                      </a:br>
                      <a:r>
                        <a:rPr lang="fr-CH" sz="1600" dirty="0">
                          <a:latin typeface="+mn-lt"/>
                        </a:rPr>
                        <a:t>1 </a:t>
                      </a:r>
                      <a:r>
                        <a:rPr lang="fr-CH" sz="1600" dirty="0" err="1">
                          <a:latin typeface="+mn-lt"/>
                        </a:rPr>
                        <a:t>Year</a:t>
                      </a:r>
                      <a:r>
                        <a:rPr lang="fr-CH" sz="16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600" dirty="0">
                          <a:latin typeface="+mn-lt"/>
                        </a:rPr>
                        <a:t>n = 442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Length of Evolocumab Exposure, Years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5486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Serious</a:t>
                      </a:r>
                      <a:r>
                        <a:rPr lang="en-US" sz="1600" b="1" kern="120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(6.9)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(23.3)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Osteoarthritis</a:t>
                      </a:r>
                      <a:endParaRPr lang="en-US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78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Angina</a:t>
                      </a:r>
                      <a:endParaRPr lang="en-US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0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457200" algn="l"/>
                        </a:tabLs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Chest</a:t>
                      </a:r>
                      <a:r>
                        <a:rPr lang="en-US" sz="1600" b="1" spc="-4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(0.2)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(0.1)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(0.1)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(0.3)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(0.8)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4307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5827EE59-07E6-8C42-9A3C-5D4D311AE4AF}"/>
              </a:ext>
            </a:extLst>
          </p:cNvPr>
          <p:cNvSpPr/>
          <p:nvPr/>
        </p:nvSpPr>
        <p:spPr>
          <a:xfrm>
            <a:off x="668339" y="5707929"/>
            <a:ext cx="9184578" cy="107029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AE = adverse event; SOC = standard of care; SAE = serious adverse event.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*Observed incidence rates. Also, the length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plus SOC exposure in OSLER-1 is defined as per patient-year. For discontinuation due to AEs, events were included in the yearly columns only if the AE onset date was in the same year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 exposure. Thus, some events were not included in the yearly columns but were included in the overall column. </a:t>
            </a:r>
            <a:r>
              <a:rPr lang="en-US" sz="900" baseline="30000" dirty="0">
                <a:solidFill>
                  <a:srgbClr val="231F20"/>
                </a:solidFill>
              </a:rPr>
              <a:t>†</a:t>
            </a:r>
            <a:r>
              <a:rPr lang="en-US" sz="900" dirty="0">
                <a:solidFill>
                  <a:srgbClr val="231F20"/>
                </a:solidFill>
              </a:rPr>
              <a:t>The 3 most common serious AEs are detailed.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07A486D9-FD3C-41EE-BB38-68E0958C1158}"/>
              </a:ext>
            </a:extLst>
          </p:cNvPr>
          <p:cNvSpPr/>
          <p:nvPr/>
        </p:nvSpPr>
        <p:spPr>
          <a:xfrm>
            <a:off x="982214" y="4631658"/>
            <a:ext cx="10227572" cy="506537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Cardiovascular events rates during extended exposure to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remained 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Serious AE rates at Year 5 (7%) matches the rates of previous years (7%-8%) and Year 1 SOC control (7%).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D490787-EC54-4861-A46A-22644B7B80FC}"/>
              </a:ext>
            </a:extLst>
          </p:cNvPr>
          <p:cNvGrpSpPr/>
          <p:nvPr/>
        </p:nvGrpSpPr>
        <p:grpSpPr>
          <a:xfrm>
            <a:off x="782629" y="4676188"/>
            <a:ext cx="399170" cy="417475"/>
            <a:chOff x="13008671" y="3152708"/>
            <a:chExt cx="914400" cy="9144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6583CFE-89A3-4859-A30E-ACBA3EC625E3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300C116-A936-436D-8B8D-A2DD90A07ACB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 descr="Magnifying glass">
              <a:extLst>
                <a:ext uri="{FF2B5EF4-FFF2-40B4-BE49-F238E27FC236}">
                  <a16:creationId xmlns:a16="http://schemas.microsoft.com/office/drawing/2014/main" id="{BF71CC19-5CC7-465F-85EB-BCB5F9A0E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962060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3B96-A0A5-1940-8A7F-F6804A0E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Evolocumab Demonstrated Consistent Effects on Other Atherogenic Lipoproteins Over Time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B5C4B0-2255-804F-87AF-1261F5D7B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190383"/>
              </p:ext>
            </p:extLst>
          </p:nvPr>
        </p:nvGraphicFramePr>
        <p:xfrm>
          <a:off x="668339" y="1261783"/>
          <a:ext cx="10834685" cy="4323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176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5323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50722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91608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 (n = 1151) 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1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ApoA1, mg/dL </a:t>
                      </a: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442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882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154.6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1151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154.7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416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(–5.2, 7.8)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(–1.8, 14.1)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401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(–7.1, 9.5)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800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(–2.6, 14.2)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356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(0.2, 15.7)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727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164.2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6.0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(–1.6, 15.0)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1083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165.0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7.2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(–1.1, 15.3)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336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(1.2, 16.4)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683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(0.0, 14.8)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1019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8.0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(0.4, 15.5)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319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9.1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(1.3, 17.1)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647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(–0.3, 17.5)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966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167.2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9.0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(0.4)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(0.3, 17.5)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255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(1.3, 17.5)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564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167.6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8.6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(0.8, 17.8)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819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168.1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(1.1, 17.5)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F5E2346-2905-0A4C-9702-BA439D873B94}"/>
              </a:ext>
            </a:extLst>
          </p:cNvPr>
          <p:cNvSpPr/>
          <p:nvPr/>
        </p:nvSpPr>
        <p:spPr>
          <a:xfrm>
            <a:off x="668338" y="6230122"/>
            <a:ext cx="7323369" cy="54809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ApoA</a:t>
            </a:r>
            <a:r>
              <a:rPr lang="en-US" sz="900" dirty="0">
                <a:solidFill>
                  <a:srgbClr val="231F20"/>
                </a:solidFill>
              </a:rPr>
              <a:t> = apolipoprotein A; EVO =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; NA = not applicable (based on study design);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012E72C0-64C2-4463-947D-3D2DBE4B4BF3}"/>
              </a:ext>
            </a:extLst>
          </p:cNvPr>
          <p:cNvSpPr/>
          <p:nvPr/>
        </p:nvSpPr>
        <p:spPr>
          <a:xfrm>
            <a:off x="2373738" y="5764153"/>
            <a:ext cx="7444523" cy="379078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Mean ApoA1 increased at Years 2, 3, 4, and 5 by 7%, 8%, 9%, and 9%, respectively.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69547-F570-4B7F-8CD7-FFAA9E99A921}"/>
              </a:ext>
            </a:extLst>
          </p:cNvPr>
          <p:cNvSpPr/>
          <p:nvPr/>
        </p:nvSpPr>
        <p:spPr>
          <a:xfrm>
            <a:off x="9676853" y="3953629"/>
            <a:ext cx="730204" cy="16321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C7B0AD-A672-406C-A523-058256B97D40}"/>
              </a:ext>
            </a:extLst>
          </p:cNvPr>
          <p:cNvGrpSpPr/>
          <p:nvPr/>
        </p:nvGrpSpPr>
        <p:grpSpPr>
          <a:xfrm>
            <a:off x="2118263" y="5744954"/>
            <a:ext cx="399170" cy="417475"/>
            <a:chOff x="13008671" y="3152708"/>
            <a:chExt cx="914400" cy="91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EF471DC-5C74-4030-B158-367C0551BA1E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BCE05ED-A1B7-41A9-B886-E40D5A4AD0A6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 descr="Magnifying glass">
              <a:extLst>
                <a:ext uri="{FF2B5EF4-FFF2-40B4-BE49-F238E27FC236}">
                  <a16:creationId xmlns:a16="http://schemas.microsoft.com/office/drawing/2014/main" id="{E3F3185A-C69A-42F0-BBF9-CFC5A4637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1612795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3B96-A0A5-1940-8A7F-F6804A0E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Evolocumab Demonstrated Consistent Effects on Other Atherogenic Lipoproteins Over Time</a:t>
            </a:r>
            <a:endParaRPr lang="en-US" i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B5C4B0-2255-804F-87AF-1261F5D7B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795180"/>
              </p:ext>
            </p:extLst>
          </p:nvPr>
        </p:nvGraphicFramePr>
        <p:xfrm>
          <a:off x="668339" y="1274939"/>
          <a:ext cx="10834685" cy="4323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176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5323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50722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91608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 (n = 1151) 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1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HDL-C, mg/dL </a:t>
                      </a: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54.1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882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1151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53.6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416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4.1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(–4.4, 12.0)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(0.0,18.2)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399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(–6.0, 12.3)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58.1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10.0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(–0.9, 19.2)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(0.0, 21.9)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11.1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9.7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(0.0, 21.1)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1076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59.3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(0.0, 21.2)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335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(–2.0, 20.8)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680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8.1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(–1.8, 21.3)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1015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(–1.8, 21.3)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317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(0.0,20.0)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642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11.0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(–2.0, 22.5)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959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(–1.3, 21.6)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(–3.3, 19.3)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561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(–2.8, 20.4)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813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(–3.0, 20.0)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7D35D98-6002-B840-A421-179602D65C81}"/>
              </a:ext>
            </a:extLst>
          </p:cNvPr>
          <p:cNvSpPr/>
          <p:nvPr/>
        </p:nvSpPr>
        <p:spPr>
          <a:xfrm>
            <a:off x="668338" y="6230123"/>
            <a:ext cx="9185275" cy="54809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EVO =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; HDL-C = high-density lipoprotein cholesterol; NA = not applicable (based on study design);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BCC43EB9-C135-46FC-A209-B9B8C5752422}"/>
              </a:ext>
            </a:extLst>
          </p:cNvPr>
          <p:cNvSpPr/>
          <p:nvPr/>
        </p:nvSpPr>
        <p:spPr>
          <a:xfrm>
            <a:off x="2373738" y="5764153"/>
            <a:ext cx="8197779" cy="379078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Increases in mean HDL-C were 11%, 10%, 11%, and 9% at Years 2, 3, 4, and 5, respectively.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79C18B-6A8B-49D6-BC9F-4CADA18DFB32}"/>
              </a:ext>
            </a:extLst>
          </p:cNvPr>
          <p:cNvGrpSpPr/>
          <p:nvPr/>
        </p:nvGrpSpPr>
        <p:grpSpPr>
          <a:xfrm>
            <a:off x="2118263" y="5744954"/>
            <a:ext cx="399170" cy="417475"/>
            <a:chOff x="13008671" y="3152708"/>
            <a:chExt cx="914400" cy="91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B6ECFA4-60F3-4BF7-BDA3-64422B5FA051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7EB131F-A34E-4014-8F03-2039AA54AA72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 descr="Magnifying glass">
              <a:extLst>
                <a:ext uri="{FF2B5EF4-FFF2-40B4-BE49-F238E27FC236}">
                  <a16:creationId xmlns:a16="http://schemas.microsoft.com/office/drawing/2014/main" id="{434B9D27-06CB-44F2-A224-7CA630382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9BEA9BB-604A-4A47-B98C-E80592540987}"/>
              </a:ext>
            </a:extLst>
          </p:cNvPr>
          <p:cNvSpPr/>
          <p:nvPr/>
        </p:nvSpPr>
        <p:spPr>
          <a:xfrm>
            <a:off x="9676853" y="3953629"/>
            <a:ext cx="730204" cy="16321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81722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3B96-A0A5-1940-8A7F-F6804A0E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Evolocumab Demonstrated Consistent Effects on Other Atherogenic Lipoproteins Over Time</a:t>
            </a:r>
            <a:endParaRPr lang="en-US" i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B5C4B0-2255-804F-87AF-1261F5D7B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127347"/>
              </p:ext>
            </p:extLst>
          </p:nvPr>
        </p:nvGraphicFramePr>
        <p:xfrm>
          <a:off x="668339" y="1255200"/>
          <a:ext cx="10834685" cy="4323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176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5323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50722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91608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 (n = 1151) 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14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Triglycerides, mg/dL </a:t>
                      </a: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882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137.3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1151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139.0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(1.9)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416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(–19.8, 20.3)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125.1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–11.7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(–28.8, 9.0)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399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139.7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(–18.0, 21.1)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127.4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–3.7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–10.9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(–28.4, 10.4)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–7.0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–11.6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(–30.5, 10.1)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721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(2.5)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–4.2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–9.9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(–28.0, 10.8)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1075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124.7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(1.9)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–5.1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–10.6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(–29.0, 10.6)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335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(4.2)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–12.0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(–30.3, 10.1)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680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128.5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(2.7)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–2.1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–8.8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(–27.9, 13.3)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1015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127.6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(2.3)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–2.9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–9.7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(–28.5, 12.6)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317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128.2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(4.2)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–8.4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(–29.3, 13.8)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642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(2.9)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–0.6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(2.3)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–8.6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(–26.4, 12.4)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959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129.8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(2.4)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–0.8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–8.6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(–27.1, 13.5)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127.7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(4.0)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–1.8 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(2.6)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–8.9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(–30.5, 16.3)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560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2.6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(2.7)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–6.4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(–28.1, 21.8)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132.3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(2.7)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–6.8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(–28.9, 20.9)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3D4180D-035B-404B-84D4-1F09484C3363}"/>
              </a:ext>
            </a:extLst>
          </p:cNvPr>
          <p:cNvSpPr/>
          <p:nvPr/>
        </p:nvSpPr>
        <p:spPr>
          <a:xfrm>
            <a:off x="668338" y="6230122"/>
            <a:ext cx="7323369" cy="54809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EVO =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; NA = not applicable (based on study design); SOC = =standard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F9FD4C7B-ED43-46BA-8A47-3E59D5F749B9}"/>
              </a:ext>
            </a:extLst>
          </p:cNvPr>
          <p:cNvSpPr/>
          <p:nvPr/>
        </p:nvSpPr>
        <p:spPr>
          <a:xfrm>
            <a:off x="2373738" y="5764153"/>
            <a:ext cx="8197779" cy="379078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Mean triglyceride reductions occurred at Years 2, 3, and 4 of 5%, 3%, and 1%, respectively.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C275EE-2598-4DF9-93C3-1497E3B9EA73}"/>
              </a:ext>
            </a:extLst>
          </p:cNvPr>
          <p:cNvGrpSpPr/>
          <p:nvPr/>
        </p:nvGrpSpPr>
        <p:grpSpPr>
          <a:xfrm>
            <a:off x="2118263" y="5744954"/>
            <a:ext cx="399170" cy="417475"/>
            <a:chOff x="13008671" y="3152708"/>
            <a:chExt cx="914400" cy="91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D5D4910-C342-4588-9C95-9089FB52EBC8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8CA514A-F8FB-42CD-90EE-A003E3C38FBE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 descr="Magnifying glass">
              <a:extLst>
                <a:ext uri="{FF2B5EF4-FFF2-40B4-BE49-F238E27FC236}">
                  <a16:creationId xmlns:a16="http://schemas.microsoft.com/office/drawing/2014/main" id="{EF0985E0-5CD5-4E64-ADFD-708920E4C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5EDD7C9-A840-478C-AA36-4F71695701CD}"/>
              </a:ext>
            </a:extLst>
          </p:cNvPr>
          <p:cNvSpPr/>
          <p:nvPr/>
        </p:nvSpPr>
        <p:spPr>
          <a:xfrm>
            <a:off x="9676853" y="3953629"/>
            <a:ext cx="730204" cy="16321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5172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E704F3-1C32-4C56-8ECA-98FCA460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OSLER-1 Study Design: Open-Label Extension of 5 Phase 2 Studies With Up to 5 Years Exposure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A0947D-AE74-4CE2-A15C-3AB6F799CBBB}"/>
              </a:ext>
            </a:extLst>
          </p:cNvPr>
          <p:cNvGrpSpPr/>
          <p:nvPr/>
        </p:nvGrpSpPr>
        <p:grpSpPr>
          <a:xfrm>
            <a:off x="1084219" y="1186909"/>
            <a:ext cx="9963001" cy="3752881"/>
            <a:chOff x="609429" y="1287265"/>
            <a:chExt cx="7575870" cy="3805474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5182BD9-9E47-4FD0-8839-05748272E656}"/>
                </a:ext>
              </a:extLst>
            </p:cNvPr>
            <p:cNvCxnSpPr/>
            <p:nvPr/>
          </p:nvCxnSpPr>
          <p:spPr>
            <a:xfrm>
              <a:off x="2057400" y="4719242"/>
              <a:ext cx="579120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10E870A-292A-4168-A0B1-2F6D39F63308}"/>
                </a:ext>
              </a:extLst>
            </p:cNvPr>
            <p:cNvSpPr/>
            <p:nvPr/>
          </p:nvSpPr>
          <p:spPr>
            <a:xfrm>
              <a:off x="609429" y="1696642"/>
              <a:ext cx="1676400" cy="508000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Mendel-1</a:t>
              </a:r>
            </a:p>
            <a:p>
              <a:pPr algn="ctr"/>
              <a:r>
                <a:rPr lang="en-US" sz="1200" b="1" dirty="0"/>
                <a:t>N = 406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99B7A5-3C10-496B-BF7B-C9FB195F742D}"/>
                </a:ext>
              </a:extLst>
            </p:cNvPr>
            <p:cNvSpPr txBox="1"/>
            <p:nvPr/>
          </p:nvSpPr>
          <p:spPr>
            <a:xfrm>
              <a:off x="2148114" y="1287265"/>
              <a:ext cx="9156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N = 1324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6944A59-E98A-405D-AB26-C88ABC3F5488}"/>
                </a:ext>
              </a:extLst>
            </p:cNvPr>
            <p:cNvSpPr/>
            <p:nvPr/>
          </p:nvSpPr>
          <p:spPr>
            <a:xfrm>
              <a:off x="609429" y="2279542"/>
              <a:ext cx="1676400" cy="508000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LAPLACE-TIMI-57</a:t>
              </a:r>
            </a:p>
            <a:p>
              <a:pPr algn="ctr"/>
              <a:r>
                <a:rPr lang="en-US" sz="1200" b="1" dirty="0"/>
                <a:t>N = 629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03D14E0-6CA8-4BAB-A04C-4DDFAE124A6A}"/>
                </a:ext>
              </a:extLst>
            </p:cNvPr>
            <p:cNvSpPr/>
            <p:nvPr/>
          </p:nvSpPr>
          <p:spPr>
            <a:xfrm>
              <a:off x="609429" y="2862442"/>
              <a:ext cx="1676400" cy="508000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GAUSS-1</a:t>
              </a:r>
            </a:p>
            <a:p>
              <a:pPr algn="ctr"/>
              <a:r>
                <a:rPr lang="en-US" sz="1200" b="1" dirty="0"/>
                <a:t>N = 157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D1CDE5-2BBD-4D3B-9CE5-07FCDC01711E}"/>
                </a:ext>
              </a:extLst>
            </p:cNvPr>
            <p:cNvSpPr/>
            <p:nvPr/>
          </p:nvSpPr>
          <p:spPr>
            <a:xfrm>
              <a:off x="609429" y="3445342"/>
              <a:ext cx="1676400" cy="508000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RUTHERFORD-1</a:t>
              </a:r>
            </a:p>
            <a:p>
              <a:pPr algn="ctr"/>
              <a:r>
                <a:rPr lang="en-US" sz="1200" b="1" dirty="0"/>
                <a:t>N = 167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365D9F2-3065-4123-B214-DFA12FB52146}"/>
                </a:ext>
              </a:extLst>
            </p:cNvPr>
            <p:cNvSpPr/>
            <p:nvPr/>
          </p:nvSpPr>
          <p:spPr>
            <a:xfrm>
              <a:off x="609429" y="4028242"/>
              <a:ext cx="1676400" cy="508000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YUKAWA-1</a:t>
              </a:r>
            </a:p>
            <a:p>
              <a:pPr algn="ctr"/>
              <a:r>
                <a:rPr lang="en-US" sz="1200" b="1" dirty="0"/>
                <a:t>N = 307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8C63DD-A73F-4024-933F-B0A66896135C}"/>
                </a:ext>
              </a:extLst>
            </p:cNvPr>
            <p:cNvSpPr/>
            <p:nvPr/>
          </p:nvSpPr>
          <p:spPr>
            <a:xfrm>
              <a:off x="2840666" y="1861092"/>
              <a:ext cx="1511053" cy="16656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420 mg SC QM Evolocumab + SOC</a:t>
              </a:r>
            </a:p>
            <a:p>
              <a:pPr algn="ctr"/>
              <a:r>
                <a:rPr lang="en-US" sz="1200" b="1" dirty="0"/>
                <a:t>n = 882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4290DC0-17B6-4961-87E5-C6745613FFA2}"/>
                </a:ext>
              </a:extLst>
            </p:cNvPr>
            <p:cNvSpPr/>
            <p:nvPr/>
          </p:nvSpPr>
          <p:spPr>
            <a:xfrm>
              <a:off x="2840666" y="3609792"/>
              <a:ext cx="1511053" cy="76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SOC Alone</a:t>
              </a:r>
            </a:p>
            <a:p>
              <a:pPr algn="ctr"/>
              <a:r>
                <a:rPr lang="en-US" sz="1200" b="1" dirty="0"/>
                <a:t>n = 442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F707887-3E35-42A1-B930-C495E0207F95}"/>
                </a:ext>
              </a:extLst>
            </p:cNvPr>
            <p:cNvSpPr/>
            <p:nvPr/>
          </p:nvSpPr>
          <p:spPr>
            <a:xfrm>
              <a:off x="5638800" y="2599438"/>
              <a:ext cx="2209800" cy="12652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420 mg SC QM Evolocumab + SOC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09309AC-5918-4BE2-800C-854BF6E51F6A}"/>
                </a:ext>
              </a:extLst>
            </p:cNvPr>
            <p:cNvSpPr txBox="1"/>
            <p:nvPr/>
          </p:nvSpPr>
          <p:spPr>
            <a:xfrm>
              <a:off x="609599" y="4573124"/>
              <a:ext cx="1655164" cy="284240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Phase 2 Parent study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B226C0-5FE6-4132-A5C3-3BB1A41413E0}"/>
                </a:ext>
              </a:extLst>
            </p:cNvPr>
            <p:cNvSpPr txBox="1"/>
            <p:nvPr/>
          </p:nvSpPr>
          <p:spPr>
            <a:xfrm>
              <a:off x="4051240" y="4843067"/>
              <a:ext cx="588334" cy="249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1 year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87DBC2-D983-45FD-A7A9-884138B0F021}"/>
                </a:ext>
              </a:extLst>
            </p:cNvPr>
            <p:cNvSpPr txBox="1"/>
            <p:nvPr/>
          </p:nvSpPr>
          <p:spPr>
            <a:xfrm>
              <a:off x="7542031" y="4843067"/>
              <a:ext cx="643268" cy="249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5 years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D4AC4EB-46A1-4BA4-B2C5-8F81DD297044}"/>
                </a:ext>
              </a:extLst>
            </p:cNvPr>
            <p:cNvCxnSpPr/>
            <p:nvPr/>
          </p:nvCxnSpPr>
          <p:spPr>
            <a:xfrm>
              <a:off x="7822409" y="4691391"/>
              <a:ext cx="0" cy="13302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4735D57-4E57-4AC9-9724-A981AE06EC18}"/>
                </a:ext>
              </a:extLst>
            </p:cNvPr>
            <p:cNvSpPr txBox="1"/>
            <p:nvPr/>
          </p:nvSpPr>
          <p:spPr>
            <a:xfrm>
              <a:off x="2619517" y="3191444"/>
              <a:ext cx="228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2:1</a:t>
              </a:r>
            </a:p>
          </p:txBody>
        </p:sp>
        <p:cxnSp>
          <p:nvCxnSpPr>
            <p:cNvPr id="20" name="Elbow Connector 7">
              <a:extLst>
                <a:ext uri="{FF2B5EF4-FFF2-40B4-BE49-F238E27FC236}">
                  <a16:creationId xmlns:a16="http://schemas.microsoft.com/office/drawing/2014/main" id="{342E189E-307E-4236-8E07-CB4D5CBA17E8}"/>
                </a:ext>
              </a:extLst>
            </p:cNvPr>
            <p:cNvCxnSpPr>
              <a:stCxn id="6" idx="3"/>
              <a:endCxn id="12" idx="1"/>
            </p:cNvCxnSpPr>
            <p:nvPr/>
          </p:nvCxnSpPr>
          <p:spPr>
            <a:xfrm>
              <a:off x="2285829" y="1950642"/>
              <a:ext cx="554837" cy="743275"/>
            </a:xfrm>
            <a:prstGeom prst="bentConnector3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37">
              <a:extLst>
                <a:ext uri="{FF2B5EF4-FFF2-40B4-BE49-F238E27FC236}">
                  <a16:creationId xmlns:a16="http://schemas.microsoft.com/office/drawing/2014/main" id="{BB65DE27-1BFA-4B07-A2E2-23810DF44EF5}"/>
                </a:ext>
              </a:extLst>
            </p:cNvPr>
            <p:cNvCxnSpPr>
              <a:stCxn id="8" idx="3"/>
              <a:endCxn id="12" idx="1"/>
            </p:cNvCxnSpPr>
            <p:nvPr/>
          </p:nvCxnSpPr>
          <p:spPr>
            <a:xfrm>
              <a:off x="2285829" y="2533541"/>
              <a:ext cx="554837" cy="160376"/>
            </a:xfrm>
            <a:prstGeom prst="bentConnector3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41">
              <a:extLst>
                <a:ext uri="{FF2B5EF4-FFF2-40B4-BE49-F238E27FC236}">
                  <a16:creationId xmlns:a16="http://schemas.microsoft.com/office/drawing/2014/main" id="{F49B4147-D9FE-4A54-B3A9-C1C97631EB64}"/>
                </a:ext>
              </a:extLst>
            </p:cNvPr>
            <p:cNvCxnSpPr>
              <a:stCxn id="9" idx="3"/>
              <a:endCxn id="12" idx="1"/>
            </p:cNvCxnSpPr>
            <p:nvPr/>
          </p:nvCxnSpPr>
          <p:spPr>
            <a:xfrm flipV="1">
              <a:off x="2285829" y="2693917"/>
              <a:ext cx="554837" cy="422524"/>
            </a:xfrm>
            <a:prstGeom prst="bentConnector3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43">
              <a:extLst>
                <a:ext uri="{FF2B5EF4-FFF2-40B4-BE49-F238E27FC236}">
                  <a16:creationId xmlns:a16="http://schemas.microsoft.com/office/drawing/2014/main" id="{D883C507-32AD-468D-A195-6FCA97728761}"/>
                </a:ext>
              </a:extLst>
            </p:cNvPr>
            <p:cNvCxnSpPr>
              <a:stCxn id="10" idx="3"/>
              <a:endCxn id="12" idx="1"/>
            </p:cNvCxnSpPr>
            <p:nvPr/>
          </p:nvCxnSpPr>
          <p:spPr>
            <a:xfrm flipV="1">
              <a:off x="2285829" y="2693917"/>
              <a:ext cx="554837" cy="1005425"/>
            </a:xfrm>
            <a:prstGeom prst="bentConnector3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47">
              <a:extLst>
                <a:ext uri="{FF2B5EF4-FFF2-40B4-BE49-F238E27FC236}">
                  <a16:creationId xmlns:a16="http://schemas.microsoft.com/office/drawing/2014/main" id="{FA206EC8-7D27-4D35-A8FE-5BBF5C18CAE5}"/>
                </a:ext>
              </a:extLst>
            </p:cNvPr>
            <p:cNvCxnSpPr>
              <a:stCxn id="11" idx="3"/>
              <a:endCxn id="12" idx="1"/>
            </p:cNvCxnSpPr>
            <p:nvPr/>
          </p:nvCxnSpPr>
          <p:spPr>
            <a:xfrm flipV="1">
              <a:off x="2285829" y="2693917"/>
              <a:ext cx="554837" cy="1588325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66A7771-6C73-4740-9A04-24B6175D27F2}"/>
                </a:ext>
              </a:extLst>
            </p:cNvPr>
            <p:cNvCxnSpPr/>
            <p:nvPr/>
          </p:nvCxnSpPr>
          <p:spPr>
            <a:xfrm>
              <a:off x="2563247" y="3990792"/>
              <a:ext cx="256153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lbow Connector 45">
              <a:extLst>
                <a:ext uri="{FF2B5EF4-FFF2-40B4-BE49-F238E27FC236}">
                  <a16:creationId xmlns:a16="http://schemas.microsoft.com/office/drawing/2014/main" id="{F86A4228-7F1B-48FA-A563-84EB0CD3891E}"/>
                </a:ext>
              </a:extLst>
            </p:cNvPr>
            <p:cNvCxnSpPr>
              <a:stCxn id="12" idx="3"/>
              <a:endCxn id="14" idx="1"/>
            </p:cNvCxnSpPr>
            <p:nvPr/>
          </p:nvCxnSpPr>
          <p:spPr>
            <a:xfrm>
              <a:off x="4351718" y="2693917"/>
              <a:ext cx="1287081" cy="538158"/>
            </a:xfrm>
            <a:prstGeom prst="bentConnector3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66">
              <a:extLst>
                <a:ext uri="{FF2B5EF4-FFF2-40B4-BE49-F238E27FC236}">
                  <a16:creationId xmlns:a16="http://schemas.microsoft.com/office/drawing/2014/main" id="{1A3B1C5D-7065-4B9C-B93C-86D375549355}"/>
                </a:ext>
              </a:extLst>
            </p:cNvPr>
            <p:cNvCxnSpPr>
              <a:stCxn id="13" idx="3"/>
              <a:endCxn id="14" idx="1"/>
            </p:cNvCxnSpPr>
            <p:nvPr/>
          </p:nvCxnSpPr>
          <p:spPr>
            <a:xfrm flipV="1">
              <a:off x="4351718" y="3232076"/>
              <a:ext cx="1287081" cy="758717"/>
            </a:xfrm>
            <a:prstGeom prst="bentConnector3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0AB5FB2-B749-4D47-BB27-B041FBB31DE8}"/>
                </a:ext>
              </a:extLst>
            </p:cNvPr>
            <p:cNvCxnSpPr/>
            <p:nvPr/>
          </p:nvCxnSpPr>
          <p:spPr>
            <a:xfrm>
              <a:off x="4345407" y="4691391"/>
              <a:ext cx="0" cy="13302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416D3-689C-4463-A583-1C2D18F4873A}"/>
              </a:ext>
            </a:extLst>
          </p:cNvPr>
          <p:cNvSpPr/>
          <p:nvPr/>
        </p:nvSpPr>
        <p:spPr>
          <a:xfrm>
            <a:off x="817511" y="5095654"/>
            <a:ext cx="100947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At randomization, and for 12 weeks thereafter, central labs lipid results were blinded to investigators</a:t>
            </a:r>
            <a:endParaRPr lang="en-US" baseline="30000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b-NO" dirty="0"/>
              <a:t>After 12 weeks, investigators received unblinded lab results and could adjust SOC therapies in either arm at their discretion. Local investigators determined SOC therapy</a:t>
            </a:r>
            <a:endParaRPr lang="en-US" baseline="300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C0D1CB0-D3CF-4402-967E-F4FD4778FA92}"/>
              </a:ext>
            </a:extLst>
          </p:cNvPr>
          <p:cNvSpPr/>
          <p:nvPr/>
        </p:nvSpPr>
        <p:spPr>
          <a:xfrm>
            <a:off x="662518" y="5909523"/>
            <a:ext cx="9268661" cy="90127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700" dirty="0">
                <a:solidFill>
                  <a:srgbClr val="231F20"/>
                </a:solidFill>
              </a:rPr>
              <a:t>OSLER-1 = Open Label Study of Long Term Evaluation Against LDL-C Trial; Mendel-1 = Monoclonal Antibody PCSK9 to Reduce Elevated LDL-C in </a:t>
            </a:r>
            <a:r>
              <a:rPr lang="en-US" sz="700" dirty="0" err="1">
                <a:solidFill>
                  <a:srgbClr val="231F20"/>
                </a:solidFill>
              </a:rPr>
              <a:t>Subects</a:t>
            </a:r>
            <a:r>
              <a:rPr lang="en-US" sz="700" dirty="0">
                <a:solidFill>
                  <a:srgbClr val="231F20"/>
                </a:solidFill>
              </a:rPr>
              <a:t> Currently Not Receiving Drug Therapy for Easing Lipid Levels; LAPLACE-TIMI-57 = Low-Density Lipoprotein Cholesterol Assessment With PCSK9 Monoclonal Antibody Inhibition Combined With Statin Therapy; GAUSS-1 = Goal Achievement After Utilizing an Anti-PCSK9 Antibody in Statin Intolerant Subjects; RUTHERFORD-1 = </a:t>
            </a:r>
            <a:r>
              <a:rPr lang="en-US" sz="700" dirty="0"/>
              <a:t>Reduction of LDL-C With PCSK9 Inhibition in Heterozygous Familial Hypercholesterolemia Disorder Study</a:t>
            </a:r>
            <a:r>
              <a:rPr lang="en-US" sz="700" dirty="0">
                <a:solidFill>
                  <a:srgbClr val="231F20"/>
                </a:solidFill>
              </a:rPr>
              <a:t>; YUKAWA-1 = Effects of Evolocumab, a Monoclonal Antibody to PCSK9, in Hypercholesterolemic, Statin-treated Japanese Patients at High Cardiovascular Risk ; SC = subcutaneous; QM = once monthly;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>
                <a:solidFill>
                  <a:srgbClr val="231F20"/>
                </a:solidFill>
              </a:rPr>
              <a:t> </a:t>
            </a:r>
            <a:r>
              <a:rPr lang="en-US" sz="800" dirty="0" err="1">
                <a:solidFill>
                  <a:srgbClr val="231F20"/>
                </a:solidFill>
              </a:rPr>
              <a:t>Koren</a:t>
            </a:r>
            <a:r>
              <a:rPr lang="en-US" sz="800" dirty="0">
                <a:solidFill>
                  <a:srgbClr val="231F20"/>
                </a:solidFill>
              </a:rPr>
              <a:t> MJ, et al. </a:t>
            </a:r>
            <a:r>
              <a:rPr lang="en-US" sz="800" i="1" dirty="0">
                <a:solidFill>
                  <a:srgbClr val="231F20"/>
                </a:solidFill>
              </a:rPr>
              <a:t>J Am Coll </a:t>
            </a:r>
            <a:r>
              <a:rPr lang="en-US" sz="800" i="1" dirty="0" err="1">
                <a:solidFill>
                  <a:srgbClr val="231F20"/>
                </a:solidFill>
              </a:rPr>
              <a:t>Cardiol</a:t>
            </a:r>
            <a:r>
              <a:rPr lang="en-US" sz="8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308111335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B8046-BEBE-4E3D-A4CA-E481DD24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a Multivariate Analysis, Patients Outside North America or Male Were More Likely to Continue Treatment With Evolocumab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7C9DDB-6C99-47AF-9E1C-B3D2219F15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670627"/>
              </p:ext>
            </p:extLst>
          </p:nvPr>
        </p:nvGraphicFramePr>
        <p:xfrm>
          <a:off x="668339" y="1409700"/>
          <a:ext cx="10834686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6188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622866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877534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752366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622866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622866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400" dirty="0"/>
                        <a:t>Characteristic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/>
                        <a:t>Patients, n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/>
                        <a:t>Patients With Evolocumab Exposure,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n (%)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Hazard Ratio of Drop Out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(95% CI)*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i="1" dirty="0">
                          <a:solidFill>
                            <a:schemeClr val="bg1"/>
                          </a:solidFill>
                          <a:latin typeface="+mn-lt"/>
                        </a:rPr>
                        <a:t>P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 Value*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Discontinued Evolocumab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and/or Study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(n = 344)</a:t>
                      </a:r>
                    </a:p>
                  </a:txBody>
                  <a:tcPr marL="0" marR="0" anchor="b">
                    <a:lnL w="381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Remained Taking Evolocumab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in Study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(n = 911)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6989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 group, n (%)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≥ 65 years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 (28.0)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 (72.0)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Old vs. Young: 1.05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(0.83, 1.33)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206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65 years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243 (27.2)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651 (72.8)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94938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Sex, n (%)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78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457200" algn="l"/>
                        </a:tabLst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 (30.5)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460 (69.5)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 vs. M: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(1.07, 1.65)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0.0092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723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 (23.9)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451 (76.1)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610411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28600" marR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 (n (%)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23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  <a:tab pos="457200" algn="l"/>
                        </a:tabLst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North America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 (37.3)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383 (62.7)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 vs. other: </a:t>
                      </a:r>
                      <a:b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2.28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(1.82, 2.86)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333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 (18.0)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528 (82.0)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86871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FE76AB7-6826-FA4B-BD1D-58386877EBB0}"/>
              </a:ext>
            </a:extLst>
          </p:cNvPr>
          <p:cNvSpPr/>
          <p:nvPr/>
        </p:nvSpPr>
        <p:spPr>
          <a:xfrm>
            <a:off x="668339" y="5892081"/>
            <a:ext cx="8490902" cy="88614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NA = not applicable.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SI conversion factors: to convert LDL-C to millimoles per liter, multiply by 0.0259.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*Hazard ratio and </a:t>
            </a:r>
            <a:r>
              <a:rPr lang="en-US" sz="900" i="1" dirty="0">
                <a:solidFill>
                  <a:srgbClr val="231F20"/>
                </a:solidFill>
              </a:rPr>
              <a:t>P</a:t>
            </a:r>
            <a:r>
              <a:rPr lang="en-US" sz="900" dirty="0">
                <a:solidFill>
                  <a:srgbClr val="231F20"/>
                </a:solidFill>
              </a:rPr>
              <a:t> values are from multivariate Cox regression model where each baseline factor was fit at a time.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1D0207-5291-4452-BF01-26A03CE190EE}"/>
              </a:ext>
            </a:extLst>
          </p:cNvPr>
          <p:cNvSpPr/>
          <p:nvPr/>
        </p:nvSpPr>
        <p:spPr>
          <a:xfrm>
            <a:off x="682398" y="4525951"/>
            <a:ext cx="2317362" cy="4210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4AF996-F2DD-47F2-8BAC-B0B54662369A}"/>
              </a:ext>
            </a:extLst>
          </p:cNvPr>
          <p:cNvSpPr/>
          <p:nvPr/>
        </p:nvSpPr>
        <p:spPr>
          <a:xfrm>
            <a:off x="682398" y="5545877"/>
            <a:ext cx="2317362" cy="4210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92798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3B96-A0A5-1940-8A7F-F6804A0E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Hemoglobin A1c Remained Stable Over Time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B5C4B0-2255-804F-87AF-1261F5D7B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939985"/>
              </p:ext>
            </p:extLst>
          </p:nvPr>
        </p:nvGraphicFramePr>
        <p:xfrm>
          <a:off x="668339" y="1281519"/>
          <a:ext cx="10834685" cy="4323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176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5323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50722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91608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 (n = 1151) 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14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HbA1c (%) </a:t>
                      </a: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442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882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484</a:t>
                      </a: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*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415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402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(-0.2, 0.2)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797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(-0.2, 0.2)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355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727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(-0.2,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467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(-0.2,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338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679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436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320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644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(-0.2,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416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(-0.2,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0.4)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561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373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(-0.1, 0.3)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8FFD5DD-1470-9349-BECC-31A5382A97FF}"/>
              </a:ext>
            </a:extLst>
          </p:cNvPr>
          <p:cNvSpPr/>
          <p:nvPr/>
        </p:nvSpPr>
        <p:spPr>
          <a:xfrm>
            <a:off x="668338" y="6230122"/>
            <a:ext cx="7323369" cy="54809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EVO =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; HbA1c = hemoglobin A1c.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*Parent study baseline, where HbA1c was not measured for all patients.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764143593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3B96-A0A5-1940-8A7F-F6804A0E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Fasting Plasma Glucose Remained Stable Over Time</a:t>
            </a:r>
            <a:endParaRPr lang="en-US" sz="2800" i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B5C4B0-2255-804F-87AF-1261F5D7B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02075"/>
              </p:ext>
            </p:extLst>
          </p:nvPr>
        </p:nvGraphicFramePr>
        <p:xfrm>
          <a:off x="668339" y="1274940"/>
          <a:ext cx="10834685" cy="4323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176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42680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756164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5323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50722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91608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96028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 (n = 1151) 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107884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0">
                <a:tc gridSpan="14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FPG, mg/dL</a:t>
                      </a: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442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102.4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882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103.2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414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102.0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–0.4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(–6.0, 6.0)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847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105.3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5.0, 8.0)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104.0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(–4.0, 8.0)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105.6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5.0, 9.0)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104.8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(–4.5, 8.0)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733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106.2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8.0)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1097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105.7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8.0)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347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104.8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8.0)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703 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106.8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9.0)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106.2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9.0)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105.2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9.0)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684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107.1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9.0)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106.5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(–5.0, 9.0)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13107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305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109.5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(–3.0, 11.0)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109.2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(–4.0, 11.0)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944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109.3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(0.9)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(–4.0, 11.0)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8FFD5DD-1470-9349-BECC-31A5382A97FF}"/>
              </a:ext>
            </a:extLst>
          </p:cNvPr>
          <p:cNvSpPr/>
          <p:nvPr/>
        </p:nvSpPr>
        <p:spPr>
          <a:xfrm>
            <a:off x="668338" y="6230122"/>
            <a:ext cx="7323369" cy="54809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EVO =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; FPG = fasting plasma glucose.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*Parent study baseline, where HbA1c was not measured for all patients.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422796715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AE1812-8C7E-4208-9C20-F1CEC96CE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solidFill>
                  <a:schemeClr val="accent1"/>
                </a:solidFill>
              </a:rPr>
              <a:t>Efficacy</a:t>
            </a:r>
          </a:p>
          <a:p>
            <a:pPr lvl="1"/>
            <a:r>
              <a:rPr lang="en-US" dirty="0"/>
              <a:t>Assess annual changes in LDL-C, non-HDL-C, </a:t>
            </a:r>
            <a:r>
              <a:rPr lang="en-US" dirty="0" err="1"/>
              <a:t>ApoB</a:t>
            </a:r>
            <a:r>
              <a:rPr lang="en-US" dirty="0"/>
              <a:t>, total cholesterol/HDL-C ratios, </a:t>
            </a:r>
            <a:r>
              <a:rPr lang="en-US" dirty="0" err="1"/>
              <a:t>ApoB</a:t>
            </a:r>
            <a:r>
              <a:rPr lang="en-US" dirty="0"/>
              <a:t>/</a:t>
            </a:r>
            <a:r>
              <a:rPr lang="en-US" dirty="0" err="1"/>
              <a:t>apoliprotein</a:t>
            </a:r>
            <a:r>
              <a:rPr lang="en-US" dirty="0"/>
              <a:t> A-1 ratios</a:t>
            </a:r>
          </a:p>
          <a:p>
            <a:r>
              <a:rPr lang="en-US" sz="1800" b="1" dirty="0">
                <a:solidFill>
                  <a:schemeClr val="accent1"/>
                </a:solidFill>
              </a:rPr>
              <a:t>Safety</a:t>
            </a:r>
          </a:p>
          <a:p>
            <a:pPr lvl="1"/>
            <a:r>
              <a:rPr lang="en-US" dirty="0"/>
              <a:t>Incidence of AEs, SAEs, and AEs leading to discontinuation</a:t>
            </a:r>
          </a:p>
          <a:p>
            <a:pPr lvl="1"/>
            <a:r>
              <a:rPr lang="en-US" dirty="0"/>
              <a:t>Incidence of patients developing anti-</a:t>
            </a:r>
            <a:r>
              <a:rPr lang="en-US" dirty="0" err="1"/>
              <a:t>evolocumab</a:t>
            </a:r>
            <a:r>
              <a:rPr lang="en-US" dirty="0"/>
              <a:t> antibodies (binding or neutralizing)</a:t>
            </a:r>
          </a:p>
          <a:p>
            <a:pPr lvl="1"/>
            <a:r>
              <a:rPr lang="en-US" dirty="0"/>
              <a:t>Incidence of new-onset diabetes, injection-site reactions, neurocognitive events, and adjudicated cardiovascular events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148EFA-6159-42C8-954B-B8699E62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OSLER-1 Study Endpoints Focused on Longer-Term Efficacy &amp; Safety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62AF2-24DE-4E10-8C98-24C8E0DAF4F6}"/>
              </a:ext>
            </a:extLst>
          </p:cNvPr>
          <p:cNvSpPr/>
          <p:nvPr/>
        </p:nvSpPr>
        <p:spPr>
          <a:xfrm>
            <a:off x="817511" y="6056557"/>
            <a:ext cx="6292129" cy="73225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r>
              <a:rPr lang="en-US" sz="900" dirty="0">
                <a:solidFill>
                  <a:srgbClr val="231F20"/>
                </a:solidFill>
              </a:rPr>
              <a:t> </a:t>
            </a:r>
            <a:br>
              <a:rPr lang="en-US" sz="900" dirty="0">
                <a:solidFill>
                  <a:srgbClr val="231F20"/>
                </a:solidFill>
              </a:rPr>
            </a:br>
            <a:r>
              <a:rPr lang="en-US" sz="900" dirty="0">
                <a:solidFill>
                  <a:srgbClr val="231F20"/>
                </a:solidFill>
              </a:rPr>
              <a:t> </a:t>
            </a: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248929732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Demographics Remained Similar Over Time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1754FB-C30C-41B1-9B4A-B5CFC445C2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114096"/>
              </p:ext>
            </p:extLst>
          </p:nvPr>
        </p:nvGraphicFramePr>
        <p:xfrm>
          <a:off x="668338" y="1281519"/>
          <a:ext cx="10834685" cy="3880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800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1238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100" dirty="0">
                          <a:latin typeface="+mn-lt"/>
                        </a:rPr>
                        <a:t>SOC </a:t>
                      </a:r>
                      <a:br>
                        <a:rPr lang="fr-CH" sz="1100" dirty="0">
                          <a:latin typeface="+mn-lt"/>
                        </a:rPr>
                      </a:br>
                      <a:r>
                        <a:rPr lang="fr-CH" sz="1100" dirty="0">
                          <a:latin typeface="+mn-lt"/>
                        </a:rPr>
                        <a:t>Patients at </a:t>
                      </a:r>
                      <a:br>
                        <a:rPr lang="fr-CH" sz="1100" dirty="0">
                          <a:latin typeface="+mn-lt"/>
                        </a:rPr>
                      </a:br>
                      <a:r>
                        <a:rPr lang="fr-CH" sz="1100" dirty="0">
                          <a:latin typeface="+mn-lt"/>
                        </a:rPr>
                        <a:t>1 </a:t>
                      </a:r>
                      <a:r>
                        <a:rPr lang="fr-CH" sz="1100" dirty="0" err="1">
                          <a:latin typeface="+mn-lt"/>
                        </a:rPr>
                        <a:t>Year</a:t>
                      </a:r>
                      <a:r>
                        <a:rPr lang="fr-CH" sz="11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100" dirty="0">
                          <a:latin typeface="+mn-lt"/>
                        </a:rPr>
                        <a:t>n = 442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dirty="0"/>
                        <a:t>Length of Evolocumab Exposure, Years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 dirty="0"/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marL="0" marR="0" marT="0" anchor="b">
                    <a:lnL w="381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marL="0" marR="0" marT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1151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Age, mean (SD), years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57.6 </a:t>
                      </a:r>
                      <a:b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(11.5)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(11.5)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57.2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57.5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(10.8)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57.3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BMI, mean (SD), kg/m</a:t>
                      </a:r>
                      <a:r>
                        <a:rPr lang="en-US" sz="1100" b="1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(5.8)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28.9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Female, n (%)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(54.5)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662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(52.7)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597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(52.0)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(51.3)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519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(50.9)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337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(51.1)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(52.1)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Race n (%)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2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White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325 </a:t>
                      </a:r>
                      <a:b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(73.5)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917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(73.1)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838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(73.1)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(72.8)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742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(72.7)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(73.0)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(72.5)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364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Asian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(19.7)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249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(19.8)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(20.4)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(21.7)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239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(20.8)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63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Black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(5.4)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(5.1)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(4.5)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(4.6)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(5.6)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78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576" marB="3657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010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03F4BEEA-6D3D-4B4A-AF16-FAECD226964C}"/>
              </a:ext>
            </a:extLst>
          </p:cNvPr>
          <p:cNvSpPr/>
          <p:nvPr/>
        </p:nvSpPr>
        <p:spPr>
          <a:xfrm>
            <a:off x="668339" y="5825654"/>
            <a:ext cx="7323370" cy="95256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r>
              <a:rPr lang="en-US" sz="900" dirty="0">
                <a:solidFill>
                  <a:srgbClr val="231F20"/>
                </a:solidFill>
              </a:rPr>
              <a:t>BMI = body mass index; 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F333534A-7A48-44A5-8C83-A0E90F72F000}"/>
              </a:ext>
            </a:extLst>
          </p:cNvPr>
          <p:cNvSpPr/>
          <p:nvPr/>
        </p:nvSpPr>
        <p:spPr>
          <a:xfrm>
            <a:off x="1079759" y="5359930"/>
            <a:ext cx="10274589" cy="613273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Baseline demographics compared similarly between the safety (n=1255) and efficacy (n=1151) analysis populations and were balanced between patients initially randomized to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+ SOC and SOC-only groups.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CDD236C-C71C-444D-92C0-55F15855EED8}"/>
              </a:ext>
            </a:extLst>
          </p:cNvPr>
          <p:cNvGrpSpPr/>
          <p:nvPr/>
        </p:nvGrpSpPr>
        <p:grpSpPr>
          <a:xfrm>
            <a:off x="880174" y="5408179"/>
            <a:ext cx="399170" cy="417475"/>
            <a:chOff x="13008671" y="3152708"/>
            <a:chExt cx="914400" cy="9144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B619BDB-B914-4ACF-B575-8CC113C6931E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DB15FB-661C-4F7B-B689-8204E67548FF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 descr="Magnifying glass">
              <a:extLst>
                <a:ext uri="{FF2B5EF4-FFF2-40B4-BE49-F238E27FC236}">
                  <a16:creationId xmlns:a16="http://schemas.microsoft.com/office/drawing/2014/main" id="{C7E26EBF-C860-4256-8EDF-1341738C9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C278094-E8C7-4136-88E1-7DDF46465F9E}"/>
              </a:ext>
            </a:extLst>
          </p:cNvPr>
          <p:cNvSpPr/>
          <p:nvPr/>
        </p:nvSpPr>
        <p:spPr>
          <a:xfrm flipV="1">
            <a:off x="4530693" y="1538302"/>
            <a:ext cx="730204" cy="4925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7DABB6-4950-478C-9A78-3D927812FBD1}"/>
              </a:ext>
            </a:extLst>
          </p:cNvPr>
          <p:cNvSpPr/>
          <p:nvPr/>
        </p:nvSpPr>
        <p:spPr>
          <a:xfrm flipV="1">
            <a:off x="10539080" y="1541845"/>
            <a:ext cx="730204" cy="4925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9959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Cardiovascular Risk Factors Remained Similar Over Time</a:t>
            </a:r>
            <a:endParaRPr lang="en-US" i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1754FB-C30C-41B1-9B4A-B5CFC445C2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134983"/>
              </p:ext>
            </p:extLst>
          </p:nvPr>
        </p:nvGraphicFramePr>
        <p:xfrm>
          <a:off x="668338" y="1406501"/>
          <a:ext cx="1083468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800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1238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400" dirty="0">
                          <a:latin typeface="+mn-lt"/>
                        </a:rPr>
                        <a:t>SOC </a:t>
                      </a:r>
                      <a:br>
                        <a:rPr lang="fr-CH" sz="1400" dirty="0">
                          <a:latin typeface="+mn-lt"/>
                        </a:rPr>
                      </a:br>
                      <a:r>
                        <a:rPr lang="fr-CH" sz="1400" dirty="0">
                          <a:latin typeface="+mn-lt"/>
                        </a:rPr>
                        <a:t>Patients at </a:t>
                      </a:r>
                      <a:br>
                        <a:rPr lang="fr-CH" sz="1400" dirty="0">
                          <a:latin typeface="+mn-lt"/>
                        </a:rPr>
                      </a:br>
                      <a:r>
                        <a:rPr lang="fr-CH" sz="1400" dirty="0">
                          <a:latin typeface="+mn-lt"/>
                        </a:rPr>
                        <a:t>1 </a:t>
                      </a:r>
                      <a:r>
                        <a:rPr lang="fr-CH" sz="1400" dirty="0" err="1">
                          <a:latin typeface="+mn-lt"/>
                        </a:rPr>
                        <a:t>Year</a:t>
                      </a:r>
                      <a:r>
                        <a:rPr lang="fr-CH" sz="14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400" dirty="0">
                          <a:latin typeface="+mn-lt"/>
                        </a:rPr>
                        <a:t>n = 442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+mn-lt"/>
                        </a:rPr>
                        <a:t>Length of Evolocumab Exposure, Years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1363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n = 1151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Coronary artery disease, n (%)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(17.2)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249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(19.8)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229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(20.0)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220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(20.4)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215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(21.1)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(23.7)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231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(20.1)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Cardiovascular risk factors, n (%)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" marR="9144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Current cigarette use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(14.7)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224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(17.8)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(17.7)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(17.4)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178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(17.5)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(19.0)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(17.5)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Type 2 diabetes mellitus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(13.1)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(14.5)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(14.6)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(14.9)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153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(15.0)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(15.5)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166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(14.4)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2267"/>
                  </a:ext>
                </a:extLst>
              </a:tr>
              <a:tr h="159052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Family history of coronary heart disease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(24.2)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304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(24.2)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280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(24.4)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268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(24.8)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258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(25.3)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176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(26.7)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281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(24.4)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364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Metabolic syndrome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153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(34.6)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461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(36.7)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422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(36.8)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396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(36.7)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369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(36.2)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258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(39.2)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426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(37.0)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6371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51FCB2F1-C8E5-8E4B-A633-3F73E2D41F71}"/>
              </a:ext>
            </a:extLst>
          </p:cNvPr>
          <p:cNvSpPr/>
          <p:nvPr/>
        </p:nvSpPr>
        <p:spPr>
          <a:xfrm>
            <a:off x="668339" y="5994674"/>
            <a:ext cx="7323370" cy="78354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br>
              <a:rPr lang="en-US" sz="900" dirty="0">
                <a:solidFill>
                  <a:srgbClr val="231F20"/>
                </a:solidFill>
              </a:rPr>
            </a:br>
            <a:r>
              <a:rPr lang="en-US" sz="900" dirty="0">
                <a:solidFill>
                  <a:srgbClr val="231F20"/>
                </a:solidFill>
              </a:rPr>
              <a:t>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</p:spTree>
    <p:extLst>
      <p:ext uri="{BB962C8B-B14F-4D97-AF65-F5344CB8AC3E}">
        <p14:creationId xmlns:p14="http://schemas.microsoft.com/office/powerpoint/2010/main" val="408404330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254994-2FF8-D047-A713-BABA0497B35F}"/>
              </a:ext>
            </a:extLst>
          </p:cNvPr>
          <p:cNvSpPr/>
          <p:nvPr/>
        </p:nvSpPr>
        <p:spPr>
          <a:xfrm>
            <a:off x="668339" y="5943378"/>
            <a:ext cx="8259904" cy="83484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ACC = American College of Cardiology; AHA=American Heart Association; LDL-C = low-density lipoprotein cholesterol; 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900" dirty="0" err="1">
                <a:solidFill>
                  <a:srgbClr val="231F20"/>
                </a:solidFill>
              </a:rPr>
              <a:t>evolocumab</a:t>
            </a:r>
            <a:r>
              <a:rPr lang="en-US" sz="9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 </a:t>
            </a: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Lipid Lowering Therapies and Other Parameters Remained Similar Over Time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CEBD6F-520B-4D8E-B0A6-F45A1CAC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637992"/>
              </p:ext>
            </p:extLst>
          </p:nvPr>
        </p:nvGraphicFramePr>
        <p:xfrm>
          <a:off x="668338" y="1274934"/>
          <a:ext cx="10834685" cy="4050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800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6545309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018742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2689099007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4155518875"/>
                    </a:ext>
                  </a:extLst>
                </a:gridCol>
                <a:gridCol w="1202555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</a:tblGrid>
              <a:tr h="155976">
                <a:tc rowSpan="2">
                  <a:txBody>
                    <a:bodyPr/>
                    <a:lstStyle/>
                    <a:p>
                      <a:pPr marL="1238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100" dirty="0">
                          <a:latin typeface="+mn-lt"/>
                        </a:rPr>
                        <a:t>SOC </a:t>
                      </a:r>
                      <a:br>
                        <a:rPr lang="fr-CH" sz="1100" dirty="0">
                          <a:latin typeface="+mn-lt"/>
                        </a:rPr>
                      </a:br>
                      <a:r>
                        <a:rPr lang="fr-CH" sz="1100" dirty="0">
                          <a:latin typeface="+mn-lt"/>
                        </a:rPr>
                        <a:t>Patients at </a:t>
                      </a:r>
                      <a:br>
                        <a:rPr lang="fr-CH" sz="1100" dirty="0">
                          <a:latin typeface="+mn-lt"/>
                        </a:rPr>
                      </a:br>
                      <a:r>
                        <a:rPr lang="fr-CH" sz="1100" dirty="0">
                          <a:latin typeface="+mn-lt"/>
                        </a:rPr>
                        <a:t>1 </a:t>
                      </a:r>
                      <a:r>
                        <a:rPr lang="fr-CH" sz="1100" dirty="0" err="1">
                          <a:latin typeface="+mn-lt"/>
                        </a:rPr>
                        <a:t>Year</a:t>
                      </a:r>
                      <a:r>
                        <a:rPr lang="fr-CH" sz="1100" dirty="0">
                          <a:latin typeface="+mn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CH" sz="1100" dirty="0">
                          <a:latin typeface="+mn-lt"/>
                        </a:rPr>
                        <a:t>n = 442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dirty="0"/>
                        <a:t>Length of Evolocumab Exposure, Years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 dirty="0"/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609363"/>
                  </a:ext>
                </a:extLst>
              </a:tr>
              <a:tr h="3201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First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1255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Second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1147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Third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1080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Fourth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1020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Fifth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659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All*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 = 1151</a:t>
                      </a:r>
                    </a:p>
                  </a:txBody>
                  <a:tcPr marL="0" marR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50338"/>
                  </a:ext>
                </a:extLst>
              </a:tr>
              <a:tr h="155976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Statin therapy intensity per ACC/AHA definition, n (%)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274850"/>
                  </a:ext>
                </a:extLst>
              </a:tr>
              <a:tr h="202768">
                <a:tc>
                  <a:txBody>
                    <a:bodyPr/>
                    <a:lstStyle/>
                    <a:p>
                      <a:pPr marL="182880" marR="0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intensity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 </a:t>
                      </a:r>
                      <a:b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(18.1)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 </a:t>
                      </a:r>
                      <a:b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(20.2)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232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(20.2)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(20.5)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214 </a:t>
                      </a:r>
                      <a:b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(21.0)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</a:t>
                      </a:r>
                      <a:b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(22.8)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226 </a:t>
                      </a:r>
                      <a:b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(19.6)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705680"/>
                  </a:ext>
                </a:extLst>
              </a:tr>
              <a:tr h="252024">
                <a:tc>
                  <a:txBody>
                    <a:bodyPr/>
                    <a:lstStyle/>
                    <a:p>
                      <a:pPr marL="182880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Moderate intensity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 </a:t>
                      </a:r>
                      <a:b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(29.4)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393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(31.3)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356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(31.0)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338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(31.3)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318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(31.2)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(31.4)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(30.9)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18386"/>
                  </a:ext>
                </a:extLst>
              </a:tr>
              <a:tr h="252024">
                <a:tc>
                  <a:txBody>
                    <a:bodyPr/>
                    <a:lstStyle/>
                    <a:p>
                      <a:pPr marL="18288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 intensity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(17.2)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223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(17.8)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(18.0)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(18.3)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193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(18.9)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127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(19.3)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211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(18.3)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05485"/>
                  </a:ext>
                </a:extLst>
              </a:tr>
              <a:tr h="252024">
                <a:tc>
                  <a:txBody>
                    <a:bodyPr/>
                    <a:lstStyle/>
                    <a:p>
                      <a:pPr marL="182880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No statin 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(35.3)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386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(30.8)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352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(30.7)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324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(29.9)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295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(28.9)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(26.6)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358 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(31.1)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154692"/>
                  </a:ext>
                </a:extLst>
              </a:tr>
              <a:tr h="15064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Lipid parameters at the </a:t>
                      </a:r>
                      <a:r>
                        <a:rPr kumimoji="0" lang="en-US" sz="1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parent study</a:t>
                      </a: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347248"/>
                  </a:ext>
                </a:extLst>
              </a:tr>
              <a:tr h="353408">
                <a:tc>
                  <a:txBody>
                    <a:bodyPr/>
                    <a:lstStyle/>
                    <a:p>
                      <a:pPr marL="18288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LDL-C by ultracentrifugation </a:t>
                      </a:r>
                      <a:b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(SD), mg/dL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144.6 </a:t>
                      </a:r>
                      <a:br>
                        <a:rPr lang="en-US" sz="1100" spc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(37.5)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141.4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(37.2)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141.9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(37.2)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142.4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(37.4)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142.6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(37.3)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141.2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(38.0)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142.1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(37.6)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323730"/>
                  </a:ext>
                </a:extLst>
              </a:tr>
              <a:tr h="267621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LDL-C calculated, </a:t>
                      </a:r>
                      <a:b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(SD), mg/dL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143.2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(39.0)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139.6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(38.1)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140.1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(38.0)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140.7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(38.2)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140.9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(38.2)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139.0 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(38.6)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140.3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(38.5)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124933"/>
                  </a:ext>
                </a:extLst>
              </a:tr>
              <a:tr h="267621">
                <a:tc>
                  <a:txBody>
                    <a:bodyPr/>
                    <a:lstStyle/>
                    <a:p>
                      <a:pPr marL="182880" marR="0" inden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cholesterol, </a:t>
                      </a:r>
                      <a:b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(SD), mg/dL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224.8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(42.9)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220.7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(43.1)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221.1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(42.9)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221.8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(42.9)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222.1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(42.9)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219.6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(43.4)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221.5 </a:t>
                      </a:r>
                      <a:b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(43.3)</a:t>
                      </a:r>
                      <a:endParaRPr lang="en-US" sz="1100" spc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941332"/>
                  </a:ext>
                </a:extLst>
              </a:tr>
            </a:tbl>
          </a:graphicData>
        </a:graphic>
      </p:graphicFrame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E8340579-CF80-4C31-BA5D-AF76CD342258}"/>
              </a:ext>
            </a:extLst>
          </p:cNvPr>
          <p:cNvSpPr/>
          <p:nvPr/>
        </p:nvSpPr>
        <p:spPr>
          <a:xfrm>
            <a:off x="1024117" y="5423364"/>
            <a:ext cx="10274589" cy="693111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Of the 1255 patients who received ≥ 1 dose of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, 71% of patients used statins at the time of receiving their first open-label dose of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; 20% received high-intensity, 31% moderate-intensity, 18% low intensity statin treatment.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5C2EBA-C507-4496-81CB-5AAD8255FBB3}"/>
              </a:ext>
            </a:extLst>
          </p:cNvPr>
          <p:cNvGrpSpPr/>
          <p:nvPr/>
        </p:nvGrpSpPr>
        <p:grpSpPr>
          <a:xfrm>
            <a:off x="662518" y="5462965"/>
            <a:ext cx="629946" cy="590572"/>
            <a:chOff x="13008671" y="3152708"/>
            <a:chExt cx="914400" cy="9144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A0BEF36-2940-434C-95F6-DF243C45B0F9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F74FC0F-5634-4BDB-9A67-015BC0A3B931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Graphic 16" descr="Magnifying glass">
              <a:extLst>
                <a:ext uri="{FF2B5EF4-FFF2-40B4-BE49-F238E27FC236}">
                  <a16:creationId xmlns:a16="http://schemas.microsoft.com/office/drawing/2014/main" id="{1F4AC0CF-9FB5-4463-8B27-1C2EE8CB3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144485C-E578-4A6C-8194-BFFFFAD59EE8}"/>
              </a:ext>
            </a:extLst>
          </p:cNvPr>
          <p:cNvSpPr/>
          <p:nvPr/>
        </p:nvSpPr>
        <p:spPr>
          <a:xfrm flipV="1">
            <a:off x="673151" y="2307263"/>
            <a:ext cx="2403162" cy="11217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011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Group 660">
            <a:extLst>
              <a:ext uri="{FF2B5EF4-FFF2-40B4-BE49-F238E27FC236}">
                <a16:creationId xmlns:a16="http://schemas.microsoft.com/office/drawing/2014/main" id="{AB112112-FC3B-744A-A9CD-7958754872BF}"/>
              </a:ext>
            </a:extLst>
          </p:cNvPr>
          <p:cNvGrpSpPr/>
          <p:nvPr/>
        </p:nvGrpSpPr>
        <p:grpSpPr>
          <a:xfrm>
            <a:off x="2851586" y="1583665"/>
            <a:ext cx="6801061" cy="428881"/>
            <a:chOff x="1368407" y="1714487"/>
            <a:chExt cx="6750082" cy="462422"/>
          </a:xfrm>
        </p:grpSpPr>
        <p:grpSp>
          <p:nvGrpSpPr>
            <p:cNvPr id="633" name="Group 632">
              <a:extLst>
                <a:ext uri="{FF2B5EF4-FFF2-40B4-BE49-F238E27FC236}">
                  <a16:creationId xmlns:a16="http://schemas.microsoft.com/office/drawing/2014/main" id="{2B34957D-4E9A-4808-A9BF-D1F016A56A68}"/>
                </a:ext>
              </a:extLst>
            </p:cNvPr>
            <p:cNvGrpSpPr/>
            <p:nvPr/>
          </p:nvGrpSpPr>
          <p:grpSpPr>
            <a:xfrm>
              <a:off x="1368407" y="2023358"/>
              <a:ext cx="325919" cy="56912"/>
              <a:chOff x="5036402" y="2076308"/>
              <a:chExt cx="325919" cy="56912"/>
            </a:xfrm>
          </p:grpSpPr>
          <p:sp>
            <p:nvSpPr>
              <p:cNvPr id="618" name="Line 824">
                <a:extLst>
                  <a:ext uri="{FF2B5EF4-FFF2-40B4-BE49-F238E27FC236}">
                    <a16:creationId xmlns:a16="http://schemas.microsoft.com/office/drawing/2014/main" id="{CCD52F47-80F5-48CA-A8E4-E2340B5B1B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36402" y="2103527"/>
                <a:ext cx="325919" cy="0"/>
              </a:xfrm>
              <a:prstGeom prst="line">
                <a:avLst/>
              </a:prstGeom>
              <a:noFill/>
              <a:ln w="19050" cap="flat">
                <a:solidFill>
                  <a:srgbClr val="0667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619" name="Line 825">
                <a:extLst>
                  <a:ext uri="{FF2B5EF4-FFF2-40B4-BE49-F238E27FC236}">
                    <a16:creationId xmlns:a16="http://schemas.microsoft.com/office/drawing/2014/main" id="{916B0C91-25FD-4997-BF35-BB96834187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2647" y="2076308"/>
                <a:ext cx="64115" cy="56912"/>
              </a:xfrm>
              <a:prstGeom prst="line">
                <a:avLst/>
              </a:prstGeom>
              <a:noFill/>
              <a:ln w="19050" cap="sq">
                <a:solidFill>
                  <a:srgbClr val="0667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620" name="Line 826">
                <a:extLst>
                  <a:ext uri="{FF2B5EF4-FFF2-40B4-BE49-F238E27FC236}">
                    <a16:creationId xmlns:a16="http://schemas.microsoft.com/office/drawing/2014/main" id="{B75551F4-0DFD-4369-83BE-D06B87AFE5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172647" y="2076308"/>
                <a:ext cx="64115" cy="56912"/>
              </a:xfrm>
              <a:prstGeom prst="line">
                <a:avLst/>
              </a:prstGeom>
              <a:noFill/>
              <a:ln w="19050" cap="sq">
                <a:solidFill>
                  <a:srgbClr val="06675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</p:grpSp>
        <p:grpSp>
          <p:nvGrpSpPr>
            <p:cNvPr id="632" name="Group 631">
              <a:extLst>
                <a:ext uri="{FF2B5EF4-FFF2-40B4-BE49-F238E27FC236}">
                  <a16:creationId xmlns:a16="http://schemas.microsoft.com/office/drawing/2014/main" id="{BCB303C1-9A4A-4CBA-903E-1DCC2CC1BFF8}"/>
                </a:ext>
              </a:extLst>
            </p:cNvPr>
            <p:cNvGrpSpPr/>
            <p:nvPr/>
          </p:nvGrpSpPr>
          <p:grpSpPr>
            <a:xfrm>
              <a:off x="1368407" y="1830675"/>
              <a:ext cx="325919" cy="68580"/>
              <a:chOff x="5036402" y="1916281"/>
              <a:chExt cx="325919" cy="68580"/>
            </a:xfrm>
          </p:grpSpPr>
          <p:sp>
            <p:nvSpPr>
              <p:cNvPr id="621" name="Line 858">
                <a:extLst>
                  <a:ext uri="{FF2B5EF4-FFF2-40B4-BE49-F238E27FC236}">
                    <a16:creationId xmlns:a16="http://schemas.microsoft.com/office/drawing/2014/main" id="{854BC35A-3FF6-4B55-A26E-A004F279B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36402" y="1953032"/>
                <a:ext cx="325919" cy="0"/>
              </a:xfrm>
              <a:prstGeom prst="line">
                <a:avLst/>
              </a:prstGeom>
              <a:noFill/>
              <a:ln w="19050" cap="sq">
                <a:solidFill>
                  <a:srgbClr val="414EA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A1C866BA-B4DF-4959-83E3-3292F9B66A46}"/>
                  </a:ext>
                </a:extLst>
              </p:cNvPr>
              <p:cNvSpPr/>
              <p:nvPr/>
            </p:nvSpPr>
            <p:spPr>
              <a:xfrm>
                <a:off x="5161108" y="1916281"/>
                <a:ext cx="74041" cy="68580"/>
              </a:xfrm>
              <a:prstGeom prst="ellipse">
                <a:avLst/>
              </a:prstGeom>
              <a:noFill/>
              <a:ln w="19050">
                <a:solidFill>
                  <a:schemeClr val="accent5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00"/>
              </a:p>
            </p:txBody>
          </p:sp>
        </p:grpSp>
        <p:sp>
          <p:nvSpPr>
            <p:cNvPr id="617" name="Line 793">
              <a:extLst>
                <a:ext uri="{FF2B5EF4-FFF2-40B4-BE49-F238E27FC236}">
                  <a16:creationId xmlns:a16="http://schemas.microsoft.com/office/drawing/2014/main" id="{866875CF-EFA9-4BDF-BD9A-E094D4F796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5907" y="1833450"/>
              <a:ext cx="0" cy="59386"/>
            </a:xfrm>
            <a:prstGeom prst="line">
              <a:avLst/>
            </a:prstGeom>
            <a:noFill/>
            <a:ln w="19050" cap="sq">
              <a:solidFill>
                <a:srgbClr val="B21F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35F0598A-AEA3-484F-9B8F-06D8D58AA015}"/>
                </a:ext>
              </a:extLst>
            </p:cNvPr>
            <p:cNvSpPr txBox="1"/>
            <p:nvPr/>
          </p:nvSpPr>
          <p:spPr>
            <a:xfrm>
              <a:off x="1660841" y="1718770"/>
              <a:ext cx="2549700" cy="458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sz="1000" dirty="0"/>
                <a:t>1: Control/SoC/</a:t>
              </a:r>
              <a:r>
                <a:rPr lang="en-US" sz="1000" dirty="0" err="1"/>
                <a:t>EvoMab</a:t>
              </a:r>
              <a:r>
                <a:rPr lang="en-US" sz="1000" dirty="0"/>
                <a:t> + SoC (N = 120)</a:t>
              </a:r>
            </a:p>
            <a:p>
              <a:pPr>
                <a:lnSpc>
                  <a:spcPct val="125000"/>
                </a:lnSpc>
              </a:pPr>
              <a:r>
                <a:rPr lang="en-US" sz="1000" dirty="0"/>
                <a:t>3: </a:t>
              </a:r>
              <a:r>
                <a:rPr lang="en-US" sz="1000" dirty="0" err="1"/>
                <a:t>EvoMab</a:t>
              </a:r>
              <a:r>
                <a:rPr lang="en-US" sz="1000" dirty="0"/>
                <a:t>/SoC/</a:t>
              </a:r>
              <a:r>
                <a:rPr lang="en-US" sz="1000" dirty="0" err="1"/>
                <a:t>EvoMab</a:t>
              </a:r>
              <a:r>
                <a:rPr lang="en-US" sz="1000" dirty="0"/>
                <a:t> + SoC (N = 322)</a:t>
              </a:r>
            </a:p>
          </p:txBody>
        </p:sp>
        <p:sp>
          <p:nvSpPr>
            <p:cNvPr id="613" name="Line 751">
              <a:extLst>
                <a:ext uri="{FF2B5EF4-FFF2-40B4-BE49-F238E27FC236}">
                  <a16:creationId xmlns:a16="http://schemas.microsoft.com/office/drawing/2014/main" id="{49CB1D6C-55FF-41ED-BBD3-89E5A844FB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0276" y="2050798"/>
              <a:ext cx="323247" cy="0"/>
            </a:xfrm>
            <a:prstGeom prst="line">
              <a:avLst/>
            </a:prstGeom>
            <a:noFill/>
            <a:ln w="19050" cap="sq">
              <a:solidFill>
                <a:srgbClr val="5332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14" name="Freeform 752">
              <a:extLst>
                <a:ext uri="{FF2B5EF4-FFF2-40B4-BE49-F238E27FC236}">
                  <a16:creationId xmlns:a16="http://schemas.microsoft.com/office/drawing/2014/main" id="{EE5B3DA8-DE3E-4E5D-8287-C2C8E12F2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3850" y="2018079"/>
              <a:ext cx="64115" cy="56912"/>
            </a:xfrm>
            <a:custGeom>
              <a:avLst/>
              <a:gdLst>
                <a:gd name="T0" fmla="*/ 12 w 24"/>
                <a:gd name="T1" fmla="*/ 0 h 23"/>
                <a:gd name="T2" fmla="*/ 0 w 24"/>
                <a:gd name="T3" fmla="*/ 23 h 23"/>
                <a:gd name="T4" fmla="*/ 24 w 24"/>
                <a:gd name="T5" fmla="*/ 23 h 23"/>
                <a:gd name="T6" fmla="*/ 12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lnTo>
                    <a:pt x="0" y="23"/>
                  </a:lnTo>
                  <a:lnTo>
                    <a:pt x="24" y="23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19050" cap="sq">
              <a:solidFill>
                <a:srgbClr val="5332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15" name="Line 791">
              <a:extLst>
                <a:ext uri="{FF2B5EF4-FFF2-40B4-BE49-F238E27FC236}">
                  <a16:creationId xmlns:a16="http://schemas.microsoft.com/office/drawing/2014/main" id="{2196DDCB-0BD0-4D11-9242-6C7EDAEDDE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0276" y="1863143"/>
              <a:ext cx="323247" cy="0"/>
            </a:xfrm>
            <a:prstGeom prst="line">
              <a:avLst/>
            </a:prstGeom>
            <a:noFill/>
            <a:ln w="19050" cap="flat">
              <a:solidFill>
                <a:srgbClr val="B21F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616" name="Line 792">
              <a:extLst>
                <a:ext uri="{FF2B5EF4-FFF2-40B4-BE49-F238E27FC236}">
                  <a16:creationId xmlns:a16="http://schemas.microsoft.com/office/drawing/2014/main" id="{6A735422-4302-4985-BA47-835AC1E5A6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5625" y="1863143"/>
              <a:ext cx="64115" cy="0"/>
            </a:xfrm>
            <a:prstGeom prst="line">
              <a:avLst/>
            </a:prstGeom>
            <a:noFill/>
            <a:ln w="11113" cap="sq">
              <a:solidFill>
                <a:srgbClr val="B21F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 dirty="0"/>
            </a:p>
          </p:txBody>
        </p:sp>
        <p:sp>
          <p:nvSpPr>
            <p:cNvPr id="624" name="TextBox 623">
              <a:extLst>
                <a:ext uri="{FF2B5EF4-FFF2-40B4-BE49-F238E27FC236}">
                  <a16:creationId xmlns:a16="http://schemas.microsoft.com/office/drawing/2014/main" id="{3ED5F2DE-C4DD-4E79-94ED-AE99025CF8C4}"/>
                </a:ext>
              </a:extLst>
            </p:cNvPr>
            <p:cNvSpPr txBox="1"/>
            <p:nvPr/>
          </p:nvSpPr>
          <p:spPr>
            <a:xfrm>
              <a:off x="4761581" y="1714487"/>
              <a:ext cx="3356908" cy="458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sz="1000" dirty="0"/>
                <a:t>2: Control/</a:t>
              </a:r>
              <a:r>
                <a:rPr lang="en-US" sz="1000" dirty="0" err="1"/>
                <a:t>EvoMab</a:t>
              </a:r>
              <a:r>
                <a:rPr lang="en-US" sz="1000" dirty="0"/>
                <a:t> + SoC/</a:t>
              </a:r>
              <a:r>
                <a:rPr lang="en-US" sz="1000" dirty="0" err="1"/>
                <a:t>EvoMab</a:t>
              </a:r>
              <a:r>
                <a:rPr lang="en-US" sz="1000" dirty="0"/>
                <a:t> + SoC (N = 239)</a:t>
              </a:r>
            </a:p>
            <a:p>
              <a:pPr>
                <a:lnSpc>
                  <a:spcPct val="125000"/>
                </a:lnSpc>
              </a:pPr>
              <a:r>
                <a:rPr lang="en-US" sz="1000" dirty="0"/>
                <a:t>4: </a:t>
              </a:r>
              <a:r>
                <a:rPr lang="en-US" sz="1000" dirty="0" err="1"/>
                <a:t>EvoMab</a:t>
              </a:r>
              <a:r>
                <a:rPr lang="en-US" sz="1000" dirty="0"/>
                <a:t>/</a:t>
              </a:r>
              <a:r>
                <a:rPr lang="en-US" sz="1000" dirty="0" err="1"/>
                <a:t>EvoMab</a:t>
              </a:r>
              <a:r>
                <a:rPr lang="en-US" sz="1000" dirty="0"/>
                <a:t> + SoC/</a:t>
              </a:r>
              <a:r>
                <a:rPr lang="en-US" sz="1000" dirty="0" err="1"/>
                <a:t>EvoMab</a:t>
              </a:r>
              <a:r>
                <a:rPr lang="en-US" sz="1000" dirty="0"/>
                <a:t> + SoC (N = 643)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52C9B7-4B90-F146-8536-5E6E808FC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752" y="1202579"/>
            <a:ext cx="10908262" cy="397682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OSLER-1: LDL-C % Change From Baseline Up to 5 Years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EC3278-7EF8-4831-A2D6-8DF98A4EE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Patients Maintained Their ~60% Reduction in LDL-C Throughout 5 Years With Evolocumab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FE9AC4-7DC8-284A-AB0E-22A280FB6DEA}"/>
              </a:ext>
            </a:extLst>
          </p:cNvPr>
          <p:cNvGrpSpPr/>
          <p:nvPr/>
        </p:nvGrpSpPr>
        <p:grpSpPr>
          <a:xfrm>
            <a:off x="946768" y="1999188"/>
            <a:ext cx="10770311" cy="3649903"/>
            <a:chOff x="2239734" y="2144846"/>
            <a:chExt cx="8031171" cy="3935349"/>
          </a:xfrm>
        </p:grpSpPr>
        <p:grpSp>
          <p:nvGrpSpPr>
            <p:cNvPr id="635" name="Group 634">
              <a:extLst>
                <a:ext uri="{FF2B5EF4-FFF2-40B4-BE49-F238E27FC236}">
                  <a16:creationId xmlns:a16="http://schemas.microsoft.com/office/drawing/2014/main" id="{3F23310E-D2F2-224E-B3D3-BAD551841033}"/>
                </a:ext>
              </a:extLst>
            </p:cNvPr>
            <p:cNvGrpSpPr/>
            <p:nvPr/>
          </p:nvGrpSpPr>
          <p:grpSpPr>
            <a:xfrm>
              <a:off x="2239734" y="2144846"/>
              <a:ext cx="7951563" cy="3263428"/>
              <a:chOff x="715734" y="2112190"/>
              <a:chExt cx="7951563" cy="3263428"/>
            </a:xfrm>
          </p:grpSpPr>
          <p:sp>
            <p:nvSpPr>
              <p:cNvPr id="748" name="TextBox 747">
                <a:extLst>
                  <a:ext uri="{FF2B5EF4-FFF2-40B4-BE49-F238E27FC236}">
                    <a16:creationId xmlns:a16="http://schemas.microsoft.com/office/drawing/2014/main" id="{7E2AB2E3-FA54-FD4F-AE54-4E560EC60B32}"/>
                  </a:ext>
                </a:extLst>
              </p:cNvPr>
              <p:cNvSpPr txBox="1"/>
              <p:nvPr/>
            </p:nvSpPr>
            <p:spPr>
              <a:xfrm>
                <a:off x="1204679" y="5037064"/>
                <a:ext cx="7443975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b="1" dirty="0"/>
                  <a:t>OSLER-1 Study Period, Week</a:t>
                </a:r>
              </a:p>
            </p:txBody>
          </p:sp>
          <p:grpSp>
            <p:nvGrpSpPr>
              <p:cNvPr id="630" name="Group 629">
                <a:extLst>
                  <a:ext uri="{FF2B5EF4-FFF2-40B4-BE49-F238E27FC236}">
                    <a16:creationId xmlns:a16="http://schemas.microsoft.com/office/drawing/2014/main" id="{E824D9DC-C0AC-9F47-A1AA-58ABE09CD8B5}"/>
                  </a:ext>
                </a:extLst>
              </p:cNvPr>
              <p:cNvGrpSpPr/>
              <p:nvPr/>
            </p:nvGrpSpPr>
            <p:grpSpPr>
              <a:xfrm>
                <a:off x="1093066" y="2578004"/>
                <a:ext cx="55099" cy="1542549"/>
                <a:chOff x="995096" y="2578004"/>
                <a:chExt cx="55099" cy="1542549"/>
              </a:xfrm>
            </p:grpSpPr>
            <p:sp>
              <p:nvSpPr>
                <p:cNvPr id="307" name="Line 156">
                  <a:extLst>
                    <a:ext uri="{FF2B5EF4-FFF2-40B4-BE49-F238E27FC236}">
                      <a16:creationId xmlns:a16="http://schemas.microsoft.com/office/drawing/2014/main" id="{EFB76ADA-9327-462E-A16C-B08959711C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5096" y="2963641"/>
                  <a:ext cx="55099" cy="0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8" name="Line 157">
                  <a:extLst>
                    <a:ext uri="{FF2B5EF4-FFF2-40B4-BE49-F238E27FC236}">
                      <a16:creationId xmlns:a16="http://schemas.microsoft.com/office/drawing/2014/main" id="{A90327B4-1038-4093-BD2D-3F58F62F9F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5096" y="2578004"/>
                  <a:ext cx="55099" cy="0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73" name="Line 153">
                  <a:extLst>
                    <a:ext uri="{FF2B5EF4-FFF2-40B4-BE49-F238E27FC236}">
                      <a16:creationId xmlns:a16="http://schemas.microsoft.com/office/drawing/2014/main" id="{2C42CBDA-8227-4D01-A092-AB5AA37389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5096" y="4120553"/>
                  <a:ext cx="55099" cy="0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74" name="Line 154">
                  <a:extLst>
                    <a:ext uri="{FF2B5EF4-FFF2-40B4-BE49-F238E27FC236}">
                      <a16:creationId xmlns:a16="http://schemas.microsoft.com/office/drawing/2014/main" id="{A0A70EDB-8E10-49B1-A948-3B70E76A8D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5096" y="3737325"/>
                  <a:ext cx="55099" cy="0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75" name="Line 155">
                  <a:extLst>
                    <a:ext uri="{FF2B5EF4-FFF2-40B4-BE49-F238E27FC236}">
                      <a16:creationId xmlns:a16="http://schemas.microsoft.com/office/drawing/2014/main" id="{BAEFBF95-6C87-4687-BE54-0338EADE6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5096" y="3349277"/>
                  <a:ext cx="55099" cy="0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</p:grpSp>
          <p:grpSp>
            <p:nvGrpSpPr>
              <p:cNvPr id="631" name="Group 630">
                <a:extLst>
                  <a:ext uri="{FF2B5EF4-FFF2-40B4-BE49-F238E27FC236}">
                    <a16:creationId xmlns:a16="http://schemas.microsoft.com/office/drawing/2014/main" id="{75D5288D-080E-F34C-8614-EBEFFCEAA681}"/>
                  </a:ext>
                </a:extLst>
              </p:cNvPr>
              <p:cNvGrpSpPr/>
              <p:nvPr/>
            </p:nvGrpSpPr>
            <p:grpSpPr>
              <a:xfrm>
                <a:off x="1083965" y="2112190"/>
                <a:ext cx="7583332" cy="2991939"/>
                <a:chOff x="977833" y="2112190"/>
                <a:chExt cx="7583332" cy="2991939"/>
              </a:xfrm>
            </p:grpSpPr>
            <p:sp>
              <p:nvSpPr>
                <p:cNvPr id="7" name="Freeform 12">
                  <a:extLst>
                    <a:ext uri="{FF2B5EF4-FFF2-40B4-BE49-F238E27FC236}">
                      <a16:creationId xmlns:a16="http://schemas.microsoft.com/office/drawing/2014/main" id="{68190F27-3F7D-4A66-975D-5A5133A734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35709" y="2963641"/>
                  <a:ext cx="7107788" cy="901427"/>
                </a:xfrm>
                <a:custGeom>
                  <a:avLst/>
                  <a:gdLst>
                    <a:gd name="T0" fmla="*/ 0 w 2838"/>
                    <a:gd name="T1" fmla="*/ 0 h 374"/>
                    <a:gd name="T2" fmla="*/ 125 w 2838"/>
                    <a:gd name="T3" fmla="*/ 353 h 374"/>
                    <a:gd name="T4" fmla="*/ 270 w 2838"/>
                    <a:gd name="T5" fmla="*/ 33 h 374"/>
                    <a:gd name="T6" fmla="*/ 393 w 2838"/>
                    <a:gd name="T7" fmla="*/ 39 h 374"/>
                    <a:gd name="T8" fmla="*/ 518 w 2838"/>
                    <a:gd name="T9" fmla="*/ 20 h 374"/>
                    <a:gd name="T10" fmla="*/ 684 w 2838"/>
                    <a:gd name="T11" fmla="*/ 20 h 374"/>
                    <a:gd name="T12" fmla="*/ 808 w 2838"/>
                    <a:gd name="T13" fmla="*/ 366 h 374"/>
                    <a:gd name="T14" fmla="*/ 931 w 2838"/>
                    <a:gd name="T15" fmla="*/ 374 h 374"/>
                    <a:gd name="T16" fmla="*/ 1056 w 2838"/>
                    <a:gd name="T17" fmla="*/ 357 h 374"/>
                    <a:gd name="T18" fmla="*/ 1181 w 2838"/>
                    <a:gd name="T19" fmla="*/ 362 h 374"/>
                    <a:gd name="T20" fmla="*/ 1304 w 2838"/>
                    <a:gd name="T21" fmla="*/ 374 h 374"/>
                    <a:gd name="T22" fmla="*/ 1429 w 2838"/>
                    <a:gd name="T23" fmla="*/ 364 h 374"/>
                    <a:gd name="T24" fmla="*/ 1554 w 2838"/>
                    <a:gd name="T25" fmla="*/ 368 h 374"/>
                    <a:gd name="T26" fmla="*/ 1677 w 2838"/>
                    <a:gd name="T27" fmla="*/ 359 h 374"/>
                    <a:gd name="T28" fmla="*/ 1802 w 2838"/>
                    <a:gd name="T29" fmla="*/ 368 h 374"/>
                    <a:gd name="T30" fmla="*/ 1927 w 2838"/>
                    <a:gd name="T31" fmla="*/ 370 h 374"/>
                    <a:gd name="T32" fmla="*/ 2050 w 2838"/>
                    <a:gd name="T33" fmla="*/ 369 h 374"/>
                    <a:gd name="T34" fmla="*/ 2175 w 2838"/>
                    <a:gd name="T35" fmla="*/ 374 h 374"/>
                    <a:gd name="T36" fmla="*/ 2300 w 2838"/>
                    <a:gd name="T37" fmla="*/ 370 h 374"/>
                    <a:gd name="T38" fmla="*/ 2423 w 2838"/>
                    <a:gd name="T39" fmla="*/ 350 h 374"/>
                    <a:gd name="T40" fmla="*/ 2548 w 2838"/>
                    <a:gd name="T41" fmla="*/ 346 h 374"/>
                    <a:gd name="T42" fmla="*/ 2673 w 2838"/>
                    <a:gd name="T43" fmla="*/ 349 h 374"/>
                    <a:gd name="T44" fmla="*/ 2838 w 2838"/>
                    <a:gd name="T45" fmla="*/ 361 h 3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38" h="374">
                      <a:moveTo>
                        <a:pt x="0" y="0"/>
                      </a:moveTo>
                      <a:lnTo>
                        <a:pt x="125" y="353"/>
                      </a:lnTo>
                      <a:lnTo>
                        <a:pt x="270" y="33"/>
                      </a:lnTo>
                      <a:lnTo>
                        <a:pt x="393" y="39"/>
                      </a:lnTo>
                      <a:lnTo>
                        <a:pt x="518" y="20"/>
                      </a:lnTo>
                      <a:lnTo>
                        <a:pt x="684" y="20"/>
                      </a:lnTo>
                      <a:lnTo>
                        <a:pt x="808" y="366"/>
                      </a:lnTo>
                      <a:lnTo>
                        <a:pt x="931" y="374"/>
                      </a:lnTo>
                      <a:lnTo>
                        <a:pt x="1056" y="357"/>
                      </a:lnTo>
                      <a:lnTo>
                        <a:pt x="1181" y="362"/>
                      </a:lnTo>
                      <a:lnTo>
                        <a:pt x="1304" y="374"/>
                      </a:lnTo>
                      <a:lnTo>
                        <a:pt x="1429" y="364"/>
                      </a:lnTo>
                      <a:lnTo>
                        <a:pt x="1554" y="368"/>
                      </a:lnTo>
                      <a:lnTo>
                        <a:pt x="1677" y="359"/>
                      </a:lnTo>
                      <a:lnTo>
                        <a:pt x="1802" y="368"/>
                      </a:lnTo>
                      <a:lnTo>
                        <a:pt x="1927" y="370"/>
                      </a:lnTo>
                      <a:lnTo>
                        <a:pt x="2050" y="369"/>
                      </a:lnTo>
                      <a:lnTo>
                        <a:pt x="2175" y="374"/>
                      </a:lnTo>
                      <a:lnTo>
                        <a:pt x="2300" y="370"/>
                      </a:lnTo>
                      <a:lnTo>
                        <a:pt x="2423" y="350"/>
                      </a:lnTo>
                      <a:lnTo>
                        <a:pt x="2548" y="346"/>
                      </a:lnTo>
                      <a:lnTo>
                        <a:pt x="2673" y="349"/>
                      </a:lnTo>
                      <a:lnTo>
                        <a:pt x="2838" y="361"/>
                      </a:lnTo>
                    </a:path>
                  </a:pathLst>
                </a:custGeom>
                <a:noFill/>
                <a:ln w="20638" cap="rnd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8" name="Line 226">
                  <a:extLst>
                    <a:ext uri="{FF2B5EF4-FFF2-40B4-BE49-F238E27FC236}">
                      <a16:creationId xmlns:a16="http://schemas.microsoft.com/office/drawing/2014/main" id="{4261C0F9-464E-4B48-A313-D415E9874B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5637" y="2963639"/>
                  <a:ext cx="52595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" name="Line 342">
                  <a:extLst>
                    <a:ext uri="{FF2B5EF4-FFF2-40B4-BE49-F238E27FC236}">
                      <a16:creationId xmlns:a16="http://schemas.microsoft.com/office/drawing/2014/main" id="{F0E26229-3253-4D4F-866D-A6A43B0A53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623727" y="2985331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0" name="Line 227">
                  <a:extLst>
                    <a:ext uri="{FF2B5EF4-FFF2-40B4-BE49-F238E27FC236}">
                      <a16:creationId xmlns:a16="http://schemas.microsoft.com/office/drawing/2014/main" id="{382DD765-6E1D-4895-80B3-EC18B90118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25691" y="2934716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1" name="Line 228">
                  <a:extLst>
                    <a:ext uri="{FF2B5EF4-FFF2-40B4-BE49-F238E27FC236}">
                      <a16:creationId xmlns:a16="http://schemas.microsoft.com/office/drawing/2014/main" id="{5EB6D903-0F3D-4698-B0DF-04EE339EC7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08700" y="3011843"/>
                  <a:ext cx="52595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66341F12-BD13-40D1-9292-3DD12E7AC168}"/>
                    </a:ext>
                  </a:extLst>
                </p:cNvPr>
                <p:cNvGrpSpPr/>
                <p:nvPr/>
              </p:nvGrpSpPr>
              <p:grpSpPr>
                <a:xfrm>
                  <a:off x="1308160" y="2934716"/>
                  <a:ext cx="57604" cy="57846"/>
                  <a:chOff x="1308160" y="3163286"/>
                  <a:chExt cx="57604" cy="57846"/>
                </a:xfrm>
              </p:grpSpPr>
              <p:sp>
                <p:nvSpPr>
                  <p:cNvPr id="13" name="Line 272">
                    <a:extLst>
                      <a:ext uri="{FF2B5EF4-FFF2-40B4-BE49-F238E27FC236}">
                        <a16:creationId xmlns:a16="http://schemas.microsoft.com/office/drawing/2014/main" id="{CAC3773D-6226-4FD6-92A6-B5A7EF2351E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08160" y="3163286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4" name="Line 273">
                    <a:extLst>
                      <a:ext uri="{FF2B5EF4-FFF2-40B4-BE49-F238E27FC236}">
                        <a16:creationId xmlns:a16="http://schemas.microsoft.com/office/drawing/2014/main" id="{759B3684-BDB6-436F-9AB5-E00A9193908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308160" y="3163286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5" name="Line 229">
                  <a:extLst>
                    <a:ext uri="{FF2B5EF4-FFF2-40B4-BE49-F238E27FC236}">
                      <a16:creationId xmlns:a16="http://schemas.microsoft.com/office/drawing/2014/main" id="{165E73FF-492B-41C6-B109-685A78E6DF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36250" y="2982921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" name="Line 365">
                  <a:extLst>
                    <a:ext uri="{FF2B5EF4-FFF2-40B4-BE49-F238E27FC236}">
                      <a16:creationId xmlns:a16="http://schemas.microsoft.com/office/drawing/2014/main" id="{AF540591-9862-401A-BB4B-049CD97BF0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636250" y="2994972"/>
                  <a:ext cx="0" cy="9641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" name="Line 344">
                  <a:extLst>
                    <a:ext uri="{FF2B5EF4-FFF2-40B4-BE49-F238E27FC236}">
                      <a16:creationId xmlns:a16="http://schemas.microsoft.com/office/drawing/2014/main" id="{6A8F01E7-26C8-4854-B46E-C9A0B09CCD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297439" y="2982921"/>
                  <a:ext cx="0" cy="21692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" name="Line 343">
                  <a:extLst>
                    <a:ext uri="{FF2B5EF4-FFF2-40B4-BE49-F238E27FC236}">
                      <a16:creationId xmlns:a16="http://schemas.microsoft.com/office/drawing/2014/main" id="{20C401BC-744D-44E6-A3F2-33542F5EE6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984376" y="2973280"/>
                  <a:ext cx="0" cy="2651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9" name="Line 389">
                  <a:extLst>
                    <a:ext uri="{FF2B5EF4-FFF2-40B4-BE49-F238E27FC236}">
                      <a16:creationId xmlns:a16="http://schemas.microsoft.com/office/drawing/2014/main" id="{03B38863-E6F9-4D34-9AE3-262DCF2A93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011926" y="3028715"/>
                  <a:ext cx="0" cy="1205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" name="Line 390">
                  <a:extLst>
                    <a:ext uri="{FF2B5EF4-FFF2-40B4-BE49-F238E27FC236}">
                      <a16:creationId xmlns:a16="http://schemas.microsoft.com/office/drawing/2014/main" id="{96BC1F99-EAB3-46A3-92D0-A7DC202591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319980" y="3043176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" name="Line 391">
                  <a:extLst>
                    <a:ext uri="{FF2B5EF4-FFF2-40B4-BE49-F238E27FC236}">
                      <a16:creationId xmlns:a16="http://schemas.microsoft.com/office/drawing/2014/main" id="{177FD69D-F217-447D-9432-415B2F8668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633043" y="2994972"/>
                  <a:ext cx="0" cy="964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" name="Line 236">
                  <a:extLst>
                    <a:ext uri="{FF2B5EF4-FFF2-40B4-BE49-F238E27FC236}">
                      <a16:creationId xmlns:a16="http://schemas.microsoft.com/office/drawing/2014/main" id="{8C9442E4-85E0-42A7-BE9A-972EB7AA47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08719" y="3865065"/>
                  <a:ext cx="55099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7505FAA3-8E3D-4C04-8D0E-4B5EA218279F}"/>
                    </a:ext>
                  </a:extLst>
                </p:cNvPr>
                <p:cNvGrpSpPr/>
                <p:nvPr/>
              </p:nvGrpSpPr>
              <p:grpSpPr>
                <a:xfrm>
                  <a:off x="2592971" y="3836142"/>
                  <a:ext cx="57604" cy="57846"/>
                  <a:chOff x="2592971" y="4064712"/>
                  <a:chExt cx="57604" cy="57846"/>
                </a:xfrm>
              </p:grpSpPr>
              <p:sp>
                <p:nvSpPr>
                  <p:cNvPr id="24" name="Line 234">
                    <a:extLst>
                      <a:ext uri="{FF2B5EF4-FFF2-40B4-BE49-F238E27FC236}">
                        <a16:creationId xmlns:a16="http://schemas.microsoft.com/office/drawing/2014/main" id="{8C1AAD8A-3FE6-4A33-98F8-C9BAED5B161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92971" y="4093635"/>
                    <a:ext cx="57604" cy="0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25" name="Line 235">
                    <a:extLst>
                      <a:ext uri="{FF2B5EF4-FFF2-40B4-BE49-F238E27FC236}">
                        <a16:creationId xmlns:a16="http://schemas.microsoft.com/office/drawing/2014/main" id="{367661A2-7955-415B-BA1D-C20E428A65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20521" y="4064712"/>
                    <a:ext cx="0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10A2D663-C730-406D-99F9-11291ED8019E}"/>
                    </a:ext>
                  </a:extLst>
                </p:cNvPr>
                <p:cNvGrpSpPr/>
                <p:nvPr/>
              </p:nvGrpSpPr>
              <p:grpSpPr>
                <a:xfrm>
                  <a:off x="2279908" y="3821681"/>
                  <a:ext cx="60108" cy="57846"/>
                  <a:chOff x="2279908" y="4050251"/>
                  <a:chExt cx="60108" cy="57846"/>
                </a:xfrm>
              </p:grpSpPr>
              <p:sp>
                <p:nvSpPr>
                  <p:cNvPr id="27" name="Line 232">
                    <a:extLst>
                      <a:ext uri="{FF2B5EF4-FFF2-40B4-BE49-F238E27FC236}">
                        <a16:creationId xmlns:a16="http://schemas.microsoft.com/office/drawing/2014/main" id="{FF03C6FB-CC70-484B-A7B8-D079296D298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79908" y="4079174"/>
                    <a:ext cx="60108" cy="0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28" name="Line 233">
                    <a:extLst>
                      <a:ext uri="{FF2B5EF4-FFF2-40B4-BE49-F238E27FC236}">
                        <a16:creationId xmlns:a16="http://schemas.microsoft.com/office/drawing/2014/main" id="{76E0198D-6DF9-4504-90C9-8569E51F5AF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309962" y="4050251"/>
                    <a:ext cx="0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EDD58155-B512-4167-9FBC-9AA8BDCB4B35}"/>
                    </a:ext>
                  </a:extLst>
                </p:cNvPr>
                <p:cNvGrpSpPr/>
                <p:nvPr/>
              </p:nvGrpSpPr>
              <p:grpSpPr>
                <a:xfrm>
                  <a:off x="1966845" y="3840963"/>
                  <a:ext cx="60108" cy="57846"/>
                  <a:chOff x="1966845" y="4069533"/>
                  <a:chExt cx="60108" cy="57846"/>
                </a:xfrm>
              </p:grpSpPr>
              <p:sp>
                <p:nvSpPr>
                  <p:cNvPr id="30" name="Line 230">
                    <a:extLst>
                      <a:ext uri="{FF2B5EF4-FFF2-40B4-BE49-F238E27FC236}">
                        <a16:creationId xmlns:a16="http://schemas.microsoft.com/office/drawing/2014/main" id="{2706CABD-F076-4BFB-8169-6EBCA195054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966845" y="4098456"/>
                    <a:ext cx="60108" cy="0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1" name="Line 231">
                    <a:extLst>
                      <a:ext uri="{FF2B5EF4-FFF2-40B4-BE49-F238E27FC236}">
                        <a16:creationId xmlns:a16="http://schemas.microsoft.com/office/drawing/2014/main" id="{244890D7-1904-4A1D-A846-CAC45FBE29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996899" y="4069533"/>
                    <a:ext cx="0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E6EE0376-BC0C-439E-B440-E601F46E9999}"/>
                    </a:ext>
                  </a:extLst>
                </p:cNvPr>
                <p:cNvGrpSpPr/>
                <p:nvPr/>
              </p:nvGrpSpPr>
              <p:grpSpPr>
                <a:xfrm>
                  <a:off x="1618718" y="3785528"/>
                  <a:ext cx="60108" cy="55435"/>
                  <a:chOff x="1618718" y="4014098"/>
                  <a:chExt cx="60108" cy="55435"/>
                </a:xfrm>
              </p:grpSpPr>
              <p:sp>
                <p:nvSpPr>
                  <p:cNvPr id="33" name="Line 274">
                    <a:extLst>
                      <a:ext uri="{FF2B5EF4-FFF2-40B4-BE49-F238E27FC236}">
                        <a16:creationId xmlns:a16="http://schemas.microsoft.com/office/drawing/2014/main" id="{3043EEED-E924-4C8E-BD35-42F888F84EF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618718" y="4014098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" name="Line 275">
                    <a:extLst>
                      <a:ext uri="{FF2B5EF4-FFF2-40B4-BE49-F238E27FC236}">
                        <a16:creationId xmlns:a16="http://schemas.microsoft.com/office/drawing/2014/main" id="{A958436B-0F03-4FB3-98FA-06D88176F13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18718" y="4014098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365EA9C9-4D20-4296-B35B-19457FD063E2}"/>
                    </a:ext>
                  </a:extLst>
                </p:cNvPr>
                <p:cNvGrpSpPr/>
                <p:nvPr/>
              </p:nvGrpSpPr>
              <p:grpSpPr>
                <a:xfrm>
                  <a:off x="1981872" y="3014254"/>
                  <a:ext cx="60108" cy="57846"/>
                  <a:chOff x="1981872" y="3242824"/>
                  <a:chExt cx="60108" cy="57846"/>
                </a:xfrm>
              </p:grpSpPr>
              <p:sp>
                <p:nvSpPr>
                  <p:cNvPr id="36" name="Line 276">
                    <a:extLst>
                      <a:ext uri="{FF2B5EF4-FFF2-40B4-BE49-F238E27FC236}">
                        <a16:creationId xmlns:a16="http://schemas.microsoft.com/office/drawing/2014/main" id="{23E751BC-3287-459D-830E-86B5E7A55B9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981872" y="3242824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" name="Line 277">
                    <a:extLst>
                      <a:ext uri="{FF2B5EF4-FFF2-40B4-BE49-F238E27FC236}">
                        <a16:creationId xmlns:a16="http://schemas.microsoft.com/office/drawing/2014/main" id="{D0C8017B-E8B2-4042-BAE5-9EEB118A173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1872" y="3242824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4C4A9433-1BD3-4723-97DE-97F0B2B2C0A1}"/>
                    </a:ext>
                  </a:extLst>
                </p:cNvPr>
                <p:cNvGrpSpPr/>
                <p:nvPr/>
              </p:nvGrpSpPr>
              <p:grpSpPr>
                <a:xfrm>
                  <a:off x="2292430" y="3028715"/>
                  <a:ext cx="57604" cy="55435"/>
                  <a:chOff x="2292430" y="3257285"/>
                  <a:chExt cx="57604" cy="55435"/>
                </a:xfrm>
              </p:grpSpPr>
              <p:sp>
                <p:nvSpPr>
                  <p:cNvPr id="39" name="Line 278">
                    <a:extLst>
                      <a:ext uri="{FF2B5EF4-FFF2-40B4-BE49-F238E27FC236}">
                        <a16:creationId xmlns:a16="http://schemas.microsoft.com/office/drawing/2014/main" id="{BF4CBFC4-945D-46F5-AACB-7BBDDC3A959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92430" y="3257285"/>
                    <a:ext cx="57604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" name="Line 279">
                    <a:extLst>
                      <a:ext uri="{FF2B5EF4-FFF2-40B4-BE49-F238E27FC236}">
                        <a16:creationId xmlns:a16="http://schemas.microsoft.com/office/drawing/2014/main" id="{6DE9BD5F-94DD-4162-94BC-ED3C211C4B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92430" y="3257285"/>
                    <a:ext cx="57604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4155CEF6-554C-4187-956A-5CDEFEC37D36}"/>
                    </a:ext>
                  </a:extLst>
                </p:cNvPr>
                <p:cNvGrpSpPr/>
                <p:nvPr/>
              </p:nvGrpSpPr>
              <p:grpSpPr>
                <a:xfrm>
                  <a:off x="2602989" y="2982921"/>
                  <a:ext cx="60108" cy="57846"/>
                  <a:chOff x="2602989" y="3211491"/>
                  <a:chExt cx="60108" cy="57846"/>
                </a:xfrm>
              </p:grpSpPr>
              <p:sp>
                <p:nvSpPr>
                  <p:cNvPr id="42" name="Line 280">
                    <a:extLst>
                      <a:ext uri="{FF2B5EF4-FFF2-40B4-BE49-F238E27FC236}">
                        <a16:creationId xmlns:a16="http://schemas.microsoft.com/office/drawing/2014/main" id="{7019CD61-87AB-461A-AA6D-38772ABA81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02989" y="3211491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" name="Line 281">
                    <a:extLst>
                      <a:ext uri="{FF2B5EF4-FFF2-40B4-BE49-F238E27FC236}">
                        <a16:creationId xmlns:a16="http://schemas.microsoft.com/office/drawing/2014/main" id="{0DDBCCC5-A14A-4B26-AB6E-B8FC442D110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02989" y="3211491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44" name="Line 667">
                  <a:extLst>
                    <a:ext uri="{FF2B5EF4-FFF2-40B4-BE49-F238E27FC236}">
                      <a16:creationId xmlns:a16="http://schemas.microsoft.com/office/drawing/2014/main" id="{47B139AE-63DF-4BFA-88F8-36C8494D21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64341" y="3060049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45" name="Line 668">
                  <a:extLst>
                    <a:ext uri="{FF2B5EF4-FFF2-40B4-BE49-F238E27FC236}">
                      <a16:creationId xmlns:a16="http://schemas.microsoft.com/office/drawing/2014/main" id="{45E8A22E-7C45-4934-9A84-4DE7882832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77404" y="3072100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 dirty="0"/>
                </a:p>
              </p:txBody>
            </p:sp>
            <p:sp>
              <p:nvSpPr>
                <p:cNvPr id="46" name="Line 669">
                  <a:extLst>
                    <a:ext uri="{FF2B5EF4-FFF2-40B4-BE49-F238E27FC236}">
                      <a16:creationId xmlns:a16="http://schemas.microsoft.com/office/drawing/2014/main" id="{06307233-071D-4838-AA0D-CE9F5F96DE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585459" y="302871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47" name="Freeform 320">
                  <a:extLst>
                    <a:ext uri="{FF2B5EF4-FFF2-40B4-BE49-F238E27FC236}">
                      <a16:creationId xmlns:a16="http://schemas.microsoft.com/office/drawing/2014/main" id="{0FDCCE4C-56A5-4824-85A1-0553A6AB54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94394" y="3850604"/>
                  <a:ext cx="57604" cy="57846"/>
                </a:xfrm>
                <a:custGeom>
                  <a:avLst/>
                  <a:gdLst>
                    <a:gd name="T0" fmla="*/ 12 w 23"/>
                    <a:gd name="T1" fmla="*/ 0 h 24"/>
                    <a:gd name="T2" fmla="*/ 0 w 23"/>
                    <a:gd name="T3" fmla="*/ 24 h 24"/>
                    <a:gd name="T4" fmla="*/ 23 w 23"/>
                    <a:gd name="T5" fmla="*/ 24 h 24"/>
                    <a:gd name="T6" fmla="*/ 12 w 23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4">
                      <a:moveTo>
                        <a:pt x="12" y="0"/>
                      </a:moveTo>
                      <a:lnTo>
                        <a:pt x="0" y="24"/>
                      </a:lnTo>
                      <a:lnTo>
                        <a:pt x="23" y="2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48" name="Freeform 321">
                  <a:extLst>
                    <a:ext uri="{FF2B5EF4-FFF2-40B4-BE49-F238E27FC236}">
                      <a16:creationId xmlns:a16="http://schemas.microsoft.com/office/drawing/2014/main" id="{36D69734-12DC-46D6-BE41-3961212FC3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07457" y="3833732"/>
                  <a:ext cx="57604" cy="50615"/>
                </a:xfrm>
                <a:custGeom>
                  <a:avLst/>
                  <a:gdLst>
                    <a:gd name="T0" fmla="*/ 11 w 23"/>
                    <a:gd name="T1" fmla="*/ 0 h 21"/>
                    <a:gd name="T2" fmla="*/ 0 w 23"/>
                    <a:gd name="T3" fmla="*/ 21 h 21"/>
                    <a:gd name="T4" fmla="*/ 23 w 23"/>
                    <a:gd name="T5" fmla="*/ 21 h 21"/>
                    <a:gd name="T6" fmla="*/ 11 w 23"/>
                    <a:gd name="T7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1">
                      <a:moveTo>
                        <a:pt x="11" y="0"/>
                      </a:moveTo>
                      <a:lnTo>
                        <a:pt x="0" y="21"/>
                      </a:lnTo>
                      <a:lnTo>
                        <a:pt x="23" y="2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49" name="Freeform 322">
                  <a:extLst>
                    <a:ext uri="{FF2B5EF4-FFF2-40B4-BE49-F238E27FC236}">
                      <a16:creationId xmlns:a16="http://schemas.microsoft.com/office/drawing/2014/main" id="{711309A4-49DA-445A-92DE-B3BD23B36D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15512" y="3828912"/>
                  <a:ext cx="60108" cy="55435"/>
                </a:xfrm>
                <a:custGeom>
                  <a:avLst/>
                  <a:gdLst>
                    <a:gd name="T0" fmla="*/ 12 w 24"/>
                    <a:gd name="T1" fmla="*/ 0 h 23"/>
                    <a:gd name="T2" fmla="*/ 0 w 24"/>
                    <a:gd name="T3" fmla="*/ 23 h 23"/>
                    <a:gd name="T4" fmla="*/ 24 w 24"/>
                    <a:gd name="T5" fmla="*/ 23 h 23"/>
                    <a:gd name="T6" fmla="*/ 12 w 24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3">
                      <a:moveTo>
                        <a:pt x="12" y="0"/>
                      </a:moveTo>
                      <a:lnTo>
                        <a:pt x="0" y="23"/>
                      </a:lnTo>
                      <a:lnTo>
                        <a:pt x="24" y="2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0" name="Freeform 323">
                  <a:extLst>
                    <a:ext uri="{FF2B5EF4-FFF2-40B4-BE49-F238E27FC236}">
                      <a16:creationId xmlns:a16="http://schemas.microsoft.com/office/drawing/2014/main" id="{EF732DBE-34D0-497B-8934-DFD4A201DC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3764" y="3840963"/>
                  <a:ext cx="52595" cy="57846"/>
                </a:xfrm>
                <a:custGeom>
                  <a:avLst/>
                  <a:gdLst>
                    <a:gd name="T0" fmla="*/ 12 w 21"/>
                    <a:gd name="T1" fmla="*/ 0 h 24"/>
                    <a:gd name="T2" fmla="*/ 0 w 21"/>
                    <a:gd name="T3" fmla="*/ 24 h 24"/>
                    <a:gd name="T4" fmla="*/ 21 w 21"/>
                    <a:gd name="T5" fmla="*/ 24 h 24"/>
                    <a:gd name="T6" fmla="*/ 12 w 21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4">
                      <a:moveTo>
                        <a:pt x="12" y="0"/>
                      </a:moveTo>
                      <a:lnTo>
                        <a:pt x="0" y="24"/>
                      </a:lnTo>
                      <a:lnTo>
                        <a:pt x="21" y="2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1" name="Line 237">
                  <a:extLst>
                    <a:ext uri="{FF2B5EF4-FFF2-40B4-BE49-F238E27FC236}">
                      <a16:creationId xmlns:a16="http://schemas.microsoft.com/office/drawing/2014/main" id="{BC68E3A4-3719-4796-A9D4-C992876A7D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33764" y="3836142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2" name="Line 393">
                  <a:extLst>
                    <a:ext uri="{FF2B5EF4-FFF2-40B4-BE49-F238E27FC236}">
                      <a16:creationId xmlns:a16="http://schemas.microsoft.com/office/drawing/2014/main" id="{E3358744-161D-40AD-BA79-BC2FF1A88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59350" y="3828912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39557968-D1DC-4E4B-AACC-5F3ABCB5BEC2}"/>
                    </a:ext>
                  </a:extLst>
                </p:cNvPr>
                <p:cNvGrpSpPr/>
                <p:nvPr/>
              </p:nvGrpSpPr>
              <p:grpSpPr>
                <a:xfrm>
                  <a:off x="3018737" y="2982921"/>
                  <a:ext cx="57604" cy="57846"/>
                  <a:chOff x="3018737" y="3211491"/>
                  <a:chExt cx="57604" cy="57846"/>
                </a:xfrm>
              </p:grpSpPr>
              <p:sp>
                <p:nvSpPr>
                  <p:cNvPr id="54" name="Line 282">
                    <a:extLst>
                      <a:ext uri="{FF2B5EF4-FFF2-40B4-BE49-F238E27FC236}">
                        <a16:creationId xmlns:a16="http://schemas.microsoft.com/office/drawing/2014/main" id="{203C9F8B-A482-4E75-8193-B50D4CE8D13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18737" y="3211491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" name="Line 283">
                    <a:extLst>
                      <a:ext uri="{FF2B5EF4-FFF2-40B4-BE49-F238E27FC236}">
                        <a16:creationId xmlns:a16="http://schemas.microsoft.com/office/drawing/2014/main" id="{C797C696-696B-4293-A0AD-AEE042F98D7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018737" y="3211491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56" name="Line 392">
                  <a:extLst>
                    <a:ext uri="{FF2B5EF4-FFF2-40B4-BE49-F238E27FC236}">
                      <a16:creationId xmlns:a16="http://schemas.microsoft.com/office/drawing/2014/main" id="{F62033A5-E2E9-422E-9476-34BDF09BFC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48791" y="2994972"/>
                  <a:ext cx="0" cy="964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7" name="Line 670">
                  <a:extLst>
                    <a:ext uri="{FF2B5EF4-FFF2-40B4-BE49-F238E27FC236}">
                      <a16:creationId xmlns:a16="http://schemas.microsoft.com/office/drawing/2014/main" id="{98CEF7D1-6A94-4FE8-857F-A58801F762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98701" y="303112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8" name="Line 238">
                  <a:extLst>
                    <a:ext uri="{FF2B5EF4-FFF2-40B4-BE49-F238E27FC236}">
                      <a16:creationId xmlns:a16="http://schemas.microsoft.com/office/drawing/2014/main" id="{873D7242-FD17-4739-9A5B-D7BBB67CF3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19278" y="3869886"/>
                  <a:ext cx="55099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9" name="Line 239">
                  <a:extLst>
                    <a:ext uri="{FF2B5EF4-FFF2-40B4-BE49-F238E27FC236}">
                      <a16:creationId xmlns:a16="http://schemas.microsoft.com/office/drawing/2014/main" id="{43498ECE-3CB5-4215-8050-44A4E0A818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44323" y="3840963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60" name="Line 372">
                  <a:extLst>
                    <a:ext uri="{FF2B5EF4-FFF2-40B4-BE49-F238E27FC236}">
                      <a16:creationId xmlns:a16="http://schemas.microsoft.com/office/drawing/2014/main" id="{9393217B-5162-4D53-9383-CEC6F896CB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67945" y="3821681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61" name="Line 394">
                  <a:extLst>
                    <a:ext uri="{FF2B5EF4-FFF2-40B4-BE49-F238E27FC236}">
                      <a16:creationId xmlns:a16="http://schemas.microsoft.com/office/drawing/2014/main" id="{D2638111-62A6-4EC4-9F03-B50C99F5A8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667404" y="3850604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BD89457F-F9E3-4C22-B61E-FA36CE131E48}"/>
                    </a:ext>
                  </a:extLst>
                </p:cNvPr>
                <p:cNvGrpSpPr/>
                <p:nvPr/>
              </p:nvGrpSpPr>
              <p:grpSpPr>
                <a:xfrm>
                  <a:off x="3331800" y="3816861"/>
                  <a:ext cx="55099" cy="55435"/>
                  <a:chOff x="3331800" y="4045431"/>
                  <a:chExt cx="55099" cy="55435"/>
                </a:xfrm>
              </p:grpSpPr>
              <p:sp>
                <p:nvSpPr>
                  <p:cNvPr id="63" name="Line 284">
                    <a:extLst>
                      <a:ext uri="{FF2B5EF4-FFF2-40B4-BE49-F238E27FC236}">
                        <a16:creationId xmlns:a16="http://schemas.microsoft.com/office/drawing/2014/main" id="{C9A4D3A6-3C8E-4F5E-9E07-86306A791B8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31800" y="4045431"/>
                    <a:ext cx="55099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64" name="Line 285">
                    <a:extLst>
                      <a:ext uri="{FF2B5EF4-FFF2-40B4-BE49-F238E27FC236}">
                        <a16:creationId xmlns:a16="http://schemas.microsoft.com/office/drawing/2014/main" id="{3A3831C7-2B60-49A6-BFF6-B8E8A890347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31800" y="4045431"/>
                    <a:ext cx="55099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65" name="Line 671">
                  <a:extLst>
                    <a:ext uri="{FF2B5EF4-FFF2-40B4-BE49-F238E27FC236}">
                      <a16:creationId xmlns:a16="http://schemas.microsoft.com/office/drawing/2014/main" id="{81FFB97A-570A-4F18-BD5D-9912EB44B0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11765" y="3865068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66" name="Line 286">
                  <a:extLst>
                    <a:ext uri="{FF2B5EF4-FFF2-40B4-BE49-F238E27FC236}">
                      <a16:creationId xmlns:a16="http://schemas.microsoft.com/office/drawing/2014/main" id="{D879F979-8969-4889-BBD9-999A6D1DC8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44864" y="3836142"/>
                  <a:ext cx="52595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67" name="Line 349">
                  <a:extLst>
                    <a:ext uri="{FF2B5EF4-FFF2-40B4-BE49-F238E27FC236}">
                      <a16:creationId xmlns:a16="http://schemas.microsoft.com/office/drawing/2014/main" id="{08BC35C7-9333-4E83-9A08-F1E62E7709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52918" y="3828912"/>
                  <a:ext cx="0" cy="24102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68" name="Line 287">
                  <a:extLst>
                    <a:ext uri="{FF2B5EF4-FFF2-40B4-BE49-F238E27FC236}">
                      <a16:creationId xmlns:a16="http://schemas.microsoft.com/office/drawing/2014/main" id="{E27139A4-2BB2-4EDC-98BD-A06BD8A0BE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644864" y="3836142"/>
                  <a:ext cx="52595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69" name="Line 395">
                  <a:extLst>
                    <a:ext uri="{FF2B5EF4-FFF2-40B4-BE49-F238E27FC236}">
                      <a16:creationId xmlns:a16="http://schemas.microsoft.com/office/drawing/2014/main" id="{4FAB419D-ECC3-407B-9A7B-DE45C2CBA5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80467" y="3807220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70" name="Line 672">
                  <a:extLst>
                    <a:ext uri="{FF2B5EF4-FFF2-40B4-BE49-F238E27FC236}">
                      <a16:creationId xmlns:a16="http://schemas.microsoft.com/office/drawing/2014/main" id="{CF1B0665-E991-49A0-9B65-928F6988A5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24827" y="3884348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71" name="Line 242">
                  <a:extLst>
                    <a:ext uri="{FF2B5EF4-FFF2-40B4-BE49-F238E27FC236}">
                      <a16:creationId xmlns:a16="http://schemas.microsoft.com/office/drawing/2014/main" id="{220996A1-388B-4D98-94A9-988496EE8E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40395" y="3840963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72" name="Line 243">
                  <a:extLst>
                    <a:ext uri="{FF2B5EF4-FFF2-40B4-BE49-F238E27FC236}">
                      <a16:creationId xmlns:a16="http://schemas.microsoft.com/office/drawing/2014/main" id="{24669AB5-3F0F-4E91-8B7D-2033AF9ACF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67945" y="3814450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73" name="Line 373">
                  <a:extLst>
                    <a:ext uri="{FF2B5EF4-FFF2-40B4-BE49-F238E27FC236}">
                      <a16:creationId xmlns:a16="http://schemas.microsoft.com/office/drawing/2014/main" id="{55BD67CE-88E2-4001-9AE7-0741A57AB3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78504" y="3821681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74" name="Line 244">
                  <a:extLst>
                    <a:ext uri="{FF2B5EF4-FFF2-40B4-BE49-F238E27FC236}">
                      <a16:creationId xmlns:a16="http://schemas.microsoft.com/office/drawing/2014/main" id="{7FB4EA2F-652C-48D9-A598-7F2B96E679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48449" y="3840963"/>
                  <a:ext cx="60108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2588B07C-9405-464C-90AB-E712A8B667C9}"/>
                    </a:ext>
                  </a:extLst>
                </p:cNvPr>
                <p:cNvGrpSpPr/>
                <p:nvPr/>
              </p:nvGrpSpPr>
              <p:grpSpPr>
                <a:xfrm>
                  <a:off x="3952918" y="3797579"/>
                  <a:ext cx="57604" cy="55435"/>
                  <a:chOff x="3952918" y="4026149"/>
                  <a:chExt cx="57604" cy="55435"/>
                </a:xfrm>
              </p:grpSpPr>
              <p:sp>
                <p:nvSpPr>
                  <p:cNvPr id="76" name="Line 288">
                    <a:extLst>
                      <a:ext uri="{FF2B5EF4-FFF2-40B4-BE49-F238E27FC236}">
                        <a16:creationId xmlns:a16="http://schemas.microsoft.com/office/drawing/2014/main" id="{6091BADC-BD28-4A3B-B2F0-6164841E03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52918" y="4026149"/>
                    <a:ext cx="57604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77" name="Line 289">
                    <a:extLst>
                      <a:ext uri="{FF2B5EF4-FFF2-40B4-BE49-F238E27FC236}">
                        <a16:creationId xmlns:a16="http://schemas.microsoft.com/office/drawing/2014/main" id="{762676A1-7C3F-487E-90FD-9AB903D32CE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52918" y="4026149"/>
                    <a:ext cx="57604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78" name="Line 673">
                  <a:extLst>
                    <a:ext uri="{FF2B5EF4-FFF2-40B4-BE49-F238E27FC236}">
                      <a16:creationId xmlns:a16="http://schemas.microsoft.com/office/drawing/2014/main" id="{C21C2CBA-6BA6-4AAA-BE5B-5A425AF923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32883" y="385060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79" name="Line 245">
                  <a:extLst>
                    <a:ext uri="{FF2B5EF4-FFF2-40B4-BE49-F238E27FC236}">
                      <a16:creationId xmlns:a16="http://schemas.microsoft.com/office/drawing/2014/main" id="{009D4BAE-17D8-4315-930E-494958C7CC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78504" y="3814450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80" name="Line 396">
                  <a:extLst>
                    <a:ext uri="{FF2B5EF4-FFF2-40B4-BE49-F238E27FC236}">
                      <a16:creationId xmlns:a16="http://schemas.microsoft.com/office/drawing/2014/main" id="{FD0C5430-9C44-4B33-8F3E-3C04A0E28E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93531" y="3821681"/>
                  <a:ext cx="0" cy="1205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81" name="Line 397">
                  <a:extLst>
                    <a:ext uri="{FF2B5EF4-FFF2-40B4-BE49-F238E27FC236}">
                      <a16:creationId xmlns:a16="http://schemas.microsoft.com/office/drawing/2014/main" id="{983A85E0-6BFB-4DEA-9A78-B58A99DDBE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601585" y="3850604"/>
                  <a:ext cx="0" cy="1205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55DB79D7-E6A5-4717-9A60-1C53D26F7A66}"/>
                    </a:ext>
                  </a:extLst>
                </p:cNvPr>
                <p:cNvGrpSpPr/>
                <p:nvPr/>
              </p:nvGrpSpPr>
              <p:grpSpPr>
                <a:xfrm>
                  <a:off x="4265981" y="3807220"/>
                  <a:ext cx="55099" cy="57846"/>
                  <a:chOff x="4265981" y="4035790"/>
                  <a:chExt cx="55099" cy="57846"/>
                </a:xfrm>
              </p:grpSpPr>
              <p:sp>
                <p:nvSpPr>
                  <p:cNvPr id="83" name="Line 290">
                    <a:extLst>
                      <a:ext uri="{FF2B5EF4-FFF2-40B4-BE49-F238E27FC236}">
                        <a16:creationId xmlns:a16="http://schemas.microsoft.com/office/drawing/2014/main" id="{DA87A01F-06D8-4A7F-A10B-C08F768F3EE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65981" y="4035790"/>
                    <a:ext cx="55099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84" name="Line 291">
                    <a:extLst>
                      <a:ext uri="{FF2B5EF4-FFF2-40B4-BE49-F238E27FC236}">
                        <a16:creationId xmlns:a16="http://schemas.microsoft.com/office/drawing/2014/main" id="{BFC810B9-53CD-4EFA-998F-E3B7CD3A60A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65981" y="4035790"/>
                    <a:ext cx="55099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85" name="Line 674">
                  <a:extLst>
                    <a:ext uri="{FF2B5EF4-FFF2-40B4-BE49-F238E27FC236}">
                      <a16:creationId xmlns:a16="http://schemas.microsoft.com/office/drawing/2014/main" id="{82970F27-7AD7-4EA2-8489-D5E27C1CBD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45945" y="3855425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86" name="Line 398">
                  <a:extLst>
                    <a:ext uri="{FF2B5EF4-FFF2-40B4-BE49-F238E27FC236}">
                      <a16:creationId xmlns:a16="http://schemas.microsoft.com/office/drawing/2014/main" id="{7897C1AC-DFCC-41AD-8E12-C2FFCD2F32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14648" y="3824091"/>
                  <a:ext cx="0" cy="1205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EC048D83-8EE9-4E13-9B37-57D981136E59}"/>
                    </a:ext>
                  </a:extLst>
                </p:cNvPr>
                <p:cNvGrpSpPr/>
                <p:nvPr/>
              </p:nvGrpSpPr>
              <p:grpSpPr>
                <a:xfrm>
                  <a:off x="4559009" y="3836142"/>
                  <a:ext cx="95171" cy="57846"/>
                  <a:chOff x="4559009" y="4064712"/>
                  <a:chExt cx="95171" cy="57846"/>
                </a:xfrm>
              </p:grpSpPr>
              <p:sp>
                <p:nvSpPr>
                  <p:cNvPr id="88" name="Line 292">
                    <a:extLst>
                      <a:ext uri="{FF2B5EF4-FFF2-40B4-BE49-F238E27FC236}">
                        <a16:creationId xmlns:a16="http://schemas.microsoft.com/office/drawing/2014/main" id="{736AFFB3-EF3F-4A5E-B402-FDF308C5125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74035" y="4064712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89" name="Line 293">
                    <a:extLst>
                      <a:ext uri="{FF2B5EF4-FFF2-40B4-BE49-F238E27FC236}">
                        <a16:creationId xmlns:a16="http://schemas.microsoft.com/office/drawing/2014/main" id="{C9A1C468-E61C-46EA-8B40-7B1F155201D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574035" y="4064712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90" name="Line 675">
                    <a:extLst>
                      <a:ext uri="{FF2B5EF4-FFF2-40B4-BE49-F238E27FC236}">
                        <a16:creationId xmlns:a16="http://schemas.microsoft.com/office/drawing/2014/main" id="{73DDE8A9-47E0-42CF-A5F2-9FB09C8F3BD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59009" y="4112918"/>
                    <a:ext cx="95171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91" name="Line 352">
                  <a:extLst>
                    <a:ext uri="{FF2B5EF4-FFF2-40B4-BE49-F238E27FC236}">
                      <a16:creationId xmlns:a16="http://schemas.microsoft.com/office/drawing/2014/main" id="{05438DBC-7910-4AA5-83B4-F710E22F8F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887098" y="3749374"/>
                  <a:ext cx="0" cy="3615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2" name="Line 608">
                  <a:extLst>
                    <a:ext uri="{FF2B5EF4-FFF2-40B4-BE49-F238E27FC236}">
                      <a16:creationId xmlns:a16="http://schemas.microsoft.com/office/drawing/2014/main" id="{BAAC27B3-4A00-47E5-8171-09553BA310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37729" y="3850606"/>
                  <a:ext cx="0" cy="12052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3" name="Line 248">
                  <a:extLst>
                    <a:ext uri="{FF2B5EF4-FFF2-40B4-BE49-F238E27FC236}">
                      <a16:creationId xmlns:a16="http://schemas.microsoft.com/office/drawing/2014/main" id="{F55AFE15-BAC7-45F7-8E60-406330AAFC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74576" y="3821681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4" name="Line 630">
                  <a:extLst>
                    <a:ext uri="{FF2B5EF4-FFF2-40B4-BE49-F238E27FC236}">
                      <a16:creationId xmlns:a16="http://schemas.microsoft.com/office/drawing/2014/main" id="{302C9961-BB93-429D-B61B-3D2AC4A20D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44523" y="3845786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A1077327-007C-4953-BFB7-32FA8F38523B}"/>
                    </a:ext>
                  </a:extLst>
                </p:cNvPr>
                <p:cNvGrpSpPr/>
                <p:nvPr/>
              </p:nvGrpSpPr>
              <p:grpSpPr>
                <a:xfrm>
                  <a:off x="4884594" y="3814450"/>
                  <a:ext cx="60108" cy="55435"/>
                  <a:chOff x="4884594" y="4043020"/>
                  <a:chExt cx="60108" cy="55435"/>
                </a:xfrm>
              </p:grpSpPr>
              <p:sp>
                <p:nvSpPr>
                  <p:cNvPr id="96" name="Line 294">
                    <a:extLst>
                      <a:ext uri="{FF2B5EF4-FFF2-40B4-BE49-F238E27FC236}">
                        <a16:creationId xmlns:a16="http://schemas.microsoft.com/office/drawing/2014/main" id="{E20BD578-2E63-4F21-8DD1-C4D0E7BFD1F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84594" y="4043020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97" name="Line 295">
                    <a:extLst>
                      <a:ext uri="{FF2B5EF4-FFF2-40B4-BE49-F238E27FC236}">
                        <a16:creationId xmlns:a16="http://schemas.microsoft.com/office/drawing/2014/main" id="{613029A5-10B7-45B5-8244-E7CE05F0F2A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84594" y="4043020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98" name="Line 676">
                  <a:extLst>
                    <a:ext uri="{FF2B5EF4-FFF2-40B4-BE49-F238E27FC236}">
                      <a16:creationId xmlns:a16="http://schemas.microsoft.com/office/drawing/2014/main" id="{994D7F93-7182-47A7-84A7-B7F7319278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67063" y="3862657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99" name="Line 399">
                  <a:extLst>
                    <a:ext uri="{FF2B5EF4-FFF2-40B4-BE49-F238E27FC236}">
                      <a16:creationId xmlns:a16="http://schemas.microsoft.com/office/drawing/2014/main" id="{7201E09A-0B05-45A6-BFF5-EF6EAD21F3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27711" y="3833732"/>
                  <a:ext cx="0" cy="1205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00" name="Line 400">
                  <a:extLst>
                    <a:ext uri="{FF2B5EF4-FFF2-40B4-BE49-F238E27FC236}">
                      <a16:creationId xmlns:a16="http://schemas.microsoft.com/office/drawing/2014/main" id="{18128145-F55C-447B-A494-134317A806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535766" y="3814450"/>
                  <a:ext cx="0" cy="964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01" name="Line 250">
                  <a:extLst>
                    <a:ext uri="{FF2B5EF4-FFF2-40B4-BE49-F238E27FC236}">
                      <a16:creationId xmlns:a16="http://schemas.microsoft.com/office/drawing/2014/main" id="{F6665C51-D8D0-4FD6-B87B-E059B10402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2630" y="3872296"/>
                  <a:ext cx="60108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02" name="Line 251">
                  <a:extLst>
                    <a:ext uri="{FF2B5EF4-FFF2-40B4-BE49-F238E27FC236}">
                      <a16:creationId xmlns:a16="http://schemas.microsoft.com/office/drawing/2014/main" id="{72AC3006-6033-45E1-A6BB-4B7FBE80F1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12684" y="3845783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F28EA2C9-18F7-4597-85CE-040C98406755}"/>
                    </a:ext>
                  </a:extLst>
                </p:cNvPr>
                <p:cNvGrpSpPr/>
                <p:nvPr/>
              </p:nvGrpSpPr>
              <p:grpSpPr>
                <a:xfrm>
                  <a:off x="5197657" y="3821681"/>
                  <a:ext cx="60108" cy="57846"/>
                  <a:chOff x="5197657" y="4050251"/>
                  <a:chExt cx="60108" cy="57846"/>
                </a:xfrm>
              </p:grpSpPr>
              <p:sp>
                <p:nvSpPr>
                  <p:cNvPr id="104" name="Line 296">
                    <a:extLst>
                      <a:ext uri="{FF2B5EF4-FFF2-40B4-BE49-F238E27FC236}">
                        <a16:creationId xmlns:a16="http://schemas.microsoft.com/office/drawing/2014/main" id="{333202BD-41A6-41C3-A1C3-A38C0E4629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97657" y="4050251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05" name="Line 297">
                    <a:extLst>
                      <a:ext uri="{FF2B5EF4-FFF2-40B4-BE49-F238E27FC236}">
                        <a16:creationId xmlns:a16="http://schemas.microsoft.com/office/drawing/2014/main" id="{E2FBE9E5-957A-45BC-A835-B1197D5C6EC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197657" y="4050251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06" name="Line 376">
                  <a:extLst>
                    <a:ext uri="{FF2B5EF4-FFF2-40B4-BE49-F238E27FC236}">
                      <a16:creationId xmlns:a16="http://schemas.microsoft.com/office/drawing/2014/main" id="{C5C38017-F1D1-45FD-8A7F-D93C35EF97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12684" y="3853014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07" name="Line 253">
                  <a:extLst>
                    <a:ext uri="{FF2B5EF4-FFF2-40B4-BE49-F238E27FC236}">
                      <a16:creationId xmlns:a16="http://schemas.microsoft.com/office/drawing/2014/main" id="{DE0D46C4-03CE-4FEC-9776-A51C5217B0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25748" y="3799989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08" name="Line 677">
                  <a:extLst>
                    <a:ext uri="{FF2B5EF4-FFF2-40B4-BE49-F238E27FC236}">
                      <a16:creationId xmlns:a16="http://schemas.microsoft.com/office/drawing/2014/main" id="{E3583345-C5AA-4C10-8351-B4504830AB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0127" y="3865068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09" name="Line 354">
                  <a:extLst>
                    <a:ext uri="{FF2B5EF4-FFF2-40B4-BE49-F238E27FC236}">
                      <a16:creationId xmlns:a16="http://schemas.microsoft.com/office/drawing/2014/main" id="{7219C040-6E57-4B66-B23B-0940E207EA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513225" y="3821681"/>
                  <a:ext cx="0" cy="2892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10" name="Line 609">
                  <a:extLst>
                    <a:ext uri="{FF2B5EF4-FFF2-40B4-BE49-F238E27FC236}">
                      <a16:creationId xmlns:a16="http://schemas.microsoft.com/office/drawing/2014/main" id="{84A36B49-63A3-4EAB-B826-BD0F8764AB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50793" y="3850606"/>
                  <a:ext cx="0" cy="12052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492888E3-DB55-44ED-8F25-F98308167CC9}"/>
                    </a:ext>
                  </a:extLst>
                </p:cNvPr>
                <p:cNvGrpSpPr/>
                <p:nvPr/>
              </p:nvGrpSpPr>
              <p:grpSpPr>
                <a:xfrm>
                  <a:off x="5508216" y="3799989"/>
                  <a:ext cx="57604" cy="55435"/>
                  <a:chOff x="5508216" y="4028559"/>
                  <a:chExt cx="57604" cy="55435"/>
                </a:xfrm>
              </p:grpSpPr>
              <p:sp>
                <p:nvSpPr>
                  <p:cNvPr id="112" name="Line 298">
                    <a:extLst>
                      <a:ext uri="{FF2B5EF4-FFF2-40B4-BE49-F238E27FC236}">
                        <a16:creationId xmlns:a16="http://schemas.microsoft.com/office/drawing/2014/main" id="{4BFCC114-CB71-4DFD-ABCF-7E28909B8C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508216" y="4028559"/>
                    <a:ext cx="57604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13" name="Line 299">
                    <a:extLst>
                      <a:ext uri="{FF2B5EF4-FFF2-40B4-BE49-F238E27FC236}">
                        <a16:creationId xmlns:a16="http://schemas.microsoft.com/office/drawing/2014/main" id="{37968480-E05E-496A-B7FA-408417D1457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08216" y="4028559"/>
                    <a:ext cx="57604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14" name="Line 377">
                  <a:extLst>
                    <a:ext uri="{FF2B5EF4-FFF2-40B4-BE49-F238E27FC236}">
                      <a16:creationId xmlns:a16="http://schemas.microsoft.com/office/drawing/2014/main" id="{16927955-B91B-4B9B-A7AA-C0066CAD34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525748" y="3807220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15" name="Line 678">
                  <a:extLst>
                    <a:ext uri="{FF2B5EF4-FFF2-40B4-BE49-F238E27FC236}">
                      <a16:creationId xmlns:a16="http://schemas.microsoft.com/office/drawing/2014/main" id="{E8911EE7-9634-4C2D-A486-BE0D2DAB6E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93189" y="385060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16" name="Line 401">
                  <a:extLst>
                    <a:ext uri="{FF2B5EF4-FFF2-40B4-BE49-F238E27FC236}">
                      <a16:creationId xmlns:a16="http://schemas.microsoft.com/office/drawing/2014/main" id="{78FF86B1-FA29-4199-B513-338E0BD506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848829" y="3833732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17" name="Line 611">
                  <a:extLst>
                    <a:ext uri="{FF2B5EF4-FFF2-40B4-BE49-F238E27FC236}">
                      <a16:creationId xmlns:a16="http://schemas.microsoft.com/office/drawing/2014/main" id="{5802CCAA-4293-4A0B-BB46-DABAB103B4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74415" y="3855425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18" name="Line 255">
                  <a:extLst>
                    <a:ext uri="{FF2B5EF4-FFF2-40B4-BE49-F238E27FC236}">
                      <a16:creationId xmlns:a16="http://schemas.microsoft.com/office/drawing/2014/main" id="{C5D2248C-A10E-48E8-824A-6892F0C76C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36306" y="3807220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19" name="Line 378">
                  <a:extLst>
                    <a:ext uri="{FF2B5EF4-FFF2-40B4-BE49-F238E27FC236}">
                      <a16:creationId xmlns:a16="http://schemas.microsoft.com/office/drawing/2014/main" id="{96E38F24-8792-4620-A305-10145BDC69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836306" y="3816861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20" name="Line 254">
                  <a:extLst>
                    <a:ext uri="{FF2B5EF4-FFF2-40B4-BE49-F238E27FC236}">
                      <a16:creationId xmlns:a16="http://schemas.microsoft.com/office/drawing/2014/main" id="{683147D7-EAFC-4643-84B4-E7863B0BCF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08757" y="3836142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21" name="Line 610">
                  <a:extLst>
                    <a:ext uri="{FF2B5EF4-FFF2-40B4-BE49-F238E27FC236}">
                      <a16:creationId xmlns:a16="http://schemas.microsoft.com/office/drawing/2014/main" id="{315F765F-4500-4F75-8199-5868E11FF6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61352" y="3836143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6922AF8D-B35C-4228-96D2-800D4B951BC2}"/>
                    </a:ext>
                  </a:extLst>
                </p:cNvPr>
                <p:cNvGrpSpPr/>
                <p:nvPr/>
              </p:nvGrpSpPr>
              <p:grpSpPr>
                <a:xfrm>
                  <a:off x="5818775" y="3821681"/>
                  <a:ext cx="60108" cy="57846"/>
                  <a:chOff x="5818775" y="4050251"/>
                  <a:chExt cx="60108" cy="57846"/>
                </a:xfrm>
              </p:grpSpPr>
              <p:sp>
                <p:nvSpPr>
                  <p:cNvPr id="123" name="Line 300">
                    <a:extLst>
                      <a:ext uri="{FF2B5EF4-FFF2-40B4-BE49-F238E27FC236}">
                        <a16:creationId xmlns:a16="http://schemas.microsoft.com/office/drawing/2014/main" id="{A03612B0-BF9A-432C-B424-FD5F02D4B98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818775" y="4050251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24" name="Line 301">
                    <a:extLst>
                      <a:ext uri="{FF2B5EF4-FFF2-40B4-BE49-F238E27FC236}">
                        <a16:creationId xmlns:a16="http://schemas.microsoft.com/office/drawing/2014/main" id="{5E1E1B69-9CA5-427D-89C6-F76F2D1CAF4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818775" y="4050251"/>
                    <a:ext cx="60108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25" name="Line 656">
                  <a:extLst>
                    <a:ext uri="{FF2B5EF4-FFF2-40B4-BE49-F238E27FC236}">
                      <a16:creationId xmlns:a16="http://schemas.microsoft.com/office/drawing/2014/main" id="{E20D397D-1E1C-4D9B-B7E0-C4540E6942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91226" y="3862657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26" name="Line 679">
                  <a:extLst>
                    <a:ext uri="{FF2B5EF4-FFF2-40B4-BE49-F238E27FC236}">
                      <a16:creationId xmlns:a16="http://schemas.microsoft.com/office/drawing/2014/main" id="{30737A9B-CB04-4092-B987-813EDEB235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01244" y="387229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27" name="Line 402">
                  <a:extLst>
                    <a:ext uri="{FF2B5EF4-FFF2-40B4-BE49-F238E27FC236}">
                      <a16:creationId xmlns:a16="http://schemas.microsoft.com/office/drawing/2014/main" id="{982DC6D9-BDC5-41F3-B4D5-0D191C23D9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161892" y="3836142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28" name="Line 680">
                  <a:extLst>
                    <a:ext uri="{FF2B5EF4-FFF2-40B4-BE49-F238E27FC236}">
                      <a16:creationId xmlns:a16="http://schemas.microsoft.com/office/drawing/2014/main" id="{09B915C7-0248-4B61-8356-45AA512F81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14306" y="3879527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E5162CEE-F088-4C76-802E-6DC7050CFC28}"/>
                    </a:ext>
                  </a:extLst>
                </p:cNvPr>
                <p:cNvGrpSpPr/>
                <p:nvPr/>
              </p:nvGrpSpPr>
              <p:grpSpPr>
                <a:xfrm>
                  <a:off x="6131838" y="3828912"/>
                  <a:ext cx="60108" cy="55435"/>
                  <a:chOff x="6131838" y="4057482"/>
                  <a:chExt cx="60108" cy="55435"/>
                </a:xfrm>
              </p:grpSpPr>
              <p:sp>
                <p:nvSpPr>
                  <p:cNvPr id="130" name="Line 302">
                    <a:extLst>
                      <a:ext uri="{FF2B5EF4-FFF2-40B4-BE49-F238E27FC236}">
                        <a16:creationId xmlns:a16="http://schemas.microsoft.com/office/drawing/2014/main" id="{23371A6A-7A72-4B8D-A365-69F75FDA33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131838" y="4057482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31" name="Line 303">
                    <a:extLst>
                      <a:ext uri="{FF2B5EF4-FFF2-40B4-BE49-F238E27FC236}">
                        <a16:creationId xmlns:a16="http://schemas.microsoft.com/office/drawing/2014/main" id="{0E7C3057-2A6C-4849-9D15-34E1539786E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31838" y="4057482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32" name="Line 357">
                  <a:extLst>
                    <a:ext uri="{FF2B5EF4-FFF2-40B4-BE49-F238E27FC236}">
                      <a16:creationId xmlns:a16="http://schemas.microsoft.com/office/drawing/2014/main" id="{BFC8908A-2131-47FC-8F99-D60E090414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447406" y="3749374"/>
                  <a:ext cx="0" cy="3615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33" name="Line 380">
                  <a:extLst>
                    <a:ext uri="{FF2B5EF4-FFF2-40B4-BE49-F238E27FC236}">
                      <a16:creationId xmlns:a16="http://schemas.microsoft.com/office/drawing/2014/main" id="{E736A561-12F9-42EA-AFFC-99358760A0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459928" y="3759015"/>
                  <a:ext cx="0" cy="1928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34" name="Freeform 219">
                  <a:extLst>
                    <a:ext uri="{FF2B5EF4-FFF2-40B4-BE49-F238E27FC236}">
                      <a16:creationId xmlns:a16="http://schemas.microsoft.com/office/drawing/2014/main" id="{3E036B87-B3D7-452B-8E05-6EBD74D09C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17352" y="3761425"/>
                  <a:ext cx="60108" cy="62666"/>
                </a:xfrm>
                <a:custGeom>
                  <a:avLst/>
                  <a:gdLst>
                    <a:gd name="T0" fmla="*/ 20 w 20"/>
                    <a:gd name="T1" fmla="*/ 10 h 22"/>
                    <a:gd name="T2" fmla="*/ 14 w 20"/>
                    <a:gd name="T3" fmla="*/ 2 h 22"/>
                    <a:gd name="T4" fmla="*/ 4 w 20"/>
                    <a:gd name="T5" fmla="*/ 2 h 22"/>
                    <a:gd name="T6" fmla="*/ 0 w 20"/>
                    <a:gd name="T7" fmla="*/ 10 h 22"/>
                    <a:gd name="T8" fmla="*/ 4 w 20"/>
                    <a:gd name="T9" fmla="*/ 19 h 22"/>
                    <a:gd name="T10" fmla="*/ 14 w 20"/>
                    <a:gd name="T11" fmla="*/ 19 h 22"/>
                    <a:gd name="T12" fmla="*/ 20 w 20"/>
                    <a:gd name="T13" fmla="*/ 1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2">
                      <a:moveTo>
                        <a:pt x="20" y="10"/>
                      </a:moveTo>
                      <a:cubicBezTo>
                        <a:pt x="20" y="8"/>
                        <a:pt x="17" y="5"/>
                        <a:pt x="14" y="2"/>
                      </a:cubicBezTo>
                      <a:cubicBezTo>
                        <a:pt x="11" y="0"/>
                        <a:pt x="8" y="0"/>
                        <a:pt x="4" y="2"/>
                      </a:cubicBezTo>
                      <a:cubicBezTo>
                        <a:pt x="1" y="5"/>
                        <a:pt x="0" y="8"/>
                        <a:pt x="0" y="10"/>
                      </a:cubicBezTo>
                      <a:cubicBezTo>
                        <a:pt x="0" y="15"/>
                        <a:pt x="1" y="18"/>
                        <a:pt x="4" y="19"/>
                      </a:cubicBezTo>
                      <a:cubicBezTo>
                        <a:pt x="8" y="22"/>
                        <a:pt x="11" y="22"/>
                        <a:pt x="14" y="19"/>
                      </a:cubicBezTo>
                      <a:cubicBezTo>
                        <a:pt x="17" y="18"/>
                        <a:pt x="20" y="15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35" name="Line 258">
                  <a:extLst>
                    <a:ext uri="{FF2B5EF4-FFF2-40B4-BE49-F238E27FC236}">
                      <a16:creationId xmlns:a16="http://schemas.microsoft.com/office/drawing/2014/main" id="{36AD69AB-DB54-4C51-9A39-A03A0D9CA2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29874" y="3785528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36" name="Line 259">
                  <a:extLst>
                    <a:ext uri="{FF2B5EF4-FFF2-40B4-BE49-F238E27FC236}">
                      <a16:creationId xmlns:a16="http://schemas.microsoft.com/office/drawing/2014/main" id="{9BC2B1A6-8DD6-49C3-BEED-EA1D753318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59928" y="3756605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37" name="Line 403">
                  <a:extLst>
                    <a:ext uri="{FF2B5EF4-FFF2-40B4-BE49-F238E27FC236}">
                      <a16:creationId xmlns:a16="http://schemas.microsoft.com/office/drawing/2014/main" id="{09E0A819-D220-4209-8620-D66C623CE1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469946" y="3833732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38" name="Line 612">
                  <a:extLst>
                    <a:ext uri="{FF2B5EF4-FFF2-40B4-BE49-F238E27FC236}">
                      <a16:creationId xmlns:a16="http://schemas.microsoft.com/office/drawing/2014/main" id="{2DF31826-62B9-412C-8ACC-1679EE1018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84974" y="3869887"/>
                  <a:ext cx="0" cy="964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39" name="Group 138">
                  <a:extLst>
                    <a:ext uri="{FF2B5EF4-FFF2-40B4-BE49-F238E27FC236}">
                      <a16:creationId xmlns:a16="http://schemas.microsoft.com/office/drawing/2014/main" id="{9862E670-FF3F-48B6-8315-5EBAF4A27185}"/>
                    </a:ext>
                  </a:extLst>
                </p:cNvPr>
                <p:cNvGrpSpPr/>
                <p:nvPr/>
              </p:nvGrpSpPr>
              <p:grpSpPr>
                <a:xfrm>
                  <a:off x="6442397" y="3824091"/>
                  <a:ext cx="57604" cy="57846"/>
                  <a:chOff x="6442397" y="4052661"/>
                  <a:chExt cx="57604" cy="57846"/>
                </a:xfrm>
              </p:grpSpPr>
              <p:sp>
                <p:nvSpPr>
                  <p:cNvPr id="140" name="Line 304">
                    <a:extLst>
                      <a:ext uri="{FF2B5EF4-FFF2-40B4-BE49-F238E27FC236}">
                        <a16:creationId xmlns:a16="http://schemas.microsoft.com/office/drawing/2014/main" id="{9F91BD28-AC1D-49D3-BBFC-6A2A18EBD5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442397" y="4052661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41" name="Line 305">
                    <a:extLst>
                      <a:ext uri="{FF2B5EF4-FFF2-40B4-BE49-F238E27FC236}">
                        <a16:creationId xmlns:a16="http://schemas.microsoft.com/office/drawing/2014/main" id="{A2B3948E-9D95-4DD6-97D8-89C5F40C9FE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442397" y="4052661"/>
                    <a:ext cx="57604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42" name="Freeform 334">
                  <a:extLst>
                    <a:ext uri="{FF2B5EF4-FFF2-40B4-BE49-F238E27FC236}">
                      <a16:creationId xmlns:a16="http://schemas.microsoft.com/office/drawing/2014/main" id="{08BF4A44-8874-4E5C-838E-67563BCD59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54919" y="3836142"/>
                  <a:ext cx="60108" cy="57846"/>
                </a:xfrm>
                <a:custGeom>
                  <a:avLst/>
                  <a:gdLst>
                    <a:gd name="T0" fmla="*/ 12 w 24"/>
                    <a:gd name="T1" fmla="*/ 0 h 24"/>
                    <a:gd name="T2" fmla="*/ 0 w 24"/>
                    <a:gd name="T3" fmla="*/ 24 h 24"/>
                    <a:gd name="T4" fmla="*/ 24 w 24"/>
                    <a:gd name="T5" fmla="*/ 24 h 24"/>
                    <a:gd name="T6" fmla="*/ 12 w 24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12" y="0"/>
                      </a:moveTo>
                      <a:lnTo>
                        <a:pt x="0" y="24"/>
                      </a:lnTo>
                      <a:lnTo>
                        <a:pt x="24" y="2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43" name="Line 681">
                  <a:extLst>
                    <a:ext uri="{FF2B5EF4-FFF2-40B4-BE49-F238E27FC236}">
                      <a16:creationId xmlns:a16="http://schemas.microsoft.com/office/drawing/2014/main" id="{45A014C8-B795-4441-9178-9B17B750D6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27370" y="3872296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44" name="Line 404">
                  <a:extLst>
                    <a:ext uri="{FF2B5EF4-FFF2-40B4-BE49-F238E27FC236}">
                      <a16:creationId xmlns:a16="http://schemas.microsoft.com/office/drawing/2014/main" id="{69C6B91E-DA6B-4688-AEC4-FFEBA31D1D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783009" y="3850604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45" name="Line 260">
                  <a:extLst>
                    <a:ext uri="{FF2B5EF4-FFF2-40B4-BE49-F238E27FC236}">
                      <a16:creationId xmlns:a16="http://schemas.microsoft.com/office/drawing/2014/main" id="{7B56B14C-CABF-487C-A6A4-1469DC19C5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42937" y="3824091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46" name="Line 306">
                  <a:extLst>
                    <a:ext uri="{FF2B5EF4-FFF2-40B4-BE49-F238E27FC236}">
                      <a16:creationId xmlns:a16="http://schemas.microsoft.com/office/drawing/2014/main" id="{B43FBA2C-7C73-4034-B14C-C07C7D9BB0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52955" y="3836142"/>
                  <a:ext cx="60108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47" name="Line 307">
                  <a:extLst>
                    <a:ext uri="{FF2B5EF4-FFF2-40B4-BE49-F238E27FC236}">
                      <a16:creationId xmlns:a16="http://schemas.microsoft.com/office/drawing/2014/main" id="{56B19851-004D-4951-89DD-F2E950E299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752955" y="3836142"/>
                  <a:ext cx="60108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48" name="Line 682">
                  <a:extLst>
                    <a:ext uri="{FF2B5EF4-FFF2-40B4-BE49-F238E27FC236}">
                      <a16:creationId xmlns:a16="http://schemas.microsoft.com/office/drawing/2014/main" id="{6AA2163B-E5F0-4BBD-AE1E-0FBDE6B945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35424" y="3884348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49" name="Line 359">
                  <a:extLst>
                    <a:ext uri="{FF2B5EF4-FFF2-40B4-BE49-F238E27FC236}">
                      <a16:creationId xmlns:a16="http://schemas.microsoft.com/office/drawing/2014/main" id="{5B11D8BE-3B51-4EA0-912A-BC6E3F2687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68523" y="3771066"/>
                  <a:ext cx="0" cy="43384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50" name="Line 614">
                  <a:extLst>
                    <a:ext uri="{FF2B5EF4-FFF2-40B4-BE49-F238E27FC236}">
                      <a16:creationId xmlns:a16="http://schemas.microsoft.com/office/drawing/2014/main" id="{36076E68-2FDF-4552-A514-9B96577968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108596" y="3824093"/>
                  <a:ext cx="0" cy="12052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51" name="Line 381">
                  <a:extLst>
                    <a:ext uri="{FF2B5EF4-FFF2-40B4-BE49-F238E27FC236}">
                      <a16:creationId xmlns:a16="http://schemas.microsoft.com/office/drawing/2014/main" id="{97D881B0-06E7-488A-B962-78B33BE029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770487" y="3799989"/>
                  <a:ext cx="0" cy="2169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52" name="Line 262">
                  <a:extLst>
                    <a:ext uri="{FF2B5EF4-FFF2-40B4-BE49-F238E27FC236}">
                      <a16:creationId xmlns:a16="http://schemas.microsoft.com/office/drawing/2014/main" id="{6DF9402F-3C3B-4251-9A9D-8E3391DC75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50992" y="3775887"/>
                  <a:ext cx="62613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53" name="Line 263">
                  <a:extLst>
                    <a:ext uri="{FF2B5EF4-FFF2-40B4-BE49-F238E27FC236}">
                      <a16:creationId xmlns:a16="http://schemas.microsoft.com/office/drawing/2014/main" id="{468E4B65-54E2-4490-B1A5-B818ED5BFF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81046" y="3749374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id="{698CE374-8E86-41D2-9579-17432CCB7A8D}"/>
                    </a:ext>
                  </a:extLst>
                </p:cNvPr>
                <p:cNvGrpSpPr/>
                <p:nvPr/>
              </p:nvGrpSpPr>
              <p:grpSpPr>
                <a:xfrm>
                  <a:off x="7066019" y="3828912"/>
                  <a:ext cx="60108" cy="55435"/>
                  <a:chOff x="7066019" y="4057482"/>
                  <a:chExt cx="60108" cy="55435"/>
                </a:xfrm>
              </p:grpSpPr>
              <p:sp>
                <p:nvSpPr>
                  <p:cNvPr id="155" name="Line 308">
                    <a:extLst>
                      <a:ext uri="{FF2B5EF4-FFF2-40B4-BE49-F238E27FC236}">
                        <a16:creationId xmlns:a16="http://schemas.microsoft.com/office/drawing/2014/main" id="{2FE0F366-F502-49F8-8CED-09260A9D2F0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066019" y="4057482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56" name="Line 309">
                    <a:extLst>
                      <a:ext uri="{FF2B5EF4-FFF2-40B4-BE49-F238E27FC236}">
                        <a16:creationId xmlns:a16="http://schemas.microsoft.com/office/drawing/2014/main" id="{CA30187B-2235-43CA-9D11-5C4E1993C7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066019" y="4057482"/>
                    <a:ext cx="60108" cy="55435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57" name="Line 405">
                  <a:extLst>
                    <a:ext uri="{FF2B5EF4-FFF2-40B4-BE49-F238E27FC236}">
                      <a16:creationId xmlns:a16="http://schemas.microsoft.com/office/drawing/2014/main" id="{099AEAD8-685D-4E65-B122-98CE8DE2A0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96073" y="3836142"/>
                  <a:ext cx="0" cy="16872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58" name="Line 683">
                  <a:extLst>
                    <a:ext uri="{FF2B5EF4-FFF2-40B4-BE49-F238E27FC236}">
                      <a16:creationId xmlns:a16="http://schemas.microsoft.com/office/drawing/2014/main" id="{CE11C0C1-D66B-4311-9BDA-A5260E3EB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48488" y="3879527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59" name="Line 382">
                  <a:extLst>
                    <a:ext uri="{FF2B5EF4-FFF2-40B4-BE49-F238E27FC236}">
                      <a16:creationId xmlns:a16="http://schemas.microsoft.com/office/drawing/2014/main" id="{47972C79-FC58-4119-8E4F-7230BDA370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81046" y="3751784"/>
                  <a:ext cx="0" cy="1928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0" name="Line 660">
                  <a:extLst>
                    <a:ext uri="{FF2B5EF4-FFF2-40B4-BE49-F238E27FC236}">
                      <a16:creationId xmlns:a16="http://schemas.microsoft.com/office/drawing/2014/main" id="{7111CC7E-9589-4CCA-8B4F-CF71E1B864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35965" y="3807222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1" name="Line 264">
                  <a:extLst>
                    <a:ext uri="{FF2B5EF4-FFF2-40B4-BE49-F238E27FC236}">
                      <a16:creationId xmlns:a16="http://schemas.microsoft.com/office/drawing/2014/main" id="{6D0B5795-85E3-4DB0-9D85-434C72D3ED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64055" y="3814450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2" name="Line 265">
                  <a:extLst>
                    <a:ext uri="{FF2B5EF4-FFF2-40B4-BE49-F238E27FC236}">
                      <a16:creationId xmlns:a16="http://schemas.microsoft.com/office/drawing/2014/main" id="{1F21878D-EC26-4406-9710-16CBB1C904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94109" y="3785528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3" name="Line 310">
                  <a:extLst>
                    <a:ext uri="{FF2B5EF4-FFF2-40B4-BE49-F238E27FC236}">
                      <a16:creationId xmlns:a16="http://schemas.microsoft.com/office/drawing/2014/main" id="{877F6133-27CB-4E53-8BD0-12BB256B0C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76577" y="3778297"/>
                  <a:ext cx="57604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4" name="Freeform 337">
                  <a:extLst>
                    <a:ext uri="{FF2B5EF4-FFF2-40B4-BE49-F238E27FC236}">
                      <a16:creationId xmlns:a16="http://schemas.microsoft.com/office/drawing/2014/main" id="{95D45D5F-79D3-4D20-96B7-CC2C48F357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1604" y="3799989"/>
                  <a:ext cx="57604" cy="55435"/>
                </a:xfrm>
                <a:custGeom>
                  <a:avLst/>
                  <a:gdLst>
                    <a:gd name="T0" fmla="*/ 11 w 23"/>
                    <a:gd name="T1" fmla="*/ 0 h 23"/>
                    <a:gd name="T2" fmla="*/ 0 w 23"/>
                    <a:gd name="T3" fmla="*/ 23 h 23"/>
                    <a:gd name="T4" fmla="*/ 23 w 23"/>
                    <a:gd name="T5" fmla="*/ 23 h 23"/>
                    <a:gd name="T6" fmla="*/ 11 w 23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3">
                      <a:moveTo>
                        <a:pt x="11" y="0"/>
                      </a:moveTo>
                      <a:lnTo>
                        <a:pt x="0" y="23"/>
                      </a:lnTo>
                      <a:lnTo>
                        <a:pt x="23" y="2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5" name="Line 383">
                  <a:extLst>
                    <a:ext uri="{FF2B5EF4-FFF2-40B4-BE49-F238E27FC236}">
                      <a16:creationId xmlns:a16="http://schemas.microsoft.com/office/drawing/2014/main" id="{76A9A037-B334-4B89-8205-51B254B464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94109" y="3785528"/>
                  <a:ext cx="0" cy="2169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6" name="Line 615">
                  <a:extLst>
                    <a:ext uri="{FF2B5EF4-FFF2-40B4-BE49-F238E27FC236}">
                      <a16:creationId xmlns:a16="http://schemas.microsoft.com/office/drawing/2014/main" id="{D250928F-5846-4EE7-A0DB-FD521F68AA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419155" y="3836143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7" name="Line 661">
                  <a:extLst>
                    <a:ext uri="{FF2B5EF4-FFF2-40B4-BE49-F238E27FC236}">
                      <a16:creationId xmlns:a16="http://schemas.microsoft.com/office/drawing/2014/main" id="{C0F3566C-E04D-4752-97BB-D1508F5EF8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44020" y="384578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8" name="Line 311">
                  <a:extLst>
                    <a:ext uri="{FF2B5EF4-FFF2-40B4-BE49-F238E27FC236}">
                      <a16:creationId xmlns:a16="http://schemas.microsoft.com/office/drawing/2014/main" id="{A1B7963F-02F7-40AC-9E98-1DF6125BDF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376577" y="3778297"/>
                  <a:ext cx="57604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69" name="Line 684">
                  <a:extLst>
                    <a:ext uri="{FF2B5EF4-FFF2-40B4-BE49-F238E27FC236}">
                      <a16:creationId xmlns:a16="http://schemas.microsoft.com/office/drawing/2014/main" id="{4A322E5B-6611-42AC-BF1E-AF61B56CB2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61551" y="3833734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0" name="Line 266">
                  <a:extLst>
                    <a:ext uri="{FF2B5EF4-FFF2-40B4-BE49-F238E27FC236}">
                      <a16:creationId xmlns:a16="http://schemas.microsoft.com/office/drawing/2014/main" id="{13DE35CE-37D3-459B-BC4B-526C5FE223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677118" y="3816861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1" name="Line 267">
                  <a:extLst>
                    <a:ext uri="{FF2B5EF4-FFF2-40B4-BE49-F238E27FC236}">
                      <a16:creationId xmlns:a16="http://schemas.microsoft.com/office/drawing/2014/main" id="{BB161211-8D62-4C99-A377-3C729A3D9C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704668" y="3787938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2" name="Line 384">
                  <a:extLst>
                    <a:ext uri="{FF2B5EF4-FFF2-40B4-BE49-F238E27FC236}">
                      <a16:creationId xmlns:a16="http://schemas.microsoft.com/office/drawing/2014/main" id="{0EA253F4-0DC8-46A9-BA10-2C9F473BEE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704668" y="3787938"/>
                  <a:ext cx="0" cy="26513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3" name="Line 616">
                  <a:extLst>
                    <a:ext uri="{FF2B5EF4-FFF2-40B4-BE49-F238E27FC236}">
                      <a16:creationId xmlns:a16="http://schemas.microsoft.com/office/drawing/2014/main" id="{9D9D0CB5-0A4E-4ED5-953A-48DB00F0BD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729714" y="3836143"/>
                  <a:ext cx="0" cy="14461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4" name="Line 639">
                  <a:extLst>
                    <a:ext uri="{FF2B5EF4-FFF2-40B4-BE49-F238E27FC236}">
                      <a16:creationId xmlns:a16="http://schemas.microsoft.com/office/drawing/2014/main" id="{7DD90620-318B-4043-B6A2-0574472E87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642056" y="3816861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5" name="Line 312">
                  <a:extLst>
                    <a:ext uri="{FF2B5EF4-FFF2-40B4-BE49-F238E27FC236}">
                      <a16:creationId xmlns:a16="http://schemas.microsoft.com/office/drawing/2014/main" id="{E62FAC3B-81C6-40C0-AD23-7D1F575110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687136" y="3768656"/>
                  <a:ext cx="60108" cy="55435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6" name="Line 313">
                  <a:extLst>
                    <a:ext uri="{FF2B5EF4-FFF2-40B4-BE49-F238E27FC236}">
                      <a16:creationId xmlns:a16="http://schemas.microsoft.com/office/drawing/2014/main" id="{FB8D0ED6-0757-4906-AE61-E3A0332FF7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687136" y="3768656"/>
                  <a:ext cx="60108" cy="55435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7" name="Line 685">
                  <a:extLst>
                    <a:ext uri="{FF2B5EF4-FFF2-40B4-BE49-F238E27FC236}">
                      <a16:creationId xmlns:a16="http://schemas.microsoft.com/office/drawing/2014/main" id="{58499FC3-8A21-45A9-876D-920EC154CC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669606" y="3824093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8" name="Line 201">
                  <a:extLst>
                    <a:ext uri="{FF2B5EF4-FFF2-40B4-BE49-F238E27FC236}">
                      <a16:creationId xmlns:a16="http://schemas.microsoft.com/office/drawing/2014/main" id="{7FE1F159-1376-428B-B986-4948138E79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46003" y="3821683"/>
                  <a:ext cx="15027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79" name="Line 362">
                  <a:extLst>
                    <a:ext uri="{FF2B5EF4-FFF2-40B4-BE49-F238E27FC236}">
                      <a16:creationId xmlns:a16="http://schemas.microsoft.com/office/drawing/2014/main" id="{598D7A61-0F59-498C-B2E4-350AB21271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02704" y="3778297"/>
                  <a:ext cx="0" cy="43384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0" name="Line 199">
                  <a:extLst>
                    <a:ext uri="{FF2B5EF4-FFF2-40B4-BE49-F238E27FC236}">
                      <a16:creationId xmlns:a16="http://schemas.microsoft.com/office/drawing/2014/main" id="{5CA547E8-75DC-4804-9D75-2A6818BE2F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15949" y="3790350"/>
                  <a:ext cx="12524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1" name="Line 268">
                  <a:extLst>
                    <a:ext uri="{FF2B5EF4-FFF2-40B4-BE49-F238E27FC236}">
                      <a16:creationId xmlns:a16="http://schemas.microsoft.com/office/drawing/2014/main" id="{E7A1A454-84D2-4178-AFA9-D8B9025D16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87677" y="3797579"/>
                  <a:ext cx="60108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2" name="Line 617">
                  <a:extLst>
                    <a:ext uri="{FF2B5EF4-FFF2-40B4-BE49-F238E27FC236}">
                      <a16:creationId xmlns:a16="http://schemas.microsoft.com/office/drawing/2014/main" id="{5EEB0FB5-CA05-4DAD-BC2E-61679C4FC8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42777" y="3833734"/>
                  <a:ext cx="0" cy="12052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3" name="Line 618">
                  <a:extLst>
                    <a:ext uri="{FF2B5EF4-FFF2-40B4-BE49-F238E27FC236}">
                      <a16:creationId xmlns:a16="http://schemas.microsoft.com/office/drawing/2014/main" id="{0A95D8D8-216E-44DD-AFD2-424B7188D3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61030" y="3824093"/>
                  <a:ext cx="0" cy="12052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4" name="Line 269">
                  <a:extLst>
                    <a:ext uri="{FF2B5EF4-FFF2-40B4-BE49-F238E27FC236}">
                      <a16:creationId xmlns:a16="http://schemas.microsoft.com/office/drawing/2014/main" id="{0EE85F46-BE52-42B4-A7FD-8BB589384A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17731" y="3768656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5" name="Line 314">
                  <a:extLst>
                    <a:ext uri="{FF2B5EF4-FFF2-40B4-BE49-F238E27FC236}">
                      <a16:creationId xmlns:a16="http://schemas.microsoft.com/office/drawing/2014/main" id="{526AD33F-56F4-4112-82E3-0BA2616204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00199" y="3775887"/>
                  <a:ext cx="60108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6" name="Line 386">
                  <a:extLst>
                    <a:ext uri="{FF2B5EF4-FFF2-40B4-BE49-F238E27FC236}">
                      <a16:creationId xmlns:a16="http://schemas.microsoft.com/office/drawing/2014/main" id="{EED14C8E-7D2C-4DA1-8218-BB088D1089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428470" y="3768656"/>
                  <a:ext cx="0" cy="1928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7" name="Line 363">
                  <a:extLst>
                    <a:ext uri="{FF2B5EF4-FFF2-40B4-BE49-F238E27FC236}">
                      <a16:creationId xmlns:a16="http://schemas.microsoft.com/office/drawing/2014/main" id="{8D623960-8F4A-4DDB-85EB-6791040B80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415947" y="3891578"/>
                  <a:ext cx="0" cy="21692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8" name="Line 271">
                  <a:extLst>
                    <a:ext uri="{FF2B5EF4-FFF2-40B4-BE49-F238E27FC236}">
                      <a16:creationId xmlns:a16="http://schemas.microsoft.com/office/drawing/2014/main" id="{B79EBA54-4BAA-4586-BF0A-105B27450C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28470" y="3761425"/>
                  <a:ext cx="0" cy="6025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89" name="Line 663">
                  <a:extLst>
                    <a:ext uri="{FF2B5EF4-FFF2-40B4-BE49-F238E27FC236}">
                      <a16:creationId xmlns:a16="http://schemas.microsoft.com/office/drawing/2014/main" id="{05C52A47-25E4-475D-B597-52AFDE21CF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65138" y="3828913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90" name="Line 315">
                  <a:extLst>
                    <a:ext uri="{FF2B5EF4-FFF2-40B4-BE49-F238E27FC236}">
                      <a16:creationId xmlns:a16="http://schemas.microsoft.com/office/drawing/2014/main" id="{7824DED7-24A4-4DEA-9D6B-1854D1156A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00199" y="3775887"/>
                  <a:ext cx="60108" cy="57846"/>
                </a:xfrm>
                <a:prstGeom prst="line">
                  <a:avLst/>
                </a:prstGeom>
                <a:noFill/>
                <a:ln w="11113" cap="sq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91" name="Line 686">
                  <a:extLst>
                    <a:ext uri="{FF2B5EF4-FFF2-40B4-BE49-F238E27FC236}">
                      <a16:creationId xmlns:a16="http://schemas.microsoft.com/office/drawing/2014/main" id="{A93AD87A-24B8-468A-A3B1-D0F3EFDD16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80165" y="3828913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92" name="Freeform 225">
                  <a:extLst>
                    <a:ext uri="{FF2B5EF4-FFF2-40B4-BE49-F238E27FC236}">
                      <a16:creationId xmlns:a16="http://schemas.microsoft.com/office/drawing/2014/main" id="{7E32A84B-1202-4CE9-9BE4-622DE10C60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85893" y="3884347"/>
                  <a:ext cx="60108" cy="62666"/>
                </a:xfrm>
                <a:custGeom>
                  <a:avLst/>
                  <a:gdLst>
                    <a:gd name="T0" fmla="*/ 20 w 20"/>
                    <a:gd name="T1" fmla="*/ 12 h 22"/>
                    <a:gd name="T2" fmla="*/ 16 w 20"/>
                    <a:gd name="T3" fmla="*/ 3 h 22"/>
                    <a:gd name="T4" fmla="*/ 6 w 20"/>
                    <a:gd name="T5" fmla="*/ 3 h 22"/>
                    <a:gd name="T6" fmla="*/ 0 w 20"/>
                    <a:gd name="T7" fmla="*/ 12 h 22"/>
                    <a:gd name="T8" fmla="*/ 6 w 20"/>
                    <a:gd name="T9" fmla="*/ 20 h 22"/>
                    <a:gd name="T10" fmla="*/ 16 w 20"/>
                    <a:gd name="T11" fmla="*/ 20 h 22"/>
                    <a:gd name="T12" fmla="*/ 20 w 20"/>
                    <a:gd name="T13" fmla="*/ 1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2">
                      <a:moveTo>
                        <a:pt x="20" y="12"/>
                      </a:moveTo>
                      <a:cubicBezTo>
                        <a:pt x="20" y="8"/>
                        <a:pt x="19" y="5"/>
                        <a:pt x="16" y="3"/>
                      </a:cubicBezTo>
                      <a:cubicBezTo>
                        <a:pt x="13" y="0"/>
                        <a:pt x="9" y="0"/>
                        <a:pt x="6" y="3"/>
                      </a:cubicBezTo>
                      <a:cubicBezTo>
                        <a:pt x="3" y="5"/>
                        <a:pt x="0" y="8"/>
                        <a:pt x="0" y="12"/>
                      </a:cubicBezTo>
                      <a:cubicBezTo>
                        <a:pt x="0" y="15"/>
                        <a:pt x="3" y="19"/>
                        <a:pt x="6" y="20"/>
                      </a:cubicBezTo>
                      <a:cubicBezTo>
                        <a:pt x="9" y="22"/>
                        <a:pt x="13" y="22"/>
                        <a:pt x="16" y="20"/>
                      </a:cubicBezTo>
                      <a:cubicBezTo>
                        <a:pt x="19" y="19"/>
                        <a:pt x="20" y="15"/>
                        <a:pt x="20" y="12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CD0C8B17-8FD6-4A37-AE45-5CC33AA1A08F}"/>
                    </a:ext>
                  </a:extLst>
                </p:cNvPr>
                <p:cNvGrpSpPr/>
                <p:nvPr/>
              </p:nvGrpSpPr>
              <p:grpSpPr>
                <a:xfrm>
                  <a:off x="8415947" y="3804809"/>
                  <a:ext cx="55099" cy="57846"/>
                  <a:chOff x="8415947" y="4033379"/>
                  <a:chExt cx="55099" cy="57846"/>
                </a:xfrm>
              </p:grpSpPr>
              <p:sp>
                <p:nvSpPr>
                  <p:cNvPr id="194" name="Line 316">
                    <a:extLst>
                      <a:ext uri="{FF2B5EF4-FFF2-40B4-BE49-F238E27FC236}">
                        <a16:creationId xmlns:a16="http://schemas.microsoft.com/office/drawing/2014/main" id="{1CD5A586-5257-4F98-84D9-BB84BC8BBED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8415947" y="4033379"/>
                    <a:ext cx="55099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195" name="Line 317">
                    <a:extLst>
                      <a:ext uri="{FF2B5EF4-FFF2-40B4-BE49-F238E27FC236}">
                        <a16:creationId xmlns:a16="http://schemas.microsoft.com/office/drawing/2014/main" id="{7D5913EE-68A6-48F4-9B11-689708620E1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15947" y="4033379"/>
                    <a:ext cx="55099" cy="57846"/>
                  </a:xfrm>
                  <a:prstGeom prst="line">
                    <a:avLst/>
                  </a:prstGeom>
                  <a:noFill/>
                  <a:ln w="11113" cap="sq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196" name="Line 687">
                  <a:extLst>
                    <a:ext uri="{FF2B5EF4-FFF2-40B4-BE49-F238E27FC236}">
                      <a16:creationId xmlns:a16="http://schemas.microsoft.com/office/drawing/2014/main" id="{167EED33-20C4-47EC-95E7-1425CA80E2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395913" y="385301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97" name="Freeform 340">
                  <a:extLst>
                    <a:ext uri="{FF2B5EF4-FFF2-40B4-BE49-F238E27FC236}">
                      <a16:creationId xmlns:a16="http://schemas.microsoft.com/office/drawing/2014/main" id="{7B8FB4E5-39DA-4498-8C14-3CCD1D7001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28470" y="3790348"/>
                  <a:ext cx="55099" cy="60256"/>
                </a:xfrm>
                <a:custGeom>
                  <a:avLst/>
                  <a:gdLst>
                    <a:gd name="T0" fmla="*/ 13 w 22"/>
                    <a:gd name="T1" fmla="*/ 0 h 25"/>
                    <a:gd name="T2" fmla="*/ 0 w 22"/>
                    <a:gd name="T3" fmla="*/ 25 h 25"/>
                    <a:gd name="T4" fmla="*/ 22 w 22"/>
                    <a:gd name="T5" fmla="*/ 25 h 25"/>
                    <a:gd name="T6" fmla="*/ 13 w 22"/>
                    <a:gd name="T7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" h="25">
                      <a:moveTo>
                        <a:pt x="13" y="0"/>
                      </a:moveTo>
                      <a:lnTo>
                        <a:pt x="0" y="25"/>
                      </a:lnTo>
                      <a:lnTo>
                        <a:pt x="22" y="25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98" name="Line 664">
                  <a:extLst>
                    <a:ext uri="{FF2B5EF4-FFF2-40B4-BE49-F238E27FC236}">
                      <a16:creationId xmlns:a16="http://schemas.microsoft.com/office/drawing/2014/main" id="{0C3F33C2-E95E-4E4F-A466-37EE27F3F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383389" y="3821682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199" name="Line 270">
                  <a:extLst>
                    <a:ext uri="{FF2B5EF4-FFF2-40B4-BE49-F238E27FC236}">
                      <a16:creationId xmlns:a16="http://schemas.microsoft.com/office/drawing/2014/main" id="{607CA0CE-BD62-46BC-B252-40C2C520C0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03425" y="3790348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0" name="Line 710">
                  <a:extLst>
                    <a:ext uri="{FF2B5EF4-FFF2-40B4-BE49-F238E27FC236}">
                      <a16:creationId xmlns:a16="http://schemas.microsoft.com/office/drawing/2014/main" id="{3D15421D-1D8D-4C2D-AC6E-E783370749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08434" y="3836143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1" name="Freeform 339">
                  <a:extLst>
                    <a:ext uri="{FF2B5EF4-FFF2-40B4-BE49-F238E27FC236}">
                      <a16:creationId xmlns:a16="http://schemas.microsoft.com/office/drawing/2014/main" id="{7C8ABBE4-A75B-4E92-AD99-A0F26CA086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12722" y="3799989"/>
                  <a:ext cx="57604" cy="55435"/>
                </a:xfrm>
                <a:custGeom>
                  <a:avLst/>
                  <a:gdLst>
                    <a:gd name="T0" fmla="*/ 12 w 23"/>
                    <a:gd name="T1" fmla="*/ 0 h 23"/>
                    <a:gd name="T2" fmla="*/ 0 w 23"/>
                    <a:gd name="T3" fmla="*/ 23 h 23"/>
                    <a:gd name="T4" fmla="*/ 23 w 23"/>
                    <a:gd name="T5" fmla="*/ 23 h 23"/>
                    <a:gd name="T6" fmla="*/ 12 w 23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3">
                      <a:moveTo>
                        <a:pt x="12" y="0"/>
                      </a:moveTo>
                      <a:lnTo>
                        <a:pt x="0" y="23"/>
                      </a:lnTo>
                      <a:lnTo>
                        <a:pt x="23" y="2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2" name="Freeform 224">
                  <a:extLst>
                    <a:ext uri="{FF2B5EF4-FFF2-40B4-BE49-F238E27FC236}">
                      <a16:creationId xmlns:a16="http://schemas.microsoft.com/office/drawing/2014/main" id="{2FCDA774-E321-467B-8949-4E4BFC4ED4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75154" y="3799989"/>
                  <a:ext cx="55099" cy="55435"/>
                </a:xfrm>
                <a:custGeom>
                  <a:avLst/>
                  <a:gdLst>
                    <a:gd name="T0" fmla="*/ 19 w 19"/>
                    <a:gd name="T1" fmla="*/ 10 h 20"/>
                    <a:gd name="T2" fmla="*/ 15 w 19"/>
                    <a:gd name="T3" fmla="*/ 2 h 20"/>
                    <a:gd name="T4" fmla="*/ 5 w 19"/>
                    <a:gd name="T5" fmla="*/ 2 h 20"/>
                    <a:gd name="T6" fmla="*/ 0 w 19"/>
                    <a:gd name="T7" fmla="*/ 10 h 20"/>
                    <a:gd name="T8" fmla="*/ 5 w 19"/>
                    <a:gd name="T9" fmla="*/ 19 h 20"/>
                    <a:gd name="T10" fmla="*/ 15 w 19"/>
                    <a:gd name="T11" fmla="*/ 19 h 20"/>
                    <a:gd name="T12" fmla="*/ 19 w 19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9" h="20">
                      <a:moveTo>
                        <a:pt x="19" y="10"/>
                      </a:moveTo>
                      <a:cubicBezTo>
                        <a:pt x="19" y="8"/>
                        <a:pt x="17" y="3"/>
                        <a:pt x="15" y="2"/>
                      </a:cubicBezTo>
                      <a:cubicBezTo>
                        <a:pt x="12" y="0"/>
                        <a:pt x="7" y="0"/>
                        <a:pt x="5" y="2"/>
                      </a:cubicBezTo>
                      <a:cubicBezTo>
                        <a:pt x="2" y="3"/>
                        <a:pt x="0" y="8"/>
                        <a:pt x="0" y="10"/>
                      </a:cubicBezTo>
                      <a:cubicBezTo>
                        <a:pt x="0" y="15"/>
                        <a:pt x="2" y="18"/>
                        <a:pt x="5" y="19"/>
                      </a:cubicBezTo>
                      <a:cubicBezTo>
                        <a:pt x="7" y="20"/>
                        <a:pt x="12" y="20"/>
                        <a:pt x="15" y="19"/>
                      </a:cubicBezTo>
                      <a:cubicBezTo>
                        <a:pt x="17" y="18"/>
                        <a:pt x="19" y="15"/>
                        <a:pt x="19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3" name="Line 385">
                  <a:extLst>
                    <a:ext uri="{FF2B5EF4-FFF2-40B4-BE49-F238E27FC236}">
                      <a16:creationId xmlns:a16="http://schemas.microsoft.com/office/drawing/2014/main" id="{F7100C62-E1E2-47D5-AFA2-64F144DB96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17731" y="3771066"/>
                  <a:ext cx="0" cy="1928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4" name="Line 709">
                  <a:extLst>
                    <a:ext uri="{FF2B5EF4-FFF2-40B4-BE49-F238E27FC236}">
                      <a16:creationId xmlns:a16="http://schemas.microsoft.com/office/drawing/2014/main" id="{13A9B684-2CEE-4048-AB1E-4D8C526FB6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95192" y="3850606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5" name="Freeform 223">
                  <a:extLst>
                    <a:ext uri="{FF2B5EF4-FFF2-40B4-BE49-F238E27FC236}">
                      <a16:creationId xmlns:a16="http://schemas.microsoft.com/office/drawing/2014/main" id="{37BB47B7-B914-41EA-B582-F3D4EE2021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4596" y="3730092"/>
                  <a:ext cx="60108" cy="60256"/>
                </a:xfrm>
                <a:custGeom>
                  <a:avLst/>
                  <a:gdLst>
                    <a:gd name="T0" fmla="*/ 20 w 20"/>
                    <a:gd name="T1" fmla="*/ 10 h 21"/>
                    <a:gd name="T2" fmla="*/ 14 w 20"/>
                    <a:gd name="T3" fmla="*/ 2 h 21"/>
                    <a:gd name="T4" fmla="*/ 4 w 20"/>
                    <a:gd name="T5" fmla="*/ 2 h 21"/>
                    <a:gd name="T6" fmla="*/ 0 w 20"/>
                    <a:gd name="T7" fmla="*/ 10 h 21"/>
                    <a:gd name="T8" fmla="*/ 4 w 20"/>
                    <a:gd name="T9" fmla="*/ 19 h 21"/>
                    <a:gd name="T10" fmla="*/ 14 w 20"/>
                    <a:gd name="T11" fmla="*/ 19 h 21"/>
                    <a:gd name="T12" fmla="*/ 20 w 20"/>
                    <a:gd name="T13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1">
                      <a:moveTo>
                        <a:pt x="20" y="10"/>
                      </a:moveTo>
                      <a:cubicBezTo>
                        <a:pt x="20" y="7"/>
                        <a:pt x="17" y="4"/>
                        <a:pt x="14" y="2"/>
                      </a:cubicBezTo>
                      <a:cubicBezTo>
                        <a:pt x="11" y="0"/>
                        <a:pt x="7" y="0"/>
                        <a:pt x="4" y="2"/>
                      </a:cubicBezTo>
                      <a:cubicBezTo>
                        <a:pt x="1" y="4"/>
                        <a:pt x="0" y="7"/>
                        <a:pt x="0" y="10"/>
                      </a:cubicBezTo>
                      <a:cubicBezTo>
                        <a:pt x="0" y="14"/>
                        <a:pt x="1" y="17"/>
                        <a:pt x="4" y="19"/>
                      </a:cubicBezTo>
                      <a:cubicBezTo>
                        <a:pt x="7" y="21"/>
                        <a:pt x="11" y="21"/>
                        <a:pt x="14" y="19"/>
                      </a:cubicBezTo>
                      <a:cubicBezTo>
                        <a:pt x="17" y="17"/>
                        <a:pt x="20" y="14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6" name="Line 361">
                  <a:extLst>
                    <a:ext uri="{FF2B5EF4-FFF2-40B4-BE49-F238E27FC236}">
                      <a16:creationId xmlns:a16="http://schemas.microsoft.com/office/drawing/2014/main" id="{8CD93DFD-0BF9-4991-BDD3-80544A59E9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694650" y="3710810"/>
                  <a:ext cx="0" cy="40974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7" name="Freeform 338">
                  <a:extLst>
                    <a:ext uri="{FF2B5EF4-FFF2-40B4-BE49-F238E27FC236}">
                      <a16:creationId xmlns:a16="http://schemas.microsoft.com/office/drawing/2014/main" id="{5FACD5F7-DC1D-4C21-8002-819E273780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99659" y="3804809"/>
                  <a:ext cx="60108" cy="57846"/>
                </a:xfrm>
                <a:custGeom>
                  <a:avLst/>
                  <a:gdLst>
                    <a:gd name="T0" fmla="*/ 12 w 24"/>
                    <a:gd name="T1" fmla="*/ 0 h 24"/>
                    <a:gd name="T2" fmla="*/ 0 w 24"/>
                    <a:gd name="T3" fmla="*/ 24 h 24"/>
                    <a:gd name="T4" fmla="*/ 24 w 24"/>
                    <a:gd name="T5" fmla="*/ 24 h 24"/>
                    <a:gd name="T6" fmla="*/ 12 w 24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12" y="0"/>
                      </a:moveTo>
                      <a:lnTo>
                        <a:pt x="0" y="24"/>
                      </a:lnTo>
                      <a:lnTo>
                        <a:pt x="24" y="2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8" name="Line 662">
                  <a:extLst>
                    <a:ext uri="{FF2B5EF4-FFF2-40B4-BE49-F238E27FC236}">
                      <a16:creationId xmlns:a16="http://schemas.microsoft.com/office/drawing/2014/main" id="{731B5D35-D7D2-41A1-8967-3FEED24279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654579" y="384578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09" name="Line 708">
                  <a:extLst>
                    <a:ext uri="{FF2B5EF4-FFF2-40B4-BE49-F238E27FC236}">
                      <a16:creationId xmlns:a16="http://schemas.microsoft.com/office/drawing/2014/main" id="{8F11EF17-9C50-4C0C-9476-4839F454AE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684633" y="3850606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0" name="Line 638">
                  <a:extLst>
                    <a:ext uri="{FF2B5EF4-FFF2-40B4-BE49-F238E27FC236}">
                      <a16:creationId xmlns:a16="http://schemas.microsoft.com/office/drawing/2014/main" id="{69993CF1-4006-447C-A7FD-D7A4BB8B6C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31497" y="3807222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1" name="Line 707">
                  <a:extLst>
                    <a:ext uri="{FF2B5EF4-FFF2-40B4-BE49-F238E27FC236}">
                      <a16:creationId xmlns:a16="http://schemas.microsoft.com/office/drawing/2014/main" id="{A986E266-C989-40F2-AE42-020FE2ADF2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71569" y="3850606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2" name="Freeform 222">
                  <a:extLst>
                    <a:ext uri="{FF2B5EF4-FFF2-40B4-BE49-F238E27FC236}">
                      <a16:creationId xmlns:a16="http://schemas.microsoft.com/office/drawing/2014/main" id="{4AC7E6E9-C974-4F4D-90C3-34005B4EA6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1532" y="3720451"/>
                  <a:ext cx="60108" cy="55435"/>
                </a:xfrm>
                <a:custGeom>
                  <a:avLst/>
                  <a:gdLst>
                    <a:gd name="T0" fmla="*/ 20 w 20"/>
                    <a:gd name="T1" fmla="*/ 10 h 20"/>
                    <a:gd name="T2" fmla="*/ 14 w 20"/>
                    <a:gd name="T3" fmla="*/ 1 h 20"/>
                    <a:gd name="T4" fmla="*/ 4 w 20"/>
                    <a:gd name="T5" fmla="*/ 1 h 20"/>
                    <a:gd name="T6" fmla="*/ 0 w 20"/>
                    <a:gd name="T7" fmla="*/ 10 h 20"/>
                    <a:gd name="T8" fmla="*/ 4 w 20"/>
                    <a:gd name="T9" fmla="*/ 18 h 20"/>
                    <a:gd name="T10" fmla="*/ 14 w 20"/>
                    <a:gd name="T11" fmla="*/ 18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7"/>
                        <a:pt x="17" y="3"/>
                        <a:pt x="14" y="1"/>
                      </a:cubicBezTo>
                      <a:cubicBezTo>
                        <a:pt x="11" y="0"/>
                        <a:pt x="7" y="0"/>
                        <a:pt x="4" y="1"/>
                      </a:cubicBezTo>
                      <a:cubicBezTo>
                        <a:pt x="1" y="3"/>
                        <a:pt x="0" y="7"/>
                        <a:pt x="0" y="10"/>
                      </a:cubicBezTo>
                      <a:cubicBezTo>
                        <a:pt x="0" y="14"/>
                        <a:pt x="1" y="17"/>
                        <a:pt x="4" y="18"/>
                      </a:cubicBezTo>
                      <a:cubicBezTo>
                        <a:pt x="7" y="20"/>
                        <a:pt x="11" y="20"/>
                        <a:pt x="14" y="18"/>
                      </a:cubicBezTo>
                      <a:cubicBezTo>
                        <a:pt x="17" y="17"/>
                        <a:pt x="20" y="14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3" name="Line 360">
                  <a:extLst>
                    <a:ext uri="{FF2B5EF4-FFF2-40B4-BE49-F238E27FC236}">
                      <a16:creationId xmlns:a16="http://schemas.microsoft.com/office/drawing/2014/main" id="{C104FDC8-5FF2-48BB-8668-5AEC4F4881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81586" y="3698759"/>
                  <a:ext cx="0" cy="40974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4" name="Line 637">
                  <a:extLst>
                    <a:ext uri="{FF2B5EF4-FFF2-40B4-BE49-F238E27FC236}">
                      <a16:creationId xmlns:a16="http://schemas.microsoft.com/office/drawing/2014/main" id="{F03142DA-DAD3-4ACD-8CE1-185C9A9B08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18434" y="387229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5" name="Freeform 221">
                  <a:extLst>
                    <a:ext uri="{FF2B5EF4-FFF2-40B4-BE49-F238E27FC236}">
                      <a16:creationId xmlns:a16="http://schemas.microsoft.com/office/drawing/2014/main" id="{54D2BE2F-AC66-4B22-961E-A02BB93E20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38469" y="3790348"/>
                  <a:ext cx="60108" cy="60256"/>
                </a:xfrm>
                <a:custGeom>
                  <a:avLst/>
                  <a:gdLst>
                    <a:gd name="T0" fmla="*/ 20 w 20"/>
                    <a:gd name="T1" fmla="*/ 11 h 21"/>
                    <a:gd name="T2" fmla="*/ 14 w 20"/>
                    <a:gd name="T3" fmla="*/ 2 h 21"/>
                    <a:gd name="T4" fmla="*/ 4 w 20"/>
                    <a:gd name="T5" fmla="*/ 2 h 21"/>
                    <a:gd name="T6" fmla="*/ 0 w 20"/>
                    <a:gd name="T7" fmla="*/ 11 h 21"/>
                    <a:gd name="T8" fmla="*/ 4 w 20"/>
                    <a:gd name="T9" fmla="*/ 19 h 21"/>
                    <a:gd name="T10" fmla="*/ 14 w 20"/>
                    <a:gd name="T11" fmla="*/ 19 h 21"/>
                    <a:gd name="T12" fmla="*/ 20 w 20"/>
                    <a:gd name="T13" fmla="*/ 1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1">
                      <a:moveTo>
                        <a:pt x="20" y="11"/>
                      </a:moveTo>
                      <a:cubicBezTo>
                        <a:pt x="20" y="6"/>
                        <a:pt x="17" y="3"/>
                        <a:pt x="14" y="2"/>
                      </a:cubicBezTo>
                      <a:cubicBezTo>
                        <a:pt x="12" y="0"/>
                        <a:pt x="7" y="0"/>
                        <a:pt x="4" y="2"/>
                      </a:cubicBezTo>
                      <a:cubicBezTo>
                        <a:pt x="2" y="3"/>
                        <a:pt x="0" y="6"/>
                        <a:pt x="0" y="11"/>
                      </a:cubicBezTo>
                      <a:cubicBezTo>
                        <a:pt x="0" y="13"/>
                        <a:pt x="2" y="18"/>
                        <a:pt x="4" y="19"/>
                      </a:cubicBezTo>
                      <a:cubicBezTo>
                        <a:pt x="7" y="21"/>
                        <a:pt x="12" y="21"/>
                        <a:pt x="14" y="19"/>
                      </a:cubicBezTo>
                      <a:cubicBezTo>
                        <a:pt x="17" y="18"/>
                        <a:pt x="20" y="13"/>
                        <a:pt x="20" y="11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6" name="Freeform 336">
                  <a:extLst>
                    <a:ext uri="{FF2B5EF4-FFF2-40B4-BE49-F238E27FC236}">
                      <a16:creationId xmlns:a16="http://schemas.microsoft.com/office/drawing/2014/main" id="{AF4C056C-8DCB-4725-ADB9-3EAF55A786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78541" y="3790348"/>
                  <a:ext cx="57604" cy="60256"/>
                </a:xfrm>
                <a:custGeom>
                  <a:avLst/>
                  <a:gdLst>
                    <a:gd name="T0" fmla="*/ 12 w 23"/>
                    <a:gd name="T1" fmla="*/ 0 h 25"/>
                    <a:gd name="T2" fmla="*/ 0 w 23"/>
                    <a:gd name="T3" fmla="*/ 25 h 25"/>
                    <a:gd name="T4" fmla="*/ 23 w 23"/>
                    <a:gd name="T5" fmla="*/ 25 h 25"/>
                    <a:gd name="T6" fmla="*/ 12 w 23"/>
                    <a:gd name="T7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5">
                      <a:moveTo>
                        <a:pt x="12" y="0"/>
                      </a:moveTo>
                      <a:lnTo>
                        <a:pt x="0" y="25"/>
                      </a:lnTo>
                      <a:lnTo>
                        <a:pt x="23" y="2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7" name="Line 706">
                  <a:extLst>
                    <a:ext uri="{FF2B5EF4-FFF2-40B4-BE49-F238E27FC236}">
                      <a16:creationId xmlns:a16="http://schemas.microsoft.com/office/drawing/2014/main" id="{137FFE48-0B69-4FF5-8616-65C627A605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61010" y="3840964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8" name="Line 261">
                  <a:extLst>
                    <a:ext uri="{FF2B5EF4-FFF2-40B4-BE49-F238E27FC236}">
                      <a16:creationId xmlns:a16="http://schemas.microsoft.com/office/drawing/2014/main" id="{7CA460A2-D90C-4229-8039-619BE5179E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70487" y="3797579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19" name="Line 613">
                  <a:extLst>
                    <a:ext uri="{FF2B5EF4-FFF2-40B4-BE49-F238E27FC236}">
                      <a16:creationId xmlns:a16="http://schemas.microsoft.com/office/drawing/2014/main" id="{EFD251D4-FBB0-4644-9F1B-7058590BB5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95532" y="3840964"/>
                  <a:ext cx="0" cy="12052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0" name="Line 636">
                  <a:extLst>
                    <a:ext uri="{FF2B5EF4-FFF2-40B4-BE49-F238E27FC236}">
                      <a16:creationId xmlns:a16="http://schemas.microsoft.com/office/drawing/2014/main" id="{51BBA4C0-A39B-4F7E-A07B-03A1BE2DEC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07875" y="3840964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1" name="Line 659">
                  <a:extLst>
                    <a:ext uri="{FF2B5EF4-FFF2-40B4-BE49-F238E27FC236}">
                      <a16:creationId xmlns:a16="http://schemas.microsoft.com/office/drawing/2014/main" id="{20622C6F-D142-4ADD-B775-AB47F6E407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25407" y="3855425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2" name="Line 705">
                  <a:extLst>
                    <a:ext uri="{FF2B5EF4-FFF2-40B4-BE49-F238E27FC236}">
                      <a16:creationId xmlns:a16="http://schemas.microsoft.com/office/drawing/2014/main" id="{2B02B583-7D96-4619-90DE-5FA2F1CD2F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50452" y="3855425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3" name="Freeform 220">
                  <a:extLst>
                    <a:ext uri="{FF2B5EF4-FFF2-40B4-BE49-F238E27FC236}">
                      <a16:creationId xmlns:a16="http://schemas.microsoft.com/office/drawing/2014/main" id="{F516F01E-F63E-4BA0-9FAF-8B0819C220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0415" y="3759015"/>
                  <a:ext cx="57604" cy="57846"/>
                </a:xfrm>
                <a:custGeom>
                  <a:avLst/>
                  <a:gdLst>
                    <a:gd name="T0" fmla="*/ 20 w 20"/>
                    <a:gd name="T1" fmla="*/ 10 h 20"/>
                    <a:gd name="T2" fmla="*/ 14 w 20"/>
                    <a:gd name="T3" fmla="*/ 1 h 20"/>
                    <a:gd name="T4" fmla="*/ 4 w 20"/>
                    <a:gd name="T5" fmla="*/ 1 h 20"/>
                    <a:gd name="T6" fmla="*/ 0 w 20"/>
                    <a:gd name="T7" fmla="*/ 10 h 20"/>
                    <a:gd name="T8" fmla="*/ 4 w 20"/>
                    <a:gd name="T9" fmla="*/ 19 h 20"/>
                    <a:gd name="T10" fmla="*/ 14 w 20"/>
                    <a:gd name="T11" fmla="*/ 19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6"/>
                        <a:pt x="17" y="3"/>
                        <a:pt x="14" y="1"/>
                      </a:cubicBezTo>
                      <a:cubicBezTo>
                        <a:pt x="11" y="0"/>
                        <a:pt x="8" y="0"/>
                        <a:pt x="4" y="1"/>
                      </a:cubicBezTo>
                      <a:cubicBezTo>
                        <a:pt x="1" y="3"/>
                        <a:pt x="0" y="6"/>
                        <a:pt x="0" y="10"/>
                      </a:cubicBezTo>
                      <a:cubicBezTo>
                        <a:pt x="0" y="13"/>
                        <a:pt x="1" y="17"/>
                        <a:pt x="4" y="19"/>
                      </a:cubicBezTo>
                      <a:cubicBezTo>
                        <a:pt x="8" y="20"/>
                        <a:pt x="11" y="20"/>
                        <a:pt x="14" y="19"/>
                      </a:cubicBezTo>
                      <a:cubicBezTo>
                        <a:pt x="17" y="17"/>
                        <a:pt x="20" y="13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4" name="Line 358">
                  <a:extLst>
                    <a:ext uri="{FF2B5EF4-FFF2-40B4-BE49-F238E27FC236}">
                      <a16:creationId xmlns:a16="http://schemas.microsoft.com/office/drawing/2014/main" id="{E0125DD4-2AD9-4B0B-962A-957D84A500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760469" y="3742143"/>
                  <a:ext cx="0" cy="3615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5" name="Freeform 335">
                  <a:extLst>
                    <a:ext uri="{FF2B5EF4-FFF2-40B4-BE49-F238E27FC236}">
                      <a16:creationId xmlns:a16="http://schemas.microsoft.com/office/drawing/2014/main" id="{AF5DFD58-50BA-41A4-BBDE-C71EDE70F0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65478" y="3807220"/>
                  <a:ext cx="60108" cy="57846"/>
                </a:xfrm>
                <a:custGeom>
                  <a:avLst/>
                  <a:gdLst>
                    <a:gd name="T0" fmla="*/ 12 w 24"/>
                    <a:gd name="T1" fmla="*/ 0 h 24"/>
                    <a:gd name="T2" fmla="*/ 0 w 24"/>
                    <a:gd name="T3" fmla="*/ 24 h 24"/>
                    <a:gd name="T4" fmla="*/ 24 w 24"/>
                    <a:gd name="T5" fmla="*/ 24 h 24"/>
                    <a:gd name="T6" fmla="*/ 12 w 24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12" y="0"/>
                      </a:moveTo>
                      <a:lnTo>
                        <a:pt x="0" y="24"/>
                      </a:lnTo>
                      <a:lnTo>
                        <a:pt x="24" y="2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6" name="Line 635">
                  <a:extLst>
                    <a:ext uri="{FF2B5EF4-FFF2-40B4-BE49-F238E27FC236}">
                      <a16:creationId xmlns:a16="http://schemas.microsoft.com/office/drawing/2014/main" id="{D2D3EF2A-E58C-4DB0-A30B-1A9354CA3C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399820" y="385060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7" name="Line 658">
                  <a:extLst>
                    <a:ext uri="{FF2B5EF4-FFF2-40B4-BE49-F238E27FC236}">
                      <a16:creationId xmlns:a16="http://schemas.microsoft.com/office/drawing/2014/main" id="{86B7172B-B6C2-4F0F-B5EE-D6DB0A5976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12344" y="3814452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8" name="Line 704">
                  <a:extLst>
                    <a:ext uri="{FF2B5EF4-FFF2-40B4-BE49-F238E27FC236}">
                      <a16:creationId xmlns:a16="http://schemas.microsoft.com/office/drawing/2014/main" id="{D1CF4B6F-9AFE-4ACE-A1C5-9F688F0491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37389" y="3881939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29" name="Freeform 333">
                  <a:extLst>
                    <a:ext uri="{FF2B5EF4-FFF2-40B4-BE49-F238E27FC236}">
                      <a16:creationId xmlns:a16="http://schemas.microsoft.com/office/drawing/2014/main" id="{F389BB90-0E68-4437-9147-018782940D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44360" y="3824091"/>
                  <a:ext cx="57604" cy="57846"/>
                </a:xfrm>
                <a:custGeom>
                  <a:avLst/>
                  <a:gdLst>
                    <a:gd name="T0" fmla="*/ 12 w 23"/>
                    <a:gd name="T1" fmla="*/ 0 h 24"/>
                    <a:gd name="T2" fmla="*/ 0 w 23"/>
                    <a:gd name="T3" fmla="*/ 24 h 24"/>
                    <a:gd name="T4" fmla="*/ 23 w 23"/>
                    <a:gd name="T5" fmla="*/ 24 h 24"/>
                    <a:gd name="T6" fmla="*/ 12 w 23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4">
                      <a:moveTo>
                        <a:pt x="12" y="0"/>
                      </a:moveTo>
                      <a:lnTo>
                        <a:pt x="0" y="24"/>
                      </a:lnTo>
                      <a:lnTo>
                        <a:pt x="23" y="2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0" name="Line 703">
                  <a:extLst>
                    <a:ext uri="{FF2B5EF4-FFF2-40B4-BE49-F238E27FC236}">
                      <a16:creationId xmlns:a16="http://schemas.microsoft.com/office/drawing/2014/main" id="{16205A0F-1628-490F-8156-5045F953E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26830" y="387229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1" name="Line 256">
                  <a:extLst>
                    <a:ext uri="{FF2B5EF4-FFF2-40B4-BE49-F238E27FC236}">
                      <a16:creationId xmlns:a16="http://schemas.microsoft.com/office/drawing/2014/main" id="{BE3BCCB0-070B-4C22-8F72-2D84CE0C71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16811" y="3833732"/>
                  <a:ext cx="60108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2" name="Line 257">
                  <a:extLst>
                    <a:ext uri="{FF2B5EF4-FFF2-40B4-BE49-F238E27FC236}">
                      <a16:creationId xmlns:a16="http://schemas.microsoft.com/office/drawing/2014/main" id="{34ECDF3E-D836-4173-B599-EFDD4C49E1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46865" y="3804809"/>
                  <a:ext cx="0" cy="5784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3" name="Line 633">
                  <a:extLst>
                    <a:ext uri="{FF2B5EF4-FFF2-40B4-BE49-F238E27FC236}">
                      <a16:creationId xmlns:a16="http://schemas.microsoft.com/office/drawing/2014/main" id="{8D0DC548-60D9-4196-BCFC-AE4A6B50D8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8703" y="3884348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4" name="Line 379">
                  <a:extLst>
                    <a:ext uri="{FF2B5EF4-FFF2-40B4-BE49-F238E27FC236}">
                      <a16:creationId xmlns:a16="http://schemas.microsoft.com/office/drawing/2014/main" id="{6BE05F7D-AF35-4302-8FD9-414AB5BD0C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146865" y="3807220"/>
                  <a:ext cx="0" cy="2169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5" name="Line 355">
                  <a:extLst>
                    <a:ext uri="{FF2B5EF4-FFF2-40B4-BE49-F238E27FC236}">
                      <a16:creationId xmlns:a16="http://schemas.microsoft.com/office/drawing/2014/main" id="{BD51D7E3-8B34-4740-A32D-AF887A1A78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826288" y="3804809"/>
                  <a:ext cx="0" cy="2892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6" name="Line 634">
                  <a:extLst>
                    <a:ext uri="{FF2B5EF4-FFF2-40B4-BE49-F238E27FC236}">
                      <a16:creationId xmlns:a16="http://schemas.microsoft.com/office/drawing/2014/main" id="{D5A77811-3246-4FB8-AE53-C71233A7DD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86758" y="3879527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7" name="Line 657">
                  <a:extLst>
                    <a:ext uri="{FF2B5EF4-FFF2-40B4-BE49-F238E27FC236}">
                      <a16:creationId xmlns:a16="http://schemas.microsoft.com/office/drawing/2014/main" id="{0CB42288-341F-4827-94D9-9BF360E98F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01785" y="3862657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8" name="Freeform 217">
                  <a:extLst>
                    <a:ext uri="{FF2B5EF4-FFF2-40B4-BE49-F238E27FC236}">
                      <a16:creationId xmlns:a16="http://schemas.microsoft.com/office/drawing/2014/main" id="{8DE1E9C8-D272-4450-8BA8-95731BD54C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96234" y="3814450"/>
                  <a:ext cx="57604" cy="55435"/>
                </a:xfrm>
                <a:custGeom>
                  <a:avLst/>
                  <a:gdLst>
                    <a:gd name="T0" fmla="*/ 20 w 20"/>
                    <a:gd name="T1" fmla="*/ 10 h 20"/>
                    <a:gd name="T2" fmla="*/ 14 w 20"/>
                    <a:gd name="T3" fmla="*/ 1 h 20"/>
                    <a:gd name="T4" fmla="*/ 5 w 20"/>
                    <a:gd name="T5" fmla="*/ 1 h 20"/>
                    <a:gd name="T6" fmla="*/ 0 w 20"/>
                    <a:gd name="T7" fmla="*/ 10 h 20"/>
                    <a:gd name="T8" fmla="*/ 5 w 20"/>
                    <a:gd name="T9" fmla="*/ 18 h 20"/>
                    <a:gd name="T10" fmla="*/ 14 w 20"/>
                    <a:gd name="T11" fmla="*/ 18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5"/>
                        <a:pt x="17" y="3"/>
                        <a:pt x="14" y="1"/>
                      </a:cubicBezTo>
                      <a:cubicBezTo>
                        <a:pt x="11" y="0"/>
                        <a:pt x="8" y="0"/>
                        <a:pt x="5" y="1"/>
                      </a:cubicBezTo>
                      <a:cubicBezTo>
                        <a:pt x="1" y="3"/>
                        <a:pt x="0" y="5"/>
                        <a:pt x="0" y="10"/>
                      </a:cubicBezTo>
                      <a:cubicBezTo>
                        <a:pt x="0" y="13"/>
                        <a:pt x="1" y="17"/>
                        <a:pt x="5" y="18"/>
                      </a:cubicBezTo>
                      <a:cubicBezTo>
                        <a:pt x="8" y="20"/>
                        <a:pt x="11" y="20"/>
                        <a:pt x="14" y="18"/>
                      </a:cubicBezTo>
                      <a:cubicBezTo>
                        <a:pt x="17" y="17"/>
                        <a:pt x="20" y="13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39" name="Freeform 218">
                  <a:extLst>
                    <a:ext uri="{FF2B5EF4-FFF2-40B4-BE49-F238E27FC236}">
                      <a16:creationId xmlns:a16="http://schemas.microsoft.com/office/drawing/2014/main" id="{FD1A87DA-206D-4EED-9D28-4ABBCA6F6A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4288" y="3804809"/>
                  <a:ext cx="60108" cy="60256"/>
                </a:xfrm>
                <a:custGeom>
                  <a:avLst/>
                  <a:gdLst>
                    <a:gd name="T0" fmla="*/ 20 w 20"/>
                    <a:gd name="T1" fmla="*/ 10 h 21"/>
                    <a:gd name="T2" fmla="*/ 14 w 20"/>
                    <a:gd name="T3" fmla="*/ 1 h 21"/>
                    <a:gd name="T4" fmla="*/ 6 w 20"/>
                    <a:gd name="T5" fmla="*/ 1 h 21"/>
                    <a:gd name="T6" fmla="*/ 0 w 20"/>
                    <a:gd name="T7" fmla="*/ 10 h 21"/>
                    <a:gd name="T8" fmla="*/ 6 w 20"/>
                    <a:gd name="T9" fmla="*/ 18 h 21"/>
                    <a:gd name="T10" fmla="*/ 14 w 20"/>
                    <a:gd name="T11" fmla="*/ 18 h 21"/>
                    <a:gd name="T12" fmla="*/ 20 w 20"/>
                    <a:gd name="T13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1">
                      <a:moveTo>
                        <a:pt x="20" y="10"/>
                      </a:moveTo>
                      <a:cubicBezTo>
                        <a:pt x="20" y="7"/>
                        <a:pt x="17" y="3"/>
                        <a:pt x="14" y="1"/>
                      </a:cubicBezTo>
                      <a:cubicBezTo>
                        <a:pt x="12" y="0"/>
                        <a:pt x="9" y="0"/>
                        <a:pt x="6" y="1"/>
                      </a:cubicBezTo>
                      <a:cubicBezTo>
                        <a:pt x="2" y="3"/>
                        <a:pt x="0" y="7"/>
                        <a:pt x="0" y="10"/>
                      </a:cubicBezTo>
                      <a:cubicBezTo>
                        <a:pt x="0" y="14"/>
                        <a:pt x="2" y="17"/>
                        <a:pt x="6" y="18"/>
                      </a:cubicBezTo>
                      <a:cubicBezTo>
                        <a:pt x="9" y="21"/>
                        <a:pt x="12" y="21"/>
                        <a:pt x="14" y="18"/>
                      </a:cubicBezTo>
                      <a:cubicBezTo>
                        <a:pt x="17" y="17"/>
                        <a:pt x="20" y="14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0" name="Line 356">
                  <a:extLst>
                    <a:ext uri="{FF2B5EF4-FFF2-40B4-BE49-F238E27FC236}">
                      <a16:creationId xmlns:a16="http://schemas.microsoft.com/office/drawing/2014/main" id="{5B835D93-85B5-4C4A-A6B9-1235A5C234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134342" y="3797579"/>
                  <a:ext cx="0" cy="3133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1" name="Freeform 332">
                  <a:extLst>
                    <a:ext uri="{FF2B5EF4-FFF2-40B4-BE49-F238E27FC236}">
                      <a16:creationId xmlns:a16="http://schemas.microsoft.com/office/drawing/2014/main" id="{E80E27A4-BEDE-4865-A591-1993A45B59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31297" y="3799989"/>
                  <a:ext cx="60108" cy="55435"/>
                </a:xfrm>
                <a:custGeom>
                  <a:avLst/>
                  <a:gdLst>
                    <a:gd name="T0" fmla="*/ 12 w 24"/>
                    <a:gd name="T1" fmla="*/ 0 h 23"/>
                    <a:gd name="T2" fmla="*/ 0 w 24"/>
                    <a:gd name="T3" fmla="*/ 23 h 23"/>
                    <a:gd name="T4" fmla="*/ 24 w 24"/>
                    <a:gd name="T5" fmla="*/ 23 h 23"/>
                    <a:gd name="T6" fmla="*/ 12 w 24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3">
                      <a:moveTo>
                        <a:pt x="12" y="0"/>
                      </a:moveTo>
                      <a:lnTo>
                        <a:pt x="0" y="23"/>
                      </a:lnTo>
                      <a:lnTo>
                        <a:pt x="24" y="2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2" name="Line 655">
                  <a:extLst>
                    <a:ext uri="{FF2B5EF4-FFF2-40B4-BE49-F238E27FC236}">
                      <a16:creationId xmlns:a16="http://schemas.microsoft.com/office/drawing/2014/main" id="{C7785E68-D460-4FD6-8652-81D4C34ACA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78162" y="3855425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3" name="Line 252">
                  <a:extLst>
                    <a:ext uri="{FF2B5EF4-FFF2-40B4-BE49-F238E27FC236}">
                      <a16:creationId xmlns:a16="http://schemas.microsoft.com/office/drawing/2014/main" id="{43A52893-661D-4563-8F82-7ABEBD7F1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95693" y="3828912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4" name="Freeform 330">
                  <a:extLst>
                    <a:ext uri="{FF2B5EF4-FFF2-40B4-BE49-F238E27FC236}">
                      <a16:creationId xmlns:a16="http://schemas.microsoft.com/office/drawing/2014/main" id="{BB64BE6E-504B-4F70-AA9F-5CCFB540E9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10180" y="3816861"/>
                  <a:ext cx="57604" cy="55435"/>
                </a:xfrm>
                <a:custGeom>
                  <a:avLst/>
                  <a:gdLst>
                    <a:gd name="T0" fmla="*/ 11 w 23"/>
                    <a:gd name="T1" fmla="*/ 0 h 23"/>
                    <a:gd name="T2" fmla="*/ 0 w 23"/>
                    <a:gd name="T3" fmla="*/ 23 h 23"/>
                    <a:gd name="T4" fmla="*/ 23 w 23"/>
                    <a:gd name="T5" fmla="*/ 23 h 23"/>
                    <a:gd name="T6" fmla="*/ 11 w 23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3">
                      <a:moveTo>
                        <a:pt x="11" y="0"/>
                      </a:moveTo>
                      <a:lnTo>
                        <a:pt x="0" y="23"/>
                      </a:lnTo>
                      <a:lnTo>
                        <a:pt x="23" y="2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5" name="Line 654">
                  <a:extLst>
                    <a:ext uri="{FF2B5EF4-FFF2-40B4-BE49-F238E27FC236}">
                      <a16:creationId xmlns:a16="http://schemas.microsoft.com/office/drawing/2014/main" id="{13644FD8-08F9-4731-95CE-3384ECED61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67604" y="3893989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6" name="Line 631">
                  <a:extLst>
                    <a:ext uri="{FF2B5EF4-FFF2-40B4-BE49-F238E27FC236}">
                      <a16:creationId xmlns:a16="http://schemas.microsoft.com/office/drawing/2014/main" id="{FA38804E-1067-4195-A0CC-436D2B48C6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52577" y="387229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7" name="Line 700">
                  <a:extLst>
                    <a:ext uri="{FF2B5EF4-FFF2-40B4-BE49-F238E27FC236}">
                      <a16:creationId xmlns:a16="http://schemas.microsoft.com/office/drawing/2014/main" id="{0AEB6D28-9CC3-4412-970F-835D916E7B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92649" y="3865068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8" name="Freeform 215">
                  <a:extLst>
                    <a:ext uri="{FF2B5EF4-FFF2-40B4-BE49-F238E27FC236}">
                      <a16:creationId xmlns:a16="http://schemas.microsoft.com/office/drawing/2014/main" id="{041F2F64-5751-4749-BBEC-F1C43B076E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70108" y="3790348"/>
                  <a:ext cx="60108" cy="60256"/>
                </a:xfrm>
                <a:custGeom>
                  <a:avLst/>
                  <a:gdLst>
                    <a:gd name="T0" fmla="*/ 20 w 20"/>
                    <a:gd name="T1" fmla="*/ 11 h 21"/>
                    <a:gd name="T2" fmla="*/ 14 w 20"/>
                    <a:gd name="T3" fmla="*/ 2 h 21"/>
                    <a:gd name="T4" fmla="*/ 6 w 20"/>
                    <a:gd name="T5" fmla="*/ 2 h 21"/>
                    <a:gd name="T6" fmla="*/ 0 w 20"/>
                    <a:gd name="T7" fmla="*/ 11 h 21"/>
                    <a:gd name="T8" fmla="*/ 6 w 20"/>
                    <a:gd name="T9" fmla="*/ 19 h 21"/>
                    <a:gd name="T10" fmla="*/ 14 w 20"/>
                    <a:gd name="T11" fmla="*/ 19 h 21"/>
                    <a:gd name="T12" fmla="*/ 20 w 20"/>
                    <a:gd name="T13" fmla="*/ 1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1">
                      <a:moveTo>
                        <a:pt x="20" y="11"/>
                      </a:moveTo>
                      <a:cubicBezTo>
                        <a:pt x="20" y="8"/>
                        <a:pt x="19" y="3"/>
                        <a:pt x="14" y="2"/>
                      </a:cubicBezTo>
                      <a:cubicBezTo>
                        <a:pt x="12" y="0"/>
                        <a:pt x="9" y="0"/>
                        <a:pt x="6" y="2"/>
                      </a:cubicBezTo>
                      <a:cubicBezTo>
                        <a:pt x="3" y="3"/>
                        <a:pt x="0" y="8"/>
                        <a:pt x="0" y="11"/>
                      </a:cubicBezTo>
                      <a:cubicBezTo>
                        <a:pt x="0" y="15"/>
                        <a:pt x="3" y="18"/>
                        <a:pt x="6" y="19"/>
                      </a:cubicBezTo>
                      <a:cubicBezTo>
                        <a:pt x="9" y="21"/>
                        <a:pt x="12" y="21"/>
                        <a:pt x="14" y="19"/>
                      </a:cubicBezTo>
                      <a:cubicBezTo>
                        <a:pt x="19" y="18"/>
                        <a:pt x="20" y="15"/>
                        <a:pt x="20" y="11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49" name="Line 353">
                  <a:extLst>
                    <a:ext uri="{FF2B5EF4-FFF2-40B4-BE49-F238E27FC236}">
                      <a16:creationId xmlns:a16="http://schemas.microsoft.com/office/drawing/2014/main" id="{7B076E14-A159-42CB-9E28-B81721D331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00162" y="3775887"/>
                  <a:ext cx="0" cy="38564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0" name="Freeform 329">
                  <a:extLst>
                    <a:ext uri="{FF2B5EF4-FFF2-40B4-BE49-F238E27FC236}">
                      <a16:creationId xmlns:a16="http://schemas.microsoft.com/office/drawing/2014/main" id="{7341444B-74BB-412D-B916-269FA20610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2126" y="3804809"/>
                  <a:ext cx="55099" cy="57846"/>
                </a:xfrm>
                <a:custGeom>
                  <a:avLst/>
                  <a:gdLst>
                    <a:gd name="T0" fmla="*/ 10 w 22"/>
                    <a:gd name="T1" fmla="*/ 0 h 24"/>
                    <a:gd name="T2" fmla="*/ 0 w 22"/>
                    <a:gd name="T3" fmla="*/ 24 h 24"/>
                    <a:gd name="T4" fmla="*/ 22 w 22"/>
                    <a:gd name="T5" fmla="*/ 24 h 24"/>
                    <a:gd name="T6" fmla="*/ 10 w 22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" h="24">
                      <a:moveTo>
                        <a:pt x="10" y="0"/>
                      </a:moveTo>
                      <a:lnTo>
                        <a:pt x="0" y="24"/>
                      </a:lnTo>
                      <a:lnTo>
                        <a:pt x="22" y="24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1" name="Line 375">
                  <a:extLst>
                    <a:ext uri="{FF2B5EF4-FFF2-40B4-BE49-F238E27FC236}">
                      <a16:creationId xmlns:a16="http://schemas.microsoft.com/office/drawing/2014/main" id="{460D260A-EA78-432F-B7F1-6994E17D82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02126" y="3797579"/>
                  <a:ext cx="0" cy="1928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2" name="Line 702">
                  <a:extLst>
                    <a:ext uri="{FF2B5EF4-FFF2-40B4-BE49-F238E27FC236}">
                      <a16:creationId xmlns:a16="http://schemas.microsoft.com/office/drawing/2014/main" id="{EC27B93A-51B4-42DC-AC2D-B283075565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16271" y="385060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3" name="Freeform 331">
                  <a:extLst>
                    <a:ext uri="{FF2B5EF4-FFF2-40B4-BE49-F238E27FC236}">
                      <a16:creationId xmlns:a16="http://schemas.microsoft.com/office/drawing/2014/main" id="{9D35C53A-078D-48D1-8625-D86777E075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0738" y="3816861"/>
                  <a:ext cx="60108" cy="55435"/>
                </a:xfrm>
                <a:custGeom>
                  <a:avLst/>
                  <a:gdLst>
                    <a:gd name="T0" fmla="*/ 12 w 24"/>
                    <a:gd name="T1" fmla="*/ 0 h 23"/>
                    <a:gd name="T2" fmla="*/ 0 w 24"/>
                    <a:gd name="T3" fmla="*/ 23 h 23"/>
                    <a:gd name="T4" fmla="*/ 24 w 24"/>
                    <a:gd name="T5" fmla="*/ 23 h 23"/>
                    <a:gd name="T6" fmla="*/ 12 w 24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3">
                      <a:moveTo>
                        <a:pt x="12" y="0"/>
                      </a:moveTo>
                      <a:lnTo>
                        <a:pt x="0" y="23"/>
                      </a:lnTo>
                      <a:lnTo>
                        <a:pt x="24" y="2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4" name="Freeform 216">
                  <a:extLst>
                    <a:ext uri="{FF2B5EF4-FFF2-40B4-BE49-F238E27FC236}">
                      <a16:creationId xmlns:a16="http://schemas.microsoft.com/office/drawing/2014/main" id="{7A8FB649-B309-45B3-A6C6-7C169CF507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83171" y="3824091"/>
                  <a:ext cx="60108" cy="57846"/>
                </a:xfrm>
                <a:custGeom>
                  <a:avLst/>
                  <a:gdLst>
                    <a:gd name="T0" fmla="*/ 20 w 20"/>
                    <a:gd name="T1" fmla="*/ 10 h 20"/>
                    <a:gd name="T2" fmla="*/ 14 w 20"/>
                    <a:gd name="T3" fmla="*/ 1 h 20"/>
                    <a:gd name="T4" fmla="*/ 6 w 20"/>
                    <a:gd name="T5" fmla="*/ 1 h 20"/>
                    <a:gd name="T6" fmla="*/ 0 w 20"/>
                    <a:gd name="T7" fmla="*/ 10 h 20"/>
                    <a:gd name="T8" fmla="*/ 6 w 20"/>
                    <a:gd name="T9" fmla="*/ 19 h 20"/>
                    <a:gd name="T10" fmla="*/ 14 w 20"/>
                    <a:gd name="T11" fmla="*/ 19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7"/>
                        <a:pt x="18" y="3"/>
                        <a:pt x="14" y="1"/>
                      </a:cubicBezTo>
                      <a:cubicBezTo>
                        <a:pt x="11" y="0"/>
                        <a:pt x="8" y="0"/>
                        <a:pt x="6" y="1"/>
                      </a:cubicBezTo>
                      <a:cubicBezTo>
                        <a:pt x="1" y="3"/>
                        <a:pt x="0" y="7"/>
                        <a:pt x="0" y="10"/>
                      </a:cubicBezTo>
                      <a:cubicBezTo>
                        <a:pt x="0" y="14"/>
                        <a:pt x="1" y="17"/>
                        <a:pt x="6" y="19"/>
                      </a:cubicBezTo>
                      <a:cubicBezTo>
                        <a:pt x="8" y="20"/>
                        <a:pt x="11" y="20"/>
                        <a:pt x="14" y="19"/>
                      </a:cubicBezTo>
                      <a:cubicBezTo>
                        <a:pt x="18" y="17"/>
                        <a:pt x="20" y="14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5" name="Line 632">
                  <a:extLst>
                    <a:ext uri="{FF2B5EF4-FFF2-40B4-BE49-F238E27FC236}">
                      <a16:creationId xmlns:a16="http://schemas.microsoft.com/office/drawing/2014/main" id="{B382AF7D-114C-415B-8A0E-7D91993E0D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65641" y="3891580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6" name="Line 701">
                  <a:extLst>
                    <a:ext uri="{FF2B5EF4-FFF2-40B4-BE49-F238E27FC236}">
                      <a16:creationId xmlns:a16="http://schemas.microsoft.com/office/drawing/2014/main" id="{6D2462A7-59F4-4FD0-81E0-E2146507F4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03207" y="3865068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7" name="Line 249">
                  <a:extLst>
                    <a:ext uri="{FF2B5EF4-FFF2-40B4-BE49-F238E27FC236}">
                      <a16:creationId xmlns:a16="http://schemas.microsoft.com/office/drawing/2014/main" id="{C62CE287-CEBD-4F9B-AB94-0B3864C2A0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02126" y="3790348"/>
                  <a:ext cx="0" cy="60256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8" name="Line 653">
                  <a:extLst>
                    <a:ext uri="{FF2B5EF4-FFF2-40B4-BE49-F238E27FC236}">
                      <a16:creationId xmlns:a16="http://schemas.microsoft.com/office/drawing/2014/main" id="{0569AFBD-A3E3-4CD0-ABCC-16DD2F3EB6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54541" y="385060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59" name="Freeform 214">
                  <a:extLst>
                    <a:ext uri="{FF2B5EF4-FFF2-40B4-BE49-F238E27FC236}">
                      <a16:creationId xmlns:a16="http://schemas.microsoft.com/office/drawing/2014/main" id="{2CF9C324-E027-4C7B-ADC4-2CD2990FBA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9549" y="3761425"/>
                  <a:ext cx="57604" cy="62666"/>
                </a:xfrm>
                <a:custGeom>
                  <a:avLst/>
                  <a:gdLst>
                    <a:gd name="T0" fmla="*/ 20 w 20"/>
                    <a:gd name="T1" fmla="*/ 10 h 22"/>
                    <a:gd name="T2" fmla="*/ 16 w 20"/>
                    <a:gd name="T3" fmla="*/ 2 h 22"/>
                    <a:gd name="T4" fmla="*/ 6 w 20"/>
                    <a:gd name="T5" fmla="*/ 2 h 22"/>
                    <a:gd name="T6" fmla="*/ 0 w 20"/>
                    <a:gd name="T7" fmla="*/ 10 h 22"/>
                    <a:gd name="T8" fmla="*/ 6 w 20"/>
                    <a:gd name="T9" fmla="*/ 19 h 22"/>
                    <a:gd name="T10" fmla="*/ 16 w 20"/>
                    <a:gd name="T11" fmla="*/ 19 h 22"/>
                    <a:gd name="T12" fmla="*/ 20 w 20"/>
                    <a:gd name="T13" fmla="*/ 1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2">
                      <a:moveTo>
                        <a:pt x="20" y="10"/>
                      </a:moveTo>
                      <a:cubicBezTo>
                        <a:pt x="20" y="8"/>
                        <a:pt x="19" y="3"/>
                        <a:pt x="16" y="2"/>
                      </a:cubicBezTo>
                      <a:cubicBezTo>
                        <a:pt x="12" y="0"/>
                        <a:pt x="9" y="0"/>
                        <a:pt x="6" y="2"/>
                      </a:cubicBezTo>
                      <a:cubicBezTo>
                        <a:pt x="3" y="3"/>
                        <a:pt x="0" y="8"/>
                        <a:pt x="0" y="10"/>
                      </a:cubicBezTo>
                      <a:cubicBezTo>
                        <a:pt x="0" y="15"/>
                        <a:pt x="3" y="18"/>
                        <a:pt x="6" y="19"/>
                      </a:cubicBezTo>
                      <a:cubicBezTo>
                        <a:pt x="9" y="22"/>
                        <a:pt x="12" y="22"/>
                        <a:pt x="16" y="19"/>
                      </a:cubicBezTo>
                      <a:cubicBezTo>
                        <a:pt x="19" y="18"/>
                        <a:pt x="20" y="15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0" name="Line 699">
                  <a:extLst>
                    <a:ext uri="{FF2B5EF4-FFF2-40B4-BE49-F238E27FC236}">
                      <a16:creationId xmlns:a16="http://schemas.microsoft.com/office/drawing/2014/main" id="{04F10249-69E3-4D61-AF7E-90A339AB14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82090" y="385060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1" name="Line 246">
                  <a:extLst>
                    <a:ext uri="{FF2B5EF4-FFF2-40B4-BE49-F238E27FC236}">
                      <a16:creationId xmlns:a16="http://schemas.microsoft.com/office/drawing/2014/main" id="{5A41620F-699F-45FD-AFB7-438D56BFAF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61513" y="3828912"/>
                  <a:ext cx="57604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2" name="Line 247">
                  <a:extLst>
                    <a:ext uri="{FF2B5EF4-FFF2-40B4-BE49-F238E27FC236}">
                      <a16:creationId xmlns:a16="http://schemas.microsoft.com/office/drawing/2014/main" id="{21873C7E-98A2-4E06-A863-153501B742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91567" y="3799989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3" name="Freeform 328">
                  <a:extLst>
                    <a:ext uri="{FF2B5EF4-FFF2-40B4-BE49-F238E27FC236}">
                      <a16:creationId xmlns:a16="http://schemas.microsoft.com/office/drawing/2014/main" id="{4667EEFB-E778-46F7-AA68-154A5CF08B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91567" y="3799989"/>
                  <a:ext cx="55099" cy="55435"/>
                </a:xfrm>
                <a:custGeom>
                  <a:avLst/>
                  <a:gdLst>
                    <a:gd name="T0" fmla="*/ 10 w 22"/>
                    <a:gd name="T1" fmla="*/ 0 h 23"/>
                    <a:gd name="T2" fmla="*/ 0 w 22"/>
                    <a:gd name="T3" fmla="*/ 23 h 23"/>
                    <a:gd name="T4" fmla="*/ 22 w 22"/>
                    <a:gd name="T5" fmla="*/ 23 h 23"/>
                    <a:gd name="T6" fmla="*/ 10 w 22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" h="23">
                      <a:moveTo>
                        <a:pt x="10" y="0"/>
                      </a:moveTo>
                      <a:lnTo>
                        <a:pt x="0" y="23"/>
                      </a:lnTo>
                      <a:lnTo>
                        <a:pt x="22" y="2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4" name="Line 652">
                  <a:extLst>
                    <a:ext uri="{FF2B5EF4-FFF2-40B4-BE49-F238E27FC236}">
                      <a16:creationId xmlns:a16="http://schemas.microsoft.com/office/drawing/2014/main" id="{DBE81377-472B-40A2-A254-CBA212879D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43982" y="385301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5" name="Line 374">
                  <a:extLst>
                    <a:ext uri="{FF2B5EF4-FFF2-40B4-BE49-F238E27FC236}">
                      <a16:creationId xmlns:a16="http://schemas.microsoft.com/office/drawing/2014/main" id="{9CAC3E15-6BBA-4074-BDD6-D828637413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591567" y="3804809"/>
                  <a:ext cx="0" cy="1928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6" name="Line 629">
                  <a:extLst>
                    <a:ext uri="{FF2B5EF4-FFF2-40B4-BE49-F238E27FC236}">
                      <a16:creationId xmlns:a16="http://schemas.microsoft.com/office/drawing/2014/main" id="{2B2E57AE-D07D-4716-879B-AE1DE92B09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31459" y="3840964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7" name="Line 698">
                  <a:extLst>
                    <a:ext uri="{FF2B5EF4-FFF2-40B4-BE49-F238E27FC236}">
                      <a16:creationId xmlns:a16="http://schemas.microsoft.com/office/drawing/2014/main" id="{FDEEB4C6-BDD5-4C83-B74F-1F5FFA99D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69027" y="384578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8" name="Freeform 213">
                  <a:extLst>
                    <a:ext uri="{FF2B5EF4-FFF2-40B4-BE49-F238E27FC236}">
                      <a16:creationId xmlns:a16="http://schemas.microsoft.com/office/drawing/2014/main" id="{36BABFDA-1813-4904-B92F-8C1CDD1BF5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8990" y="3761425"/>
                  <a:ext cx="60108" cy="62666"/>
                </a:xfrm>
                <a:custGeom>
                  <a:avLst/>
                  <a:gdLst>
                    <a:gd name="T0" fmla="*/ 20 w 20"/>
                    <a:gd name="T1" fmla="*/ 10 h 22"/>
                    <a:gd name="T2" fmla="*/ 15 w 20"/>
                    <a:gd name="T3" fmla="*/ 2 h 22"/>
                    <a:gd name="T4" fmla="*/ 5 w 20"/>
                    <a:gd name="T5" fmla="*/ 2 h 22"/>
                    <a:gd name="T6" fmla="*/ 0 w 20"/>
                    <a:gd name="T7" fmla="*/ 10 h 22"/>
                    <a:gd name="T8" fmla="*/ 5 w 20"/>
                    <a:gd name="T9" fmla="*/ 19 h 22"/>
                    <a:gd name="T10" fmla="*/ 15 w 20"/>
                    <a:gd name="T11" fmla="*/ 19 h 22"/>
                    <a:gd name="T12" fmla="*/ 20 w 20"/>
                    <a:gd name="T13" fmla="*/ 1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2">
                      <a:moveTo>
                        <a:pt x="20" y="10"/>
                      </a:moveTo>
                      <a:cubicBezTo>
                        <a:pt x="20" y="8"/>
                        <a:pt x="18" y="5"/>
                        <a:pt x="15" y="2"/>
                      </a:cubicBezTo>
                      <a:cubicBezTo>
                        <a:pt x="11" y="0"/>
                        <a:pt x="8" y="0"/>
                        <a:pt x="5" y="2"/>
                      </a:cubicBezTo>
                      <a:cubicBezTo>
                        <a:pt x="3" y="5"/>
                        <a:pt x="0" y="8"/>
                        <a:pt x="0" y="10"/>
                      </a:cubicBezTo>
                      <a:cubicBezTo>
                        <a:pt x="0" y="15"/>
                        <a:pt x="3" y="18"/>
                        <a:pt x="5" y="19"/>
                      </a:cubicBezTo>
                      <a:cubicBezTo>
                        <a:pt x="8" y="22"/>
                        <a:pt x="11" y="22"/>
                        <a:pt x="15" y="19"/>
                      </a:cubicBezTo>
                      <a:cubicBezTo>
                        <a:pt x="18" y="18"/>
                        <a:pt x="20" y="15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69" name="Line 351">
                  <a:extLst>
                    <a:ext uri="{FF2B5EF4-FFF2-40B4-BE49-F238E27FC236}">
                      <a16:creationId xmlns:a16="http://schemas.microsoft.com/office/drawing/2014/main" id="{FB891514-F5B7-4A33-B75C-4F2AA664E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579044" y="3756605"/>
                  <a:ext cx="0" cy="3133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0" name="Line 628">
                  <a:extLst>
                    <a:ext uri="{FF2B5EF4-FFF2-40B4-BE49-F238E27FC236}">
                      <a16:creationId xmlns:a16="http://schemas.microsoft.com/office/drawing/2014/main" id="{D1B2459D-5807-4CFA-BF55-AC46333608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18396" y="3862657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1" name="Freeform 212">
                  <a:extLst>
                    <a:ext uri="{FF2B5EF4-FFF2-40B4-BE49-F238E27FC236}">
                      <a16:creationId xmlns:a16="http://schemas.microsoft.com/office/drawing/2014/main" id="{45F214CF-26DD-4AF8-AC03-56386283C2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35927" y="3797579"/>
                  <a:ext cx="60108" cy="57846"/>
                </a:xfrm>
                <a:custGeom>
                  <a:avLst/>
                  <a:gdLst>
                    <a:gd name="T0" fmla="*/ 20 w 20"/>
                    <a:gd name="T1" fmla="*/ 11 h 21"/>
                    <a:gd name="T2" fmla="*/ 16 w 20"/>
                    <a:gd name="T3" fmla="*/ 3 h 21"/>
                    <a:gd name="T4" fmla="*/ 6 w 20"/>
                    <a:gd name="T5" fmla="*/ 3 h 21"/>
                    <a:gd name="T6" fmla="*/ 0 w 20"/>
                    <a:gd name="T7" fmla="*/ 11 h 21"/>
                    <a:gd name="T8" fmla="*/ 6 w 20"/>
                    <a:gd name="T9" fmla="*/ 20 h 21"/>
                    <a:gd name="T10" fmla="*/ 16 w 20"/>
                    <a:gd name="T11" fmla="*/ 20 h 21"/>
                    <a:gd name="T12" fmla="*/ 20 w 20"/>
                    <a:gd name="T13" fmla="*/ 1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1">
                      <a:moveTo>
                        <a:pt x="20" y="11"/>
                      </a:moveTo>
                      <a:cubicBezTo>
                        <a:pt x="20" y="7"/>
                        <a:pt x="19" y="4"/>
                        <a:pt x="16" y="3"/>
                      </a:cubicBezTo>
                      <a:cubicBezTo>
                        <a:pt x="12" y="0"/>
                        <a:pt x="9" y="0"/>
                        <a:pt x="6" y="3"/>
                      </a:cubicBezTo>
                      <a:cubicBezTo>
                        <a:pt x="3" y="4"/>
                        <a:pt x="0" y="7"/>
                        <a:pt x="0" y="11"/>
                      </a:cubicBezTo>
                      <a:cubicBezTo>
                        <a:pt x="0" y="14"/>
                        <a:pt x="3" y="19"/>
                        <a:pt x="6" y="20"/>
                      </a:cubicBezTo>
                      <a:cubicBezTo>
                        <a:pt x="9" y="21"/>
                        <a:pt x="12" y="21"/>
                        <a:pt x="16" y="20"/>
                      </a:cubicBezTo>
                      <a:cubicBezTo>
                        <a:pt x="19" y="19"/>
                        <a:pt x="20" y="14"/>
                        <a:pt x="20" y="11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2" name="Line 350">
                  <a:extLst>
                    <a:ext uri="{FF2B5EF4-FFF2-40B4-BE49-F238E27FC236}">
                      <a16:creationId xmlns:a16="http://schemas.microsoft.com/office/drawing/2014/main" id="{4D337ED1-8903-4E98-A73B-D22050AF71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65981" y="3797579"/>
                  <a:ext cx="0" cy="24102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3" name="Line 651">
                  <a:extLst>
                    <a:ext uri="{FF2B5EF4-FFF2-40B4-BE49-F238E27FC236}">
                      <a16:creationId xmlns:a16="http://schemas.microsoft.com/office/drawing/2014/main" id="{9623EA18-21F3-4CEB-A5C7-EE871F0D54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33423" y="3862657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4" name="Freeform 327">
                  <a:extLst>
                    <a:ext uri="{FF2B5EF4-FFF2-40B4-BE49-F238E27FC236}">
                      <a16:creationId xmlns:a16="http://schemas.microsoft.com/office/drawing/2014/main" id="{F55FAA37-E226-4E73-B103-88B0475E7C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8504" y="3797579"/>
                  <a:ext cx="55099" cy="55435"/>
                </a:xfrm>
                <a:custGeom>
                  <a:avLst/>
                  <a:gdLst>
                    <a:gd name="T0" fmla="*/ 10 w 22"/>
                    <a:gd name="T1" fmla="*/ 0 h 23"/>
                    <a:gd name="T2" fmla="*/ 0 w 22"/>
                    <a:gd name="T3" fmla="*/ 23 h 23"/>
                    <a:gd name="T4" fmla="*/ 22 w 22"/>
                    <a:gd name="T5" fmla="*/ 23 h 23"/>
                    <a:gd name="T6" fmla="*/ 10 w 22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" h="23">
                      <a:moveTo>
                        <a:pt x="10" y="0"/>
                      </a:moveTo>
                      <a:lnTo>
                        <a:pt x="0" y="23"/>
                      </a:lnTo>
                      <a:lnTo>
                        <a:pt x="22" y="2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5" name="Line 697">
                  <a:extLst>
                    <a:ext uri="{FF2B5EF4-FFF2-40B4-BE49-F238E27FC236}">
                      <a16:creationId xmlns:a16="http://schemas.microsoft.com/office/drawing/2014/main" id="{E501F32A-5EC0-4758-9A8E-DB586E14C4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58468" y="3840964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6" name="Line 650">
                  <a:extLst>
                    <a:ext uri="{FF2B5EF4-FFF2-40B4-BE49-F238E27FC236}">
                      <a16:creationId xmlns:a16="http://schemas.microsoft.com/office/drawing/2014/main" id="{FC18CA5A-8C89-4E1B-957D-2DB11E2782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0359" y="3865068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7" name="Freeform 211">
                  <a:extLst>
                    <a:ext uri="{FF2B5EF4-FFF2-40B4-BE49-F238E27FC236}">
                      <a16:creationId xmlns:a16="http://schemas.microsoft.com/office/drawing/2014/main" id="{31DCBF44-42E4-46AC-82BC-815738326E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25368" y="3828912"/>
                  <a:ext cx="57604" cy="55435"/>
                </a:xfrm>
                <a:custGeom>
                  <a:avLst/>
                  <a:gdLst>
                    <a:gd name="T0" fmla="*/ 20 w 20"/>
                    <a:gd name="T1" fmla="*/ 10 h 20"/>
                    <a:gd name="T2" fmla="*/ 16 w 20"/>
                    <a:gd name="T3" fmla="*/ 2 h 20"/>
                    <a:gd name="T4" fmla="*/ 6 w 20"/>
                    <a:gd name="T5" fmla="*/ 2 h 20"/>
                    <a:gd name="T6" fmla="*/ 0 w 20"/>
                    <a:gd name="T7" fmla="*/ 10 h 20"/>
                    <a:gd name="T8" fmla="*/ 6 w 20"/>
                    <a:gd name="T9" fmla="*/ 19 h 20"/>
                    <a:gd name="T10" fmla="*/ 16 w 20"/>
                    <a:gd name="T11" fmla="*/ 19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8"/>
                        <a:pt x="19" y="3"/>
                        <a:pt x="16" y="2"/>
                      </a:cubicBezTo>
                      <a:cubicBezTo>
                        <a:pt x="13" y="0"/>
                        <a:pt x="9" y="0"/>
                        <a:pt x="6" y="2"/>
                      </a:cubicBezTo>
                      <a:cubicBezTo>
                        <a:pt x="3" y="3"/>
                        <a:pt x="0" y="8"/>
                        <a:pt x="0" y="10"/>
                      </a:cubicBezTo>
                      <a:cubicBezTo>
                        <a:pt x="0" y="15"/>
                        <a:pt x="3" y="18"/>
                        <a:pt x="6" y="19"/>
                      </a:cubicBezTo>
                      <a:cubicBezTo>
                        <a:pt x="9" y="20"/>
                        <a:pt x="13" y="20"/>
                        <a:pt x="16" y="19"/>
                      </a:cubicBezTo>
                      <a:cubicBezTo>
                        <a:pt x="19" y="18"/>
                        <a:pt x="20" y="15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8" name="Freeform 326">
                  <a:extLst>
                    <a:ext uri="{FF2B5EF4-FFF2-40B4-BE49-F238E27FC236}">
                      <a16:creationId xmlns:a16="http://schemas.microsoft.com/office/drawing/2014/main" id="{AB20E86C-F2BE-4657-918D-573659F0DA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7945" y="3797579"/>
                  <a:ext cx="52595" cy="55435"/>
                </a:xfrm>
                <a:custGeom>
                  <a:avLst/>
                  <a:gdLst>
                    <a:gd name="T0" fmla="*/ 10 w 21"/>
                    <a:gd name="T1" fmla="*/ 0 h 23"/>
                    <a:gd name="T2" fmla="*/ 0 w 21"/>
                    <a:gd name="T3" fmla="*/ 23 h 23"/>
                    <a:gd name="T4" fmla="*/ 21 w 21"/>
                    <a:gd name="T5" fmla="*/ 23 h 23"/>
                    <a:gd name="T6" fmla="*/ 10 w 21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3">
                      <a:moveTo>
                        <a:pt x="10" y="0"/>
                      </a:moveTo>
                      <a:lnTo>
                        <a:pt x="0" y="23"/>
                      </a:lnTo>
                      <a:lnTo>
                        <a:pt x="21" y="2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79" name="Line 627">
                  <a:extLst>
                    <a:ext uri="{FF2B5EF4-FFF2-40B4-BE49-F238E27FC236}">
                      <a16:creationId xmlns:a16="http://schemas.microsoft.com/office/drawing/2014/main" id="{F81AF6F7-3940-4351-A873-C0F248D8D3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10341" y="3893989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0" name="Line 696">
                  <a:extLst>
                    <a:ext uri="{FF2B5EF4-FFF2-40B4-BE49-F238E27FC236}">
                      <a16:creationId xmlns:a16="http://schemas.microsoft.com/office/drawing/2014/main" id="{5B004F5D-EAEA-4C3E-8FFA-FC7560852C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47910" y="3840964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1" name="Line 241">
                  <a:extLst>
                    <a:ext uri="{FF2B5EF4-FFF2-40B4-BE49-F238E27FC236}">
                      <a16:creationId xmlns:a16="http://schemas.microsoft.com/office/drawing/2014/main" id="{BB37F9D7-9843-41D3-98F8-5D5DF78CAE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57386" y="3797579"/>
                  <a:ext cx="0" cy="55435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2" name="Line 626">
                  <a:extLst>
                    <a:ext uri="{FF2B5EF4-FFF2-40B4-BE49-F238E27FC236}">
                      <a16:creationId xmlns:a16="http://schemas.microsoft.com/office/drawing/2014/main" id="{85A4E044-4522-483F-9D56-8C0C1C11C2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97279" y="3869887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3" name="Line 371">
                  <a:extLst>
                    <a:ext uri="{FF2B5EF4-FFF2-40B4-BE49-F238E27FC236}">
                      <a16:creationId xmlns:a16="http://schemas.microsoft.com/office/drawing/2014/main" id="{E145AC20-BCAB-45B4-8D7C-79DF12913C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657386" y="3804809"/>
                  <a:ext cx="0" cy="19282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4" name="Freeform 210">
                  <a:extLst>
                    <a:ext uri="{FF2B5EF4-FFF2-40B4-BE49-F238E27FC236}">
                      <a16:creationId xmlns:a16="http://schemas.microsoft.com/office/drawing/2014/main" id="{92B63322-3D4D-4687-AF53-B60694B8BF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4809" y="3799989"/>
                  <a:ext cx="60108" cy="62666"/>
                </a:xfrm>
                <a:custGeom>
                  <a:avLst/>
                  <a:gdLst>
                    <a:gd name="T0" fmla="*/ 20 w 20"/>
                    <a:gd name="T1" fmla="*/ 10 h 22"/>
                    <a:gd name="T2" fmla="*/ 15 w 20"/>
                    <a:gd name="T3" fmla="*/ 2 h 22"/>
                    <a:gd name="T4" fmla="*/ 5 w 20"/>
                    <a:gd name="T5" fmla="*/ 2 h 22"/>
                    <a:gd name="T6" fmla="*/ 0 w 20"/>
                    <a:gd name="T7" fmla="*/ 10 h 22"/>
                    <a:gd name="T8" fmla="*/ 5 w 20"/>
                    <a:gd name="T9" fmla="*/ 19 h 22"/>
                    <a:gd name="T10" fmla="*/ 15 w 20"/>
                    <a:gd name="T11" fmla="*/ 19 h 22"/>
                    <a:gd name="T12" fmla="*/ 20 w 20"/>
                    <a:gd name="T13" fmla="*/ 1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2">
                      <a:moveTo>
                        <a:pt x="20" y="10"/>
                      </a:moveTo>
                      <a:cubicBezTo>
                        <a:pt x="20" y="8"/>
                        <a:pt x="18" y="3"/>
                        <a:pt x="15" y="2"/>
                      </a:cubicBezTo>
                      <a:cubicBezTo>
                        <a:pt x="13" y="0"/>
                        <a:pt x="8" y="0"/>
                        <a:pt x="5" y="2"/>
                      </a:cubicBezTo>
                      <a:cubicBezTo>
                        <a:pt x="3" y="3"/>
                        <a:pt x="0" y="8"/>
                        <a:pt x="0" y="10"/>
                      </a:cubicBezTo>
                      <a:cubicBezTo>
                        <a:pt x="0" y="15"/>
                        <a:pt x="3" y="18"/>
                        <a:pt x="5" y="19"/>
                      </a:cubicBezTo>
                      <a:cubicBezTo>
                        <a:pt x="8" y="22"/>
                        <a:pt x="13" y="22"/>
                        <a:pt x="15" y="19"/>
                      </a:cubicBezTo>
                      <a:cubicBezTo>
                        <a:pt x="18" y="18"/>
                        <a:pt x="20" y="15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5" name="Line 240">
                  <a:extLst>
                    <a:ext uri="{FF2B5EF4-FFF2-40B4-BE49-F238E27FC236}">
                      <a16:creationId xmlns:a16="http://schemas.microsoft.com/office/drawing/2014/main" id="{01939A30-9255-44F8-8A94-0C28E82D48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29837" y="3824091"/>
                  <a:ext cx="55099" cy="0"/>
                </a:xfrm>
                <a:prstGeom prst="line">
                  <a:avLst/>
                </a:prstGeom>
                <a:noFill/>
                <a:ln w="11113" cap="sq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6" name="Line 348">
                  <a:extLst>
                    <a:ext uri="{FF2B5EF4-FFF2-40B4-BE49-F238E27FC236}">
                      <a16:creationId xmlns:a16="http://schemas.microsoft.com/office/drawing/2014/main" id="{A1AADDB7-F024-47AF-8D39-F7998F872F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644864" y="3797579"/>
                  <a:ext cx="0" cy="2651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7" name="Line 649">
                  <a:extLst>
                    <a:ext uri="{FF2B5EF4-FFF2-40B4-BE49-F238E27FC236}">
                      <a16:creationId xmlns:a16="http://schemas.microsoft.com/office/drawing/2014/main" id="{E054E13B-519A-4C7F-A56C-BCF7A52BDF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09801" y="385301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8" name="Freeform 209">
                  <a:extLst>
                    <a:ext uri="{FF2B5EF4-FFF2-40B4-BE49-F238E27FC236}">
                      <a16:creationId xmlns:a16="http://schemas.microsoft.com/office/drawing/2014/main" id="{50EF8E4B-E545-41CE-93EB-DB2FA9EE97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1746" y="3828912"/>
                  <a:ext cx="60108" cy="55435"/>
                </a:xfrm>
                <a:custGeom>
                  <a:avLst/>
                  <a:gdLst>
                    <a:gd name="T0" fmla="*/ 20 w 20"/>
                    <a:gd name="T1" fmla="*/ 10 h 20"/>
                    <a:gd name="T2" fmla="*/ 16 w 20"/>
                    <a:gd name="T3" fmla="*/ 2 h 20"/>
                    <a:gd name="T4" fmla="*/ 6 w 20"/>
                    <a:gd name="T5" fmla="*/ 2 h 20"/>
                    <a:gd name="T6" fmla="*/ 0 w 20"/>
                    <a:gd name="T7" fmla="*/ 10 h 20"/>
                    <a:gd name="T8" fmla="*/ 6 w 20"/>
                    <a:gd name="T9" fmla="*/ 19 h 20"/>
                    <a:gd name="T10" fmla="*/ 16 w 20"/>
                    <a:gd name="T11" fmla="*/ 19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8"/>
                        <a:pt x="19" y="3"/>
                        <a:pt x="16" y="2"/>
                      </a:cubicBezTo>
                      <a:cubicBezTo>
                        <a:pt x="13" y="0"/>
                        <a:pt x="9" y="0"/>
                        <a:pt x="6" y="2"/>
                      </a:cubicBezTo>
                      <a:cubicBezTo>
                        <a:pt x="3" y="3"/>
                        <a:pt x="0" y="8"/>
                        <a:pt x="0" y="10"/>
                      </a:cubicBezTo>
                      <a:cubicBezTo>
                        <a:pt x="0" y="15"/>
                        <a:pt x="3" y="18"/>
                        <a:pt x="6" y="19"/>
                      </a:cubicBezTo>
                      <a:cubicBezTo>
                        <a:pt x="9" y="20"/>
                        <a:pt x="13" y="20"/>
                        <a:pt x="16" y="19"/>
                      </a:cubicBezTo>
                      <a:cubicBezTo>
                        <a:pt x="19" y="18"/>
                        <a:pt x="20" y="15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89" name="Freeform 324">
                  <a:extLst>
                    <a:ext uri="{FF2B5EF4-FFF2-40B4-BE49-F238E27FC236}">
                      <a16:creationId xmlns:a16="http://schemas.microsoft.com/office/drawing/2014/main" id="{9D2EEFA0-A678-4289-8C93-4B65FB5060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44323" y="3816861"/>
                  <a:ext cx="55099" cy="55435"/>
                </a:xfrm>
                <a:custGeom>
                  <a:avLst/>
                  <a:gdLst>
                    <a:gd name="T0" fmla="*/ 12 w 22"/>
                    <a:gd name="T1" fmla="*/ 0 h 23"/>
                    <a:gd name="T2" fmla="*/ 0 w 22"/>
                    <a:gd name="T3" fmla="*/ 23 h 23"/>
                    <a:gd name="T4" fmla="*/ 22 w 22"/>
                    <a:gd name="T5" fmla="*/ 23 h 23"/>
                    <a:gd name="T6" fmla="*/ 12 w 22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" h="23">
                      <a:moveTo>
                        <a:pt x="12" y="0"/>
                      </a:moveTo>
                      <a:lnTo>
                        <a:pt x="0" y="23"/>
                      </a:lnTo>
                      <a:lnTo>
                        <a:pt x="22" y="2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0" name="Freeform 325">
                  <a:extLst>
                    <a:ext uri="{FF2B5EF4-FFF2-40B4-BE49-F238E27FC236}">
                      <a16:creationId xmlns:a16="http://schemas.microsoft.com/office/drawing/2014/main" id="{50A8FDD1-8BE4-48B2-972B-5CCE9BE1A9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7386" y="3814450"/>
                  <a:ext cx="55099" cy="55435"/>
                </a:xfrm>
                <a:custGeom>
                  <a:avLst/>
                  <a:gdLst>
                    <a:gd name="T0" fmla="*/ 11 w 22"/>
                    <a:gd name="T1" fmla="*/ 0 h 23"/>
                    <a:gd name="T2" fmla="*/ 0 w 22"/>
                    <a:gd name="T3" fmla="*/ 23 h 23"/>
                    <a:gd name="T4" fmla="*/ 22 w 22"/>
                    <a:gd name="T5" fmla="*/ 23 h 23"/>
                    <a:gd name="T6" fmla="*/ 11 w 22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" h="23">
                      <a:moveTo>
                        <a:pt x="11" y="0"/>
                      </a:moveTo>
                      <a:lnTo>
                        <a:pt x="0" y="23"/>
                      </a:lnTo>
                      <a:lnTo>
                        <a:pt x="22" y="2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1" name="Line 695">
                  <a:extLst>
                    <a:ext uri="{FF2B5EF4-FFF2-40B4-BE49-F238E27FC236}">
                      <a16:creationId xmlns:a16="http://schemas.microsoft.com/office/drawing/2014/main" id="{BA5E84F1-FD2A-42DB-9F45-1E1E7616F3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34846" y="3855425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2" name="Line 347">
                  <a:extLst>
                    <a:ext uri="{FF2B5EF4-FFF2-40B4-BE49-F238E27FC236}">
                      <a16:creationId xmlns:a16="http://schemas.microsoft.com/office/drawing/2014/main" id="{42055F0B-DD38-45FB-BF33-D8C24474D5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1800" y="3828912"/>
                  <a:ext cx="0" cy="24102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3" name="Line 648">
                  <a:extLst>
                    <a:ext uri="{FF2B5EF4-FFF2-40B4-BE49-F238E27FC236}">
                      <a16:creationId xmlns:a16="http://schemas.microsoft.com/office/drawing/2014/main" id="{9FEE9659-4381-4908-AFC9-7B79B5FBA1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99242" y="3891580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4" name="Line 694">
                  <a:extLst>
                    <a:ext uri="{FF2B5EF4-FFF2-40B4-BE49-F238E27FC236}">
                      <a16:creationId xmlns:a16="http://schemas.microsoft.com/office/drawing/2014/main" id="{DE72C0C3-7982-4EE3-BB27-F5BB219694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24287" y="3862657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5" name="Freeform 319">
                  <a:extLst>
                    <a:ext uri="{FF2B5EF4-FFF2-40B4-BE49-F238E27FC236}">
                      <a16:creationId xmlns:a16="http://schemas.microsoft.com/office/drawing/2014/main" id="{4C614ADC-4D27-4692-8A11-8E0A73B234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31241" y="3799989"/>
                  <a:ext cx="60108" cy="55435"/>
                </a:xfrm>
                <a:custGeom>
                  <a:avLst/>
                  <a:gdLst>
                    <a:gd name="T0" fmla="*/ 12 w 24"/>
                    <a:gd name="T1" fmla="*/ 0 h 23"/>
                    <a:gd name="T2" fmla="*/ 0 w 24"/>
                    <a:gd name="T3" fmla="*/ 23 h 23"/>
                    <a:gd name="T4" fmla="*/ 24 w 24"/>
                    <a:gd name="T5" fmla="*/ 23 h 23"/>
                    <a:gd name="T6" fmla="*/ 12 w 24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3">
                      <a:moveTo>
                        <a:pt x="12" y="0"/>
                      </a:moveTo>
                      <a:lnTo>
                        <a:pt x="0" y="23"/>
                      </a:lnTo>
                      <a:lnTo>
                        <a:pt x="24" y="2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6" name="Line 689">
                  <a:extLst>
                    <a:ext uri="{FF2B5EF4-FFF2-40B4-BE49-F238E27FC236}">
                      <a16:creationId xmlns:a16="http://schemas.microsoft.com/office/drawing/2014/main" id="{526068F3-9146-4D1E-8F2C-E8FAF43F9B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11205" y="384578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7" name="Line 624">
                  <a:extLst>
                    <a:ext uri="{FF2B5EF4-FFF2-40B4-BE49-F238E27FC236}">
                      <a16:creationId xmlns:a16="http://schemas.microsoft.com/office/drawing/2014/main" id="{B9B8D0A5-2AA2-42AB-B563-5F3A3DBF00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76162" y="3033538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8" name="Freeform 206">
                  <a:extLst>
                    <a:ext uri="{FF2B5EF4-FFF2-40B4-BE49-F238E27FC236}">
                      <a16:creationId xmlns:a16="http://schemas.microsoft.com/office/drawing/2014/main" id="{3E9CE0C5-B0A8-4C41-99D4-4B6D8C60C7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67385" y="2982921"/>
                  <a:ext cx="60108" cy="57846"/>
                </a:xfrm>
                <a:custGeom>
                  <a:avLst/>
                  <a:gdLst>
                    <a:gd name="T0" fmla="*/ 20 w 20"/>
                    <a:gd name="T1" fmla="*/ 10 h 20"/>
                    <a:gd name="T2" fmla="*/ 14 w 20"/>
                    <a:gd name="T3" fmla="*/ 1 h 20"/>
                    <a:gd name="T4" fmla="*/ 4 w 20"/>
                    <a:gd name="T5" fmla="*/ 1 h 20"/>
                    <a:gd name="T6" fmla="*/ 0 w 20"/>
                    <a:gd name="T7" fmla="*/ 10 h 20"/>
                    <a:gd name="T8" fmla="*/ 4 w 20"/>
                    <a:gd name="T9" fmla="*/ 18 h 20"/>
                    <a:gd name="T10" fmla="*/ 14 w 20"/>
                    <a:gd name="T11" fmla="*/ 18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7"/>
                        <a:pt x="17" y="3"/>
                        <a:pt x="14" y="1"/>
                      </a:cubicBezTo>
                      <a:cubicBezTo>
                        <a:pt x="11" y="0"/>
                        <a:pt x="7" y="0"/>
                        <a:pt x="4" y="1"/>
                      </a:cubicBezTo>
                      <a:cubicBezTo>
                        <a:pt x="1" y="3"/>
                        <a:pt x="0" y="7"/>
                        <a:pt x="0" y="10"/>
                      </a:cubicBezTo>
                      <a:cubicBezTo>
                        <a:pt x="0" y="14"/>
                        <a:pt x="1" y="17"/>
                        <a:pt x="4" y="18"/>
                      </a:cubicBezTo>
                      <a:cubicBezTo>
                        <a:pt x="7" y="20"/>
                        <a:pt x="11" y="20"/>
                        <a:pt x="14" y="18"/>
                      </a:cubicBezTo>
                      <a:cubicBezTo>
                        <a:pt x="17" y="17"/>
                        <a:pt x="20" y="14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299" name="Freeform 207">
                  <a:extLst>
                    <a:ext uri="{FF2B5EF4-FFF2-40B4-BE49-F238E27FC236}">
                      <a16:creationId xmlns:a16="http://schemas.microsoft.com/office/drawing/2014/main" id="{B9E0919D-7413-4868-8FDB-8C7043C018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77944" y="2973280"/>
                  <a:ext cx="57604" cy="57846"/>
                </a:xfrm>
                <a:custGeom>
                  <a:avLst/>
                  <a:gdLst>
                    <a:gd name="T0" fmla="*/ 20 w 20"/>
                    <a:gd name="T1" fmla="*/ 10 h 20"/>
                    <a:gd name="T2" fmla="*/ 15 w 20"/>
                    <a:gd name="T3" fmla="*/ 1 h 20"/>
                    <a:gd name="T4" fmla="*/ 5 w 20"/>
                    <a:gd name="T5" fmla="*/ 1 h 20"/>
                    <a:gd name="T6" fmla="*/ 0 w 20"/>
                    <a:gd name="T7" fmla="*/ 10 h 20"/>
                    <a:gd name="T8" fmla="*/ 5 w 20"/>
                    <a:gd name="T9" fmla="*/ 19 h 20"/>
                    <a:gd name="T10" fmla="*/ 15 w 20"/>
                    <a:gd name="T11" fmla="*/ 19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6"/>
                        <a:pt x="18" y="3"/>
                        <a:pt x="15" y="1"/>
                      </a:cubicBezTo>
                      <a:cubicBezTo>
                        <a:pt x="12" y="0"/>
                        <a:pt x="8" y="0"/>
                        <a:pt x="5" y="1"/>
                      </a:cubicBezTo>
                      <a:cubicBezTo>
                        <a:pt x="2" y="3"/>
                        <a:pt x="0" y="6"/>
                        <a:pt x="0" y="10"/>
                      </a:cubicBezTo>
                      <a:cubicBezTo>
                        <a:pt x="0" y="13"/>
                        <a:pt x="2" y="17"/>
                        <a:pt x="5" y="19"/>
                      </a:cubicBezTo>
                      <a:cubicBezTo>
                        <a:pt x="8" y="20"/>
                        <a:pt x="12" y="20"/>
                        <a:pt x="15" y="19"/>
                      </a:cubicBezTo>
                      <a:cubicBezTo>
                        <a:pt x="18" y="17"/>
                        <a:pt x="20" y="13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0" name="Line 345">
                  <a:extLst>
                    <a:ext uri="{FF2B5EF4-FFF2-40B4-BE49-F238E27FC236}">
                      <a16:creationId xmlns:a16="http://schemas.microsoft.com/office/drawing/2014/main" id="{7EFE171B-E55C-4A39-95C1-89DD943EAA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607998" y="2973280"/>
                  <a:ext cx="0" cy="2651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1" name="Line 623">
                  <a:extLst>
                    <a:ext uri="{FF2B5EF4-FFF2-40B4-BE49-F238E27FC236}">
                      <a16:creationId xmlns:a16="http://schemas.microsoft.com/office/drawing/2014/main" id="{825AA199-1052-49DD-B528-0A5C0EEF8F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557909" y="3033538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2" name="Freeform 208">
                  <a:extLst>
                    <a:ext uri="{FF2B5EF4-FFF2-40B4-BE49-F238E27FC236}">
                      <a16:creationId xmlns:a16="http://schemas.microsoft.com/office/drawing/2014/main" id="{D94999D1-4C0F-494D-A6FA-11676EB12E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6197" y="2973280"/>
                  <a:ext cx="52595" cy="57846"/>
                </a:xfrm>
                <a:custGeom>
                  <a:avLst/>
                  <a:gdLst>
                    <a:gd name="T0" fmla="*/ 18 w 18"/>
                    <a:gd name="T1" fmla="*/ 10 h 20"/>
                    <a:gd name="T2" fmla="*/ 14 w 18"/>
                    <a:gd name="T3" fmla="*/ 1 h 20"/>
                    <a:gd name="T4" fmla="*/ 4 w 18"/>
                    <a:gd name="T5" fmla="*/ 1 h 20"/>
                    <a:gd name="T6" fmla="*/ 0 w 18"/>
                    <a:gd name="T7" fmla="*/ 10 h 20"/>
                    <a:gd name="T8" fmla="*/ 4 w 18"/>
                    <a:gd name="T9" fmla="*/ 19 h 20"/>
                    <a:gd name="T10" fmla="*/ 14 w 18"/>
                    <a:gd name="T11" fmla="*/ 19 h 20"/>
                    <a:gd name="T12" fmla="*/ 18 w 18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" h="20">
                      <a:moveTo>
                        <a:pt x="18" y="10"/>
                      </a:moveTo>
                      <a:cubicBezTo>
                        <a:pt x="18" y="7"/>
                        <a:pt x="17" y="3"/>
                        <a:pt x="14" y="1"/>
                      </a:cubicBezTo>
                      <a:cubicBezTo>
                        <a:pt x="11" y="0"/>
                        <a:pt x="7" y="0"/>
                        <a:pt x="4" y="1"/>
                      </a:cubicBezTo>
                      <a:cubicBezTo>
                        <a:pt x="1" y="3"/>
                        <a:pt x="0" y="7"/>
                        <a:pt x="0" y="10"/>
                      </a:cubicBezTo>
                      <a:cubicBezTo>
                        <a:pt x="0" y="14"/>
                        <a:pt x="1" y="17"/>
                        <a:pt x="4" y="19"/>
                      </a:cubicBezTo>
                      <a:cubicBezTo>
                        <a:pt x="7" y="20"/>
                        <a:pt x="11" y="20"/>
                        <a:pt x="14" y="19"/>
                      </a:cubicBezTo>
                      <a:cubicBezTo>
                        <a:pt x="17" y="17"/>
                        <a:pt x="18" y="14"/>
                        <a:pt x="18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3" name="Line 346">
                  <a:extLst>
                    <a:ext uri="{FF2B5EF4-FFF2-40B4-BE49-F238E27FC236}">
                      <a16:creationId xmlns:a16="http://schemas.microsoft.com/office/drawing/2014/main" id="{EC9CEDC2-3441-46E1-8586-726B0D7C76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18737" y="2973280"/>
                  <a:ext cx="0" cy="26513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4" name="Line 622">
                  <a:extLst>
                    <a:ext uri="{FF2B5EF4-FFF2-40B4-BE49-F238E27FC236}">
                      <a16:creationId xmlns:a16="http://schemas.microsoft.com/office/drawing/2014/main" id="{D19BFF4C-8250-48D4-A3A8-4FC92D0B7D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47349" y="3043177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5" name="Freeform 318">
                  <a:extLst>
                    <a:ext uri="{FF2B5EF4-FFF2-40B4-BE49-F238E27FC236}">
                      <a16:creationId xmlns:a16="http://schemas.microsoft.com/office/drawing/2014/main" id="{78D89BA7-FB8C-476D-A490-3360EBAE20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8178" y="2934716"/>
                  <a:ext cx="60108" cy="57846"/>
                </a:xfrm>
                <a:custGeom>
                  <a:avLst/>
                  <a:gdLst>
                    <a:gd name="T0" fmla="*/ 12 w 24"/>
                    <a:gd name="T1" fmla="*/ 0 h 24"/>
                    <a:gd name="T2" fmla="*/ 0 w 24"/>
                    <a:gd name="T3" fmla="*/ 24 h 24"/>
                    <a:gd name="T4" fmla="*/ 24 w 24"/>
                    <a:gd name="T5" fmla="*/ 24 h 24"/>
                    <a:gd name="T6" fmla="*/ 12 w 24"/>
                    <a:gd name="T7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12" y="0"/>
                      </a:moveTo>
                      <a:lnTo>
                        <a:pt x="0" y="24"/>
                      </a:lnTo>
                      <a:lnTo>
                        <a:pt x="24" y="2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11113" cap="sq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6" name="Freeform 203">
                  <a:extLst>
                    <a:ext uri="{FF2B5EF4-FFF2-40B4-BE49-F238E27FC236}">
                      <a16:creationId xmlns:a16="http://schemas.microsoft.com/office/drawing/2014/main" id="{8F24BD13-642F-4439-8BFD-2360155DDC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93675" y="2978102"/>
                  <a:ext cx="55099" cy="55436"/>
                </a:xfrm>
                <a:custGeom>
                  <a:avLst/>
                  <a:gdLst>
                    <a:gd name="T0" fmla="*/ 19 w 19"/>
                    <a:gd name="T1" fmla="*/ 10 h 20"/>
                    <a:gd name="T2" fmla="*/ 15 w 19"/>
                    <a:gd name="T3" fmla="*/ 2 h 20"/>
                    <a:gd name="T4" fmla="*/ 5 w 19"/>
                    <a:gd name="T5" fmla="*/ 2 h 20"/>
                    <a:gd name="T6" fmla="*/ 0 w 19"/>
                    <a:gd name="T7" fmla="*/ 10 h 20"/>
                    <a:gd name="T8" fmla="*/ 5 w 19"/>
                    <a:gd name="T9" fmla="*/ 19 h 20"/>
                    <a:gd name="T10" fmla="*/ 15 w 19"/>
                    <a:gd name="T11" fmla="*/ 19 h 20"/>
                    <a:gd name="T12" fmla="*/ 19 w 19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9" h="20">
                      <a:moveTo>
                        <a:pt x="19" y="10"/>
                      </a:moveTo>
                      <a:cubicBezTo>
                        <a:pt x="19" y="8"/>
                        <a:pt x="17" y="3"/>
                        <a:pt x="15" y="2"/>
                      </a:cubicBezTo>
                      <a:cubicBezTo>
                        <a:pt x="12" y="0"/>
                        <a:pt x="7" y="0"/>
                        <a:pt x="5" y="2"/>
                      </a:cubicBezTo>
                      <a:cubicBezTo>
                        <a:pt x="2" y="3"/>
                        <a:pt x="0" y="8"/>
                        <a:pt x="0" y="10"/>
                      </a:cubicBezTo>
                      <a:cubicBezTo>
                        <a:pt x="0" y="15"/>
                        <a:pt x="2" y="18"/>
                        <a:pt x="5" y="19"/>
                      </a:cubicBezTo>
                      <a:cubicBezTo>
                        <a:pt x="7" y="20"/>
                        <a:pt x="12" y="20"/>
                        <a:pt x="15" y="19"/>
                      </a:cubicBezTo>
                      <a:cubicBezTo>
                        <a:pt x="17" y="18"/>
                        <a:pt x="19" y="15"/>
                        <a:pt x="19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09" name="Freeform 202">
                  <a:extLst>
                    <a:ext uri="{FF2B5EF4-FFF2-40B4-BE49-F238E27FC236}">
                      <a16:creationId xmlns:a16="http://schemas.microsoft.com/office/drawing/2014/main" id="{653C5D0D-B233-4BD9-83E2-FFFD76C3DC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3116" y="2934718"/>
                  <a:ext cx="52596" cy="60256"/>
                </a:xfrm>
                <a:custGeom>
                  <a:avLst/>
                  <a:gdLst>
                    <a:gd name="T0" fmla="*/ 18 w 18"/>
                    <a:gd name="T1" fmla="*/ 10 h 21"/>
                    <a:gd name="T2" fmla="*/ 14 w 18"/>
                    <a:gd name="T3" fmla="*/ 1 h 21"/>
                    <a:gd name="T4" fmla="*/ 4 w 18"/>
                    <a:gd name="T5" fmla="*/ 1 h 21"/>
                    <a:gd name="T6" fmla="*/ 0 w 18"/>
                    <a:gd name="T7" fmla="*/ 10 h 21"/>
                    <a:gd name="T8" fmla="*/ 4 w 18"/>
                    <a:gd name="T9" fmla="*/ 18 h 21"/>
                    <a:gd name="T10" fmla="*/ 14 w 18"/>
                    <a:gd name="T11" fmla="*/ 18 h 21"/>
                    <a:gd name="T12" fmla="*/ 18 w 18"/>
                    <a:gd name="T13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" h="21">
                      <a:moveTo>
                        <a:pt x="18" y="10"/>
                      </a:moveTo>
                      <a:cubicBezTo>
                        <a:pt x="18" y="7"/>
                        <a:pt x="17" y="4"/>
                        <a:pt x="14" y="1"/>
                      </a:cubicBezTo>
                      <a:cubicBezTo>
                        <a:pt x="11" y="0"/>
                        <a:pt x="7" y="0"/>
                        <a:pt x="4" y="1"/>
                      </a:cubicBezTo>
                      <a:cubicBezTo>
                        <a:pt x="1" y="4"/>
                        <a:pt x="0" y="7"/>
                        <a:pt x="0" y="10"/>
                      </a:cubicBezTo>
                      <a:cubicBezTo>
                        <a:pt x="0" y="14"/>
                        <a:pt x="1" y="17"/>
                        <a:pt x="4" y="18"/>
                      </a:cubicBezTo>
                      <a:cubicBezTo>
                        <a:pt x="7" y="21"/>
                        <a:pt x="11" y="21"/>
                        <a:pt x="14" y="18"/>
                      </a:cubicBezTo>
                      <a:cubicBezTo>
                        <a:pt x="17" y="17"/>
                        <a:pt x="18" y="14"/>
                        <a:pt x="18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0" name="Line 619">
                  <a:extLst>
                    <a:ext uri="{FF2B5EF4-FFF2-40B4-BE49-F238E27FC236}">
                      <a16:creationId xmlns:a16="http://schemas.microsoft.com/office/drawing/2014/main" id="{987383DA-2BFB-499C-9616-601957F4F6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60574" y="2963640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1" name="Line 642">
                  <a:extLst>
                    <a:ext uri="{FF2B5EF4-FFF2-40B4-BE49-F238E27FC236}">
                      <a16:creationId xmlns:a16="http://schemas.microsoft.com/office/drawing/2014/main" id="{359E767A-A351-4F22-81D4-70E41AEE0F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75601" y="2963640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2" name="Line 665">
                  <a:extLst>
                    <a:ext uri="{FF2B5EF4-FFF2-40B4-BE49-F238E27FC236}">
                      <a16:creationId xmlns:a16="http://schemas.microsoft.com/office/drawing/2014/main" id="{A2236CBB-E030-4A84-A0AE-8A9D35E8DD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85619" y="2963640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3" name="Line 688">
                  <a:extLst>
                    <a:ext uri="{FF2B5EF4-FFF2-40B4-BE49-F238E27FC236}">
                      <a16:creationId xmlns:a16="http://schemas.microsoft.com/office/drawing/2014/main" id="{55D2CDDE-60C2-4A34-8906-4493897E0B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8143" y="2963640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4" name="Line 640">
                  <a:extLst>
                    <a:ext uri="{FF2B5EF4-FFF2-40B4-BE49-F238E27FC236}">
                      <a16:creationId xmlns:a16="http://schemas.microsoft.com/office/drawing/2014/main" id="{4AEABE93-FE58-4B22-B0F8-668AE4F55C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52614" y="3884348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5" name="Line 641">
                  <a:extLst>
                    <a:ext uri="{FF2B5EF4-FFF2-40B4-BE49-F238E27FC236}">
                      <a16:creationId xmlns:a16="http://schemas.microsoft.com/office/drawing/2014/main" id="{8FF9ECC9-AF31-44D4-87CE-63E8CBA4BB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368362" y="3949425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6" name="Line 625">
                  <a:extLst>
                    <a:ext uri="{FF2B5EF4-FFF2-40B4-BE49-F238E27FC236}">
                      <a16:creationId xmlns:a16="http://schemas.microsoft.com/office/drawing/2014/main" id="{67834691-50FA-4BB7-9C84-C845940B02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4215" y="3893989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7" name="Line 644">
                  <a:extLst>
                    <a:ext uri="{FF2B5EF4-FFF2-40B4-BE49-F238E27FC236}">
                      <a16:creationId xmlns:a16="http://schemas.microsoft.com/office/drawing/2014/main" id="{CFE1C1FC-C933-45B0-8F48-DA8E34037F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51818" y="3893989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8" name="Line 645">
                  <a:extLst>
                    <a:ext uri="{FF2B5EF4-FFF2-40B4-BE49-F238E27FC236}">
                      <a16:creationId xmlns:a16="http://schemas.microsoft.com/office/drawing/2014/main" id="{FDD2B5A3-2F0B-4991-BE08-0AF03F701D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62377" y="387229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19" name="Line 646">
                  <a:extLst>
                    <a:ext uri="{FF2B5EF4-FFF2-40B4-BE49-F238E27FC236}">
                      <a16:creationId xmlns:a16="http://schemas.microsoft.com/office/drawing/2014/main" id="{12F199B7-60F8-421B-AF94-899C8BC4BA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570431" y="3891580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0" name="Line 647">
                  <a:extLst>
                    <a:ext uri="{FF2B5EF4-FFF2-40B4-BE49-F238E27FC236}">
                      <a16:creationId xmlns:a16="http://schemas.microsoft.com/office/drawing/2014/main" id="{72DBF583-24BB-48AF-993C-1079BFD98F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86180" y="3884348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1" name="Line 666">
                  <a:extLst>
                    <a:ext uri="{FF2B5EF4-FFF2-40B4-BE49-F238E27FC236}">
                      <a16:creationId xmlns:a16="http://schemas.microsoft.com/office/drawing/2014/main" id="{46682EB3-989C-4B98-92B6-A68B58B6C7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98683" y="3828913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2" name="Line 690">
                  <a:extLst>
                    <a:ext uri="{FF2B5EF4-FFF2-40B4-BE49-F238E27FC236}">
                      <a16:creationId xmlns:a16="http://schemas.microsoft.com/office/drawing/2014/main" id="{21232263-CB1B-4CD7-8358-E6F08A5F36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76863" y="3893989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3" name="Line 691">
                  <a:extLst>
                    <a:ext uri="{FF2B5EF4-FFF2-40B4-BE49-F238E27FC236}">
                      <a16:creationId xmlns:a16="http://schemas.microsoft.com/office/drawing/2014/main" id="{76367A0B-3E26-438E-8094-F0AE2E661F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89927" y="3872296"/>
                  <a:ext cx="90162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4" name="Line 692">
                  <a:extLst>
                    <a:ext uri="{FF2B5EF4-FFF2-40B4-BE49-F238E27FC236}">
                      <a16:creationId xmlns:a16="http://schemas.microsoft.com/office/drawing/2014/main" id="{266B7F21-165D-48B0-B002-E5BAD442C6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00486" y="3869887"/>
                  <a:ext cx="92668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5" name="Line 693">
                  <a:extLst>
                    <a:ext uri="{FF2B5EF4-FFF2-40B4-BE49-F238E27FC236}">
                      <a16:creationId xmlns:a16="http://schemas.microsoft.com/office/drawing/2014/main" id="{B8511A8C-1D4A-4F21-9A34-BFEB6EEDF4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13728" y="3881939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6" name="Freeform 204">
                  <a:extLst>
                    <a:ext uri="{FF2B5EF4-FFF2-40B4-BE49-F238E27FC236}">
                      <a16:creationId xmlns:a16="http://schemas.microsoft.com/office/drawing/2014/main" id="{6A3C6D19-AAE3-4BDD-A4D0-88C4B6C072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56827" y="2973281"/>
                  <a:ext cx="57604" cy="57845"/>
                </a:xfrm>
                <a:custGeom>
                  <a:avLst/>
                  <a:gdLst>
                    <a:gd name="T0" fmla="*/ 20 w 20"/>
                    <a:gd name="T1" fmla="*/ 10 h 20"/>
                    <a:gd name="T2" fmla="*/ 14 w 20"/>
                    <a:gd name="T3" fmla="*/ 1 h 20"/>
                    <a:gd name="T4" fmla="*/ 4 w 20"/>
                    <a:gd name="T5" fmla="*/ 1 h 20"/>
                    <a:gd name="T6" fmla="*/ 0 w 20"/>
                    <a:gd name="T7" fmla="*/ 10 h 20"/>
                    <a:gd name="T8" fmla="*/ 4 w 20"/>
                    <a:gd name="T9" fmla="*/ 19 h 20"/>
                    <a:gd name="T10" fmla="*/ 14 w 20"/>
                    <a:gd name="T11" fmla="*/ 19 h 20"/>
                    <a:gd name="T12" fmla="*/ 20 w 20"/>
                    <a:gd name="T13" fmla="*/ 1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20">
                      <a:moveTo>
                        <a:pt x="20" y="10"/>
                      </a:moveTo>
                      <a:cubicBezTo>
                        <a:pt x="20" y="7"/>
                        <a:pt x="17" y="3"/>
                        <a:pt x="14" y="1"/>
                      </a:cubicBezTo>
                      <a:cubicBezTo>
                        <a:pt x="12" y="0"/>
                        <a:pt x="9" y="0"/>
                        <a:pt x="4" y="1"/>
                      </a:cubicBezTo>
                      <a:cubicBezTo>
                        <a:pt x="1" y="3"/>
                        <a:pt x="0" y="7"/>
                        <a:pt x="0" y="10"/>
                      </a:cubicBezTo>
                      <a:cubicBezTo>
                        <a:pt x="0" y="14"/>
                        <a:pt x="1" y="17"/>
                        <a:pt x="4" y="19"/>
                      </a:cubicBezTo>
                      <a:cubicBezTo>
                        <a:pt x="9" y="20"/>
                        <a:pt x="12" y="20"/>
                        <a:pt x="14" y="19"/>
                      </a:cubicBezTo>
                      <a:cubicBezTo>
                        <a:pt x="17" y="17"/>
                        <a:pt x="20" y="14"/>
                        <a:pt x="20" y="10"/>
                      </a:cubicBezTo>
                      <a:close/>
                    </a:path>
                  </a:pathLst>
                </a:custGeom>
                <a:noFill/>
                <a:ln w="11113" cap="sq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7" name="Line 621">
                  <a:extLst>
                    <a:ext uri="{FF2B5EF4-FFF2-40B4-BE49-F238E27FC236}">
                      <a16:creationId xmlns:a16="http://schemas.microsoft.com/office/drawing/2014/main" id="{DDA9BC66-0582-4A1C-8912-6832B29062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34287" y="3033538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8" name="Line 620">
                  <a:extLst>
                    <a:ext uri="{FF2B5EF4-FFF2-40B4-BE49-F238E27FC236}">
                      <a16:creationId xmlns:a16="http://schemas.microsoft.com/office/drawing/2014/main" id="{38FF28B3-77AA-40E1-9D10-6C3FA9BA24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73638" y="3031126"/>
                  <a:ext cx="95171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29" name="Line 643">
                  <a:extLst>
                    <a:ext uri="{FF2B5EF4-FFF2-40B4-BE49-F238E27FC236}">
                      <a16:creationId xmlns:a16="http://schemas.microsoft.com/office/drawing/2014/main" id="{1B3A8625-0F67-49C4-9679-4B104B6EF1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83656" y="3028716"/>
                  <a:ext cx="97676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330" name="Freeform 13">
                  <a:extLst>
                    <a:ext uri="{FF2B5EF4-FFF2-40B4-BE49-F238E27FC236}">
                      <a16:creationId xmlns:a16="http://schemas.microsoft.com/office/drawing/2014/main" id="{497D62DE-9938-4CE6-87F9-B97604B9EF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8233" y="2963641"/>
                  <a:ext cx="7112797" cy="918300"/>
                </a:xfrm>
                <a:custGeom>
                  <a:avLst/>
                  <a:gdLst>
                    <a:gd name="T0" fmla="*/ 0 w 2840"/>
                    <a:gd name="T1" fmla="*/ 0 h 381"/>
                    <a:gd name="T2" fmla="*/ 125 w 2840"/>
                    <a:gd name="T3" fmla="*/ 361 h 381"/>
                    <a:gd name="T4" fmla="*/ 270 w 2840"/>
                    <a:gd name="T5" fmla="*/ 381 h 381"/>
                    <a:gd name="T6" fmla="*/ 394 w 2840"/>
                    <a:gd name="T7" fmla="*/ 373 h 381"/>
                    <a:gd name="T8" fmla="*/ 518 w 2840"/>
                    <a:gd name="T9" fmla="*/ 370 h 381"/>
                    <a:gd name="T10" fmla="*/ 685 w 2840"/>
                    <a:gd name="T11" fmla="*/ 376 h 381"/>
                    <a:gd name="T12" fmla="*/ 809 w 2840"/>
                    <a:gd name="T13" fmla="*/ 368 h 381"/>
                    <a:gd name="T14" fmla="*/ 933 w 2840"/>
                    <a:gd name="T15" fmla="*/ 364 h 381"/>
                    <a:gd name="T16" fmla="*/ 1056 w 2840"/>
                    <a:gd name="T17" fmla="*/ 359 h 381"/>
                    <a:gd name="T18" fmla="*/ 1180 w 2840"/>
                    <a:gd name="T19" fmla="*/ 357 h 381"/>
                    <a:gd name="T20" fmla="*/ 1305 w 2840"/>
                    <a:gd name="T21" fmla="*/ 359 h 381"/>
                    <a:gd name="T22" fmla="*/ 1429 w 2840"/>
                    <a:gd name="T23" fmla="*/ 362 h 381"/>
                    <a:gd name="T24" fmla="*/ 1553 w 2840"/>
                    <a:gd name="T25" fmla="*/ 368 h 381"/>
                    <a:gd name="T26" fmla="*/ 1678 w 2840"/>
                    <a:gd name="T27" fmla="*/ 368 h 381"/>
                    <a:gd name="T28" fmla="*/ 1802 w 2840"/>
                    <a:gd name="T29" fmla="*/ 361 h 381"/>
                    <a:gd name="T30" fmla="*/ 1927 w 2840"/>
                    <a:gd name="T31" fmla="*/ 370 h 381"/>
                    <a:gd name="T32" fmla="*/ 2051 w 2840"/>
                    <a:gd name="T33" fmla="*/ 374 h 381"/>
                    <a:gd name="T34" fmla="*/ 2175 w 2840"/>
                    <a:gd name="T35" fmla="*/ 364 h 381"/>
                    <a:gd name="T36" fmla="*/ 2300 w 2840"/>
                    <a:gd name="T37" fmla="*/ 356 h 381"/>
                    <a:gd name="T38" fmla="*/ 2424 w 2840"/>
                    <a:gd name="T39" fmla="*/ 361 h 381"/>
                    <a:gd name="T40" fmla="*/ 2548 w 2840"/>
                    <a:gd name="T41" fmla="*/ 361 h 381"/>
                    <a:gd name="T42" fmla="*/ 2673 w 2840"/>
                    <a:gd name="T43" fmla="*/ 361 h 381"/>
                    <a:gd name="T44" fmla="*/ 2840 w 2840"/>
                    <a:gd name="T45" fmla="*/ 356 h 3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40" h="381">
                      <a:moveTo>
                        <a:pt x="0" y="0"/>
                      </a:moveTo>
                      <a:lnTo>
                        <a:pt x="125" y="361"/>
                      </a:lnTo>
                      <a:lnTo>
                        <a:pt x="270" y="381"/>
                      </a:lnTo>
                      <a:lnTo>
                        <a:pt x="394" y="373"/>
                      </a:lnTo>
                      <a:lnTo>
                        <a:pt x="518" y="370"/>
                      </a:lnTo>
                      <a:lnTo>
                        <a:pt x="685" y="376"/>
                      </a:lnTo>
                      <a:lnTo>
                        <a:pt x="809" y="368"/>
                      </a:lnTo>
                      <a:lnTo>
                        <a:pt x="933" y="364"/>
                      </a:lnTo>
                      <a:lnTo>
                        <a:pt x="1056" y="359"/>
                      </a:lnTo>
                      <a:lnTo>
                        <a:pt x="1180" y="357"/>
                      </a:lnTo>
                      <a:lnTo>
                        <a:pt x="1305" y="359"/>
                      </a:lnTo>
                      <a:lnTo>
                        <a:pt x="1429" y="362"/>
                      </a:lnTo>
                      <a:lnTo>
                        <a:pt x="1553" y="368"/>
                      </a:lnTo>
                      <a:lnTo>
                        <a:pt x="1678" y="368"/>
                      </a:lnTo>
                      <a:lnTo>
                        <a:pt x="1802" y="361"/>
                      </a:lnTo>
                      <a:lnTo>
                        <a:pt x="1927" y="370"/>
                      </a:lnTo>
                      <a:lnTo>
                        <a:pt x="2051" y="374"/>
                      </a:lnTo>
                      <a:lnTo>
                        <a:pt x="2175" y="364"/>
                      </a:lnTo>
                      <a:lnTo>
                        <a:pt x="2300" y="356"/>
                      </a:lnTo>
                      <a:lnTo>
                        <a:pt x="2424" y="361"/>
                      </a:lnTo>
                      <a:lnTo>
                        <a:pt x="2548" y="361"/>
                      </a:lnTo>
                      <a:lnTo>
                        <a:pt x="2673" y="361"/>
                      </a:lnTo>
                      <a:lnTo>
                        <a:pt x="2840" y="356"/>
                      </a:lnTo>
                    </a:path>
                  </a:pathLst>
                </a:custGeom>
                <a:noFill/>
                <a:ln w="20638" cap="rnd">
                  <a:solidFill>
                    <a:srgbClr val="53321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331" name="Group 607">
                  <a:extLst>
                    <a:ext uri="{FF2B5EF4-FFF2-40B4-BE49-F238E27FC236}">
                      <a16:creationId xmlns:a16="http://schemas.microsoft.com/office/drawing/2014/main" id="{AC90BEE1-CA5B-4C6C-AD50-F45B847717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60574" y="2963640"/>
                  <a:ext cx="7243031" cy="983375"/>
                  <a:chOff x="2441" y="1841"/>
                  <a:chExt cx="2892" cy="408"/>
                </a:xfrm>
              </p:grpSpPr>
              <p:sp>
                <p:nvSpPr>
                  <p:cNvPr id="332" name="Line 407">
                    <a:extLst>
                      <a:ext uri="{FF2B5EF4-FFF2-40B4-BE49-F238E27FC236}">
                        <a16:creationId xmlns:a16="http://schemas.microsoft.com/office/drawing/2014/main" id="{6B55550A-7C34-4238-9C7F-F6F5F458EF7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94" y="2182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33" name="Line 408">
                    <a:extLst>
                      <a:ext uri="{FF2B5EF4-FFF2-40B4-BE49-F238E27FC236}">
                        <a16:creationId xmlns:a16="http://schemas.microsoft.com/office/drawing/2014/main" id="{55DC2904-23EA-4521-B403-34751AD66F7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9" y="2178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34" name="Line 409">
                    <a:extLst>
                      <a:ext uri="{FF2B5EF4-FFF2-40B4-BE49-F238E27FC236}">
                        <a16:creationId xmlns:a16="http://schemas.microsoft.com/office/drawing/2014/main" id="{73F29F65-8DDB-4C1A-8C55-5F813089CBF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44" y="2182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35" name="Line 410">
                    <a:extLst>
                      <a:ext uri="{FF2B5EF4-FFF2-40B4-BE49-F238E27FC236}">
                        <a16:creationId xmlns:a16="http://schemas.microsoft.com/office/drawing/2014/main" id="{FB4CE3B4-126A-40EF-A347-1E0BB901A69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09" y="2195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36" name="Line 411">
                    <a:extLst>
                      <a:ext uri="{FF2B5EF4-FFF2-40B4-BE49-F238E27FC236}">
                        <a16:creationId xmlns:a16="http://schemas.microsoft.com/office/drawing/2014/main" id="{2D63D75C-DB25-4905-91EF-7EE042FBE8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76" y="1841"/>
                    <a:ext cx="0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37" name="Line 412">
                    <a:extLst>
                      <a:ext uri="{FF2B5EF4-FFF2-40B4-BE49-F238E27FC236}">
                        <a16:creationId xmlns:a16="http://schemas.microsoft.com/office/drawing/2014/main" id="{2C23930A-57A3-46CB-9C19-E1A5464AAC5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01" y="2197"/>
                    <a:ext cx="0" cy="3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38" name="Line 413">
                    <a:extLst>
                      <a:ext uri="{FF2B5EF4-FFF2-40B4-BE49-F238E27FC236}">
                        <a16:creationId xmlns:a16="http://schemas.microsoft.com/office/drawing/2014/main" id="{4B31A411-23D7-4809-980A-2E2D3CBEB9D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46" y="2217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39" name="Line 414">
                    <a:extLst>
                      <a:ext uri="{FF2B5EF4-FFF2-40B4-BE49-F238E27FC236}">
                        <a16:creationId xmlns:a16="http://schemas.microsoft.com/office/drawing/2014/main" id="{8B67F928-F734-4BB8-9DA4-5339D26322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70" y="2209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0" name="Line 415">
                    <a:extLst>
                      <a:ext uri="{FF2B5EF4-FFF2-40B4-BE49-F238E27FC236}">
                        <a16:creationId xmlns:a16="http://schemas.microsoft.com/office/drawing/2014/main" id="{ACD46504-9138-4A6B-8DFD-571B44325A9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94" y="2207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1" name="Line 416">
                    <a:extLst>
                      <a:ext uri="{FF2B5EF4-FFF2-40B4-BE49-F238E27FC236}">
                        <a16:creationId xmlns:a16="http://schemas.microsoft.com/office/drawing/2014/main" id="{305A18A2-B07C-47F2-9C9F-73AA6BBABF3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61" y="2211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2" name="Line 417">
                    <a:extLst>
                      <a:ext uri="{FF2B5EF4-FFF2-40B4-BE49-F238E27FC236}">
                        <a16:creationId xmlns:a16="http://schemas.microsoft.com/office/drawing/2014/main" id="{FBBDA29B-FE7B-46C5-BF68-9AF53AFCCC8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85" y="2203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3" name="Line 418">
                    <a:extLst>
                      <a:ext uri="{FF2B5EF4-FFF2-40B4-BE49-F238E27FC236}">
                        <a16:creationId xmlns:a16="http://schemas.microsoft.com/office/drawing/2014/main" id="{2AB325E1-4697-4AC1-867D-0D93FFD1796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09" y="2200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4" name="Line 419">
                    <a:extLst>
                      <a:ext uri="{FF2B5EF4-FFF2-40B4-BE49-F238E27FC236}">
                        <a16:creationId xmlns:a16="http://schemas.microsoft.com/office/drawing/2014/main" id="{00F52CC7-72A8-47A2-817D-CC3B3AC0311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32" y="2195"/>
                    <a:ext cx="0" cy="3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5" name="Line 420">
                    <a:extLst>
                      <a:ext uri="{FF2B5EF4-FFF2-40B4-BE49-F238E27FC236}">
                        <a16:creationId xmlns:a16="http://schemas.microsoft.com/office/drawing/2014/main" id="{09B77CA3-E4AB-45A5-A8DF-1A7DD757C9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56" y="2194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6" name="Line 421">
                    <a:extLst>
                      <a:ext uri="{FF2B5EF4-FFF2-40B4-BE49-F238E27FC236}">
                        <a16:creationId xmlns:a16="http://schemas.microsoft.com/office/drawing/2014/main" id="{01879C9E-2842-410D-851A-94F1D1B6D2E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81" y="2195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7" name="Line 422">
                    <a:extLst>
                      <a:ext uri="{FF2B5EF4-FFF2-40B4-BE49-F238E27FC236}">
                        <a16:creationId xmlns:a16="http://schemas.microsoft.com/office/drawing/2014/main" id="{8B1F206A-B3E0-4E73-B9A1-E1A965C0E6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05" y="2197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8" name="Line 423">
                    <a:extLst>
                      <a:ext uri="{FF2B5EF4-FFF2-40B4-BE49-F238E27FC236}">
                        <a16:creationId xmlns:a16="http://schemas.microsoft.com/office/drawing/2014/main" id="{42C9F00F-A3B4-4AB9-A901-F8C5C3A2C5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29" y="2203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49" name="Line 424">
                    <a:extLst>
                      <a:ext uri="{FF2B5EF4-FFF2-40B4-BE49-F238E27FC236}">
                        <a16:creationId xmlns:a16="http://schemas.microsoft.com/office/drawing/2014/main" id="{0D280960-725D-4D69-A9C7-98B00A22498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54" y="2202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0" name="Line 425">
                    <a:extLst>
                      <a:ext uri="{FF2B5EF4-FFF2-40B4-BE49-F238E27FC236}">
                        <a16:creationId xmlns:a16="http://schemas.microsoft.com/office/drawing/2014/main" id="{82DDC3E6-77F4-482E-B11A-9708CFE9287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78" y="2195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1" name="Line 426">
                    <a:extLst>
                      <a:ext uri="{FF2B5EF4-FFF2-40B4-BE49-F238E27FC236}">
                        <a16:creationId xmlns:a16="http://schemas.microsoft.com/office/drawing/2014/main" id="{48C61773-8E45-404E-A7AE-AAE1CC7CB28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03" y="2205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2" name="Line 427">
                    <a:extLst>
                      <a:ext uri="{FF2B5EF4-FFF2-40B4-BE49-F238E27FC236}">
                        <a16:creationId xmlns:a16="http://schemas.microsoft.com/office/drawing/2014/main" id="{A2225C18-5373-42D8-99BF-7FACB7A3A63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27" y="2210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3" name="Line 428">
                    <a:extLst>
                      <a:ext uri="{FF2B5EF4-FFF2-40B4-BE49-F238E27FC236}">
                        <a16:creationId xmlns:a16="http://schemas.microsoft.com/office/drawing/2014/main" id="{18222C71-A2D2-46AA-8EF1-D1C722811B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51" y="2198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4" name="Line 429">
                    <a:extLst>
                      <a:ext uri="{FF2B5EF4-FFF2-40B4-BE49-F238E27FC236}">
                        <a16:creationId xmlns:a16="http://schemas.microsoft.com/office/drawing/2014/main" id="{A4437974-4F7D-4EC5-9FDB-37A7515E734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76" y="2191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5" name="Line 430">
                    <a:extLst>
                      <a:ext uri="{FF2B5EF4-FFF2-40B4-BE49-F238E27FC236}">
                        <a16:creationId xmlns:a16="http://schemas.microsoft.com/office/drawing/2014/main" id="{A420F231-3F5B-4F3F-8D47-2F4172E35DF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00" y="2195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6" name="Line 431">
                    <a:extLst>
                      <a:ext uri="{FF2B5EF4-FFF2-40B4-BE49-F238E27FC236}">
                        <a16:creationId xmlns:a16="http://schemas.microsoft.com/office/drawing/2014/main" id="{0D4B493E-0624-4D59-9471-0F6B4D15408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24" y="2197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7" name="Line 432">
                    <a:extLst>
                      <a:ext uri="{FF2B5EF4-FFF2-40B4-BE49-F238E27FC236}">
                        <a16:creationId xmlns:a16="http://schemas.microsoft.com/office/drawing/2014/main" id="{FF773D6A-8CEA-4F5E-AD9B-F45040C6D1F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49" y="2195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8" name="Line 433">
                    <a:extLst>
                      <a:ext uri="{FF2B5EF4-FFF2-40B4-BE49-F238E27FC236}">
                        <a16:creationId xmlns:a16="http://schemas.microsoft.com/office/drawing/2014/main" id="{F0A8FE0D-F84E-401A-9110-6E5D3EA5AD1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16" y="2191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59" name="Line 434">
                    <a:extLst>
                      <a:ext uri="{FF2B5EF4-FFF2-40B4-BE49-F238E27FC236}">
                        <a16:creationId xmlns:a16="http://schemas.microsoft.com/office/drawing/2014/main" id="{8D733FA5-E1B8-47BB-811D-0590CF069D8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41" y="1841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0" name="Line 435">
                    <a:extLst>
                      <a:ext uri="{FF2B5EF4-FFF2-40B4-BE49-F238E27FC236}">
                        <a16:creationId xmlns:a16="http://schemas.microsoft.com/office/drawing/2014/main" id="{99F1534F-583A-4DA7-A71A-64F9C36D55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66" y="1849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1" name="Line 436">
                    <a:extLst>
                      <a:ext uri="{FF2B5EF4-FFF2-40B4-BE49-F238E27FC236}">
                        <a16:creationId xmlns:a16="http://schemas.microsoft.com/office/drawing/2014/main" id="{6D241506-6ACE-4101-9655-9234A9E07A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10" y="1844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2" name="Line 437">
                    <a:extLst>
                      <a:ext uri="{FF2B5EF4-FFF2-40B4-BE49-F238E27FC236}">
                        <a16:creationId xmlns:a16="http://schemas.microsoft.com/office/drawing/2014/main" id="{43B23B73-58C6-4160-B50D-E68C6DE118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35" y="1847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3" name="Line 438">
                    <a:extLst>
                      <a:ext uri="{FF2B5EF4-FFF2-40B4-BE49-F238E27FC236}">
                        <a16:creationId xmlns:a16="http://schemas.microsoft.com/office/drawing/2014/main" id="{4B98C6C3-D81E-463F-91F0-B5F6DCF1CD0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59" y="1844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4" name="Line 439">
                    <a:extLst>
                      <a:ext uri="{FF2B5EF4-FFF2-40B4-BE49-F238E27FC236}">
                        <a16:creationId xmlns:a16="http://schemas.microsoft.com/office/drawing/2014/main" id="{9EE4025F-CE95-4CDC-9E39-6E509FB798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26" y="1844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5" name="Line 440">
                    <a:extLst>
                      <a:ext uri="{FF2B5EF4-FFF2-40B4-BE49-F238E27FC236}">
                        <a16:creationId xmlns:a16="http://schemas.microsoft.com/office/drawing/2014/main" id="{0EEE1894-1BFF-49EE-A243-5153235195B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49" y="2197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6" name="Line 441">
                    <a:extLst>
                      <a:ext uri="{FF2B5EF4-FFF2-40B4-BE49-F238E27FC236}">
                        <a16:creationId xmlns:a16="http://schemas.microsoft.com/office/drawing/2014/main" id="{6A04CBD9-4117-4845-BA7B-451FC6B2DEA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74" y="2184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7" name="Line 442">
                    <a:extLst>
                      <a:ext uri="{FF2B5EF4-FFF2-40B4-BE49-F238E27FC236}">
                        <a16:creationId xmlns:a16="http://schemas.microsoft.com/office/drawing/2014/main" id="{DA479797-9C0F-42BA-ACEC-10D07EA98DB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99" y="2197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8" name="Line 443">
                    <a:extLst>
                      <a:ext uri="{FF2B5EF4-FFF2-40B4-BE49-F238E27FC236}">
                        <a16:creationId xmlns:a16="http://schemas.microsoft.com/office/drawing/2014/main" id="{1FF4AA04-1D74-4CFA-8C78-2ECCF1E6A4C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22" y="2184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69" name="Line 444">
                    <a:extLst>
                      <a:ext uri="{FF2B5EF4-FFF2-40B4-BE49-F238E27FC236}">
                        <a16:creationId xmlns:a16="http://schemas.microsoft.com/office/drawing/2014/main" id="{EF6C8DC0-6875-41A9-B97A-3C500922E97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47" y="2167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0" name="Line 445">
                    <a:extLst>
                      <a:ext uri="{FF2B5EF4-FFF2-40B4-BE49-F238E27FC236}">
                        <a16:creationId xmlns:a16="http://schemas.microsoft.com/office/drawing/2014/main" id="{381C2637-7D61-454F-B434-2A2C5A9B32E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72" y="2163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1" name="Line 446">
                    <a:extLst>
                      <a:ext uri="{FF2B5EF4-FFF2-40B4-BE49-F238E27FC236}">
                        <a16:creationId xmlns:a16="http://schemas.microsoft.com/office/drawing/2014/main" id="{149D3B54-724F-42BA-A0A8-D83285AF7BE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95" y="2175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2" name="Line 447">
                    <a:extLst>
                      <a:ext uri="{FF2B5EF4-FFF2-40B4-BE49-F238E27FC236}">
                        <a16:creationId xmlns:a16="http://schemas.microsoft.com/office/drawing/2014/main" id="{56D94069-3303-4163-8B20-057304DB79C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20" y="2195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3" name="Line 448">
                    <a:extLst>
                      <a:ext uri="{FF2B5EF4-FFF2-40B4-BE49-F238E27FC236}">
                        <a16:creationId xmlns:a16="http://schemas.microsoft.com/office/drawing/2014/main" id="{9276393F-DCF5-49B9-A6D9-440420AB52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45" y="2187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4" name="Line 449">
                    <a:extLst>
                      <a:ext uri="{FF2B5EF4-FFF2-40B4-BE49-F238E27FC236}">
                        <a16:creationId xmlns:a16="http://schemas.microsoft.com/office/drawing/2014/main" id="{EBD2908E-E8D9-46B2-B5DA-7CB4FE0DDCB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68" y="2184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5" name="Line 450">
                    <a:extLst>
                      <a:ext uri="{FF2B5EF4-FFF2-40B4-BE49-F238E27FC236}">
                        <a16:creationId xmlns:a16="http://schemas.microsoft.com/office/drawing/2014/main" id="{96030D2F-D0DC-4356-B7FC-41CB052A08F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493" y="2163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6" name="Line 451">
                    <a:extLst>
                      <a:ext uri="{FF2B5EF4-FFF2-40B4-BE49-F238E27FC236}">
                        <a16:creationId xmlns:a16="http://schemas.microsoft.com/office/drawing/2014/main" id="{0CC2C2CF-5369-42DB-9D39-22EC0C70D73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16" y="2162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7" name="Line 452">
                    <a:extLst>
                      <a:ext uri="{FF2B5EF4-FFF2-40B4-BE49-F238E27FC236}">
                        <a16:creationId xmlns:a16="http://schemas.microsoft.com/office/drawing/2014/main" id="{CA8E64CA-C1A7-4985-94CA-2A555EF995E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40" y="2172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8" name="Line 453">
                    <a:extLst>
                      <a:ext uri="{FF2B5EF4-FFF2-40B4-BE49-F238E27FC236}">
                        <a16:creationId xmlns:a16="http://schemas.microsoft.com/office/drawing/2014/main" id="{81266DDD-D4F6-4A95-B005-5077D6EB49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65" y="2143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79" name="Line 454">
                    <a:extLst>
                      <a:ext uri="{FF2B5EF4-FFF2-40B4-BE49-F238E27FC236}">
                        <a16:creationId xmlns:a16="http://schemas.microsoft.com/office/drawing/2014/main" id="{096070F4-A6B2-434D-9DB6-4DB87ACC080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89" y="2148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0" name="Line 455">
                    <a:extLst>
                      <a:ext uri="{FF2B5EF4-FFF2-40B4-BE49-F238E27FC236}">
                        <a16:creationId xmlns:a16="http://schemas.microsoft.com/office/drawing/2014/main" id="{E62264F9-9A66-4392-96C7-F09B94293B7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13" y="2176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1" name="Line 456">
                    <a:extLst>
                      <a:ext uri="{FF2B5EF4-FFF2-40B4-BE49-F238E27FC236}">
                        <a16:creationId xmlns:a16="http://schemas.microsoft.com/office/drawing/2014/main" id="{6C245C18-316F-424B-80FB-923DC0F1DB0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79" y="2223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2" name="Line 457">
                    <a:extLst>
                      <a:ext uri="{FF2B5EF4-FFF2-40B4-BE49-F238E27FC236}">
                        <a16:creationId xmlns:a16="http://schemas.microsoft.com/office/drawing/2014/main" id="{E03C277D-5DCD-4CAA-9DDF-460B07FB13E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47" y="1841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3" name="Line 458">
                    <a:extLst>
                      <a:ext uri="{FF2B5EF4-FFF2-40B4-BE49-F238E27FC236}">
                        <a16:creationId xmlns:a16="http://schemas.microsoft.com/office/drawing/2014/main" id="{B4F79268-C8F4-49DB-AB17-C4C8F4373C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70" y="1853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4" name="Line 459">
                    <a:extLst>
                      <a:ext uri="{FF2B5EF4-FFF2-40B4-BE49-F238E27FC236}">
                        <a16:creationId xmlns:a16="http://schemas.microsoft.com/office/drawing/2014/main" id="{7C248C56-FBE9-414F-880F-4679E35E76F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17" y="2209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5" name="Line 460">
                    <a:extLst>
                      <a:ext uri="{FF2B5EF4-FFF2-40B4-BE49-F238E27FC236}">
                        <a16:creationId xmlns:a16="http://schemas.microsoft.com/office/drawing/2014/main" id="{CA805FE9-7142-4A82-B65D-7195D3AD1A9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41" y="2198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6" name="Line 461">
                    <a:extLst>
                      <a:ext uri="{FF2B5EF4-FFF2-40B4-BE49-F238E27FC236}">
                        <a16:creationId xmlns:a16="http://schemas.microsoft.com/office/drawing/2014/main" id="{680212A0-1C32-4EDD-82C8-DAC406E2E01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64" y="2207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7" name="Line 462">
                    <a:extLst>
                      <a:ext uri="{FF2B5EF4-FFF2-40B4-BE49-F238E27FC236}">
                        <a16:creationId xmlns:a16="http://schemas.microsoft.com/office/drawing/2014/main" id="{B5C3CB53-FA8C-46B5-96AE-2CA61313CA2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30" y="2205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8" name="Line 463">
                    <a:extLst>
                      <a:ext uri="{FF2B5EF4-FFF2-40B4-BE49-F238E27FC236}">
                        <a16:creationId xmlns:a16="http://schemas.microsoft.com/office/drawing/2014/main" id="{1F207E79-C5C8-45FB-9FB5-4474E30103E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55" y="2207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89" name="Line 464">
                    <a:extLst>
                      <a:ext uri="{FF2B5EF4-FFF2-40B4-BE49-F238E27FC236}">
                        <a16:creationId xmlns:a16="http://schemas.microsoft.com/office/drawing/2014/main" id="{A0B1AF9D-E019-4C6E-AB45-F4857AE54AF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79" y="2188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0" name="Line 465">
                    <a:extLst>
                      <a:ext uri="{FF2B5EF4-FFF2-40B4-BE49-F238E27FC236}">
                        <a16:creationId xmlns:a16="http://schemas.microsoft.com/office/drawing/2014/main" id="{02A0C7BD-70BA-42C3-B74D-BDB2569E1D9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03" y="2195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1" name="Line 466">
                    <a:extLst>
                      <a:ext uri="{FF2B5EF4-FFF2-40B4-BE49-F238E27FC236}">
                        <a16:creationId xmlns:a16="http://schemas.microsoft.com/office/drawing/2014/main" id="{A1885E63-436C-454E-B11D-23204F115EA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28" y="2195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2" name="Line 467">
                    <a:extLst>
                      <a:ext uri="{FF2B5EF4-FFF2-40B4-BE49-F238E27FC236}">
                        <a16:creationId xmlns:a16="http://schemas.microsoft.com/office/drawing/2014/main" id="{ACA05F6C-6701-4968-A510-88368B051D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52" y="2188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3" name="Line 468">
                    <a:extLst>
                      <a:ext uri="{FF2B5EF4-FFF2-40B4-BE49-F238E27FC236}">
                        <a16:creationId xmlns:a16="http://schemas.microsoft.com/office/drawing/2014/main" id="{05A79366-7E25-4406-9750-90ACB45E261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76" y="2184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4" name="Line 469">
                    <a:extLst>
                      <a:ext uri="{FF2B5EF4-FFF2-40B4-BE49-F238E27FC236}">
                        <a16:creationId xmlns:a16="http://schemas.microsoft.com/office/drawing/2014/main" id="{569CA01B-7FD4-4F00-8B5A-CEF0A380568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01" y="2209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5" name="Line 470">
                    <a:extLst>
                      <a:ext uri="{FF2B5EF4-FFF2-40B4-BE49-F238E27FC236}">
                        <a16:creationId xmlns:a16="http://schemas.microsoft.com/office/drawing/2014/main" id="{669A4067-4A85-4542-B7FC-E50DDC8F90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25" y="2190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6" name="Line 471">
                    <a:extLst>
                      <a:ext uri="{FF2B5EF4-FFF2-40B4-BE49-F238E27FC236}">
                        <a16:creationId xmlns:a16="http://schemas.microsoft.com/office/drawing/2014/main" id="{DF39E9B7-62A9-44A7-9349-6FB8E815A18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50" y="2194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7" name="Line 472">
                    <a:extLst>
                      <a:ext uri="{FF2B5EF4-FFF2-40B4-BE49-F238E27FC236}">
                        <a16:creationId xmlns:a16="http://schemas.microsoft.com/office/drawing/2014/main" id="{FD0375D8-0E0A-43B7-B172-B401F328EE6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74" y="2190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8" name="Line 473">
                    <a:extLst>
                      <a:ext uri="{FF2B5EF4-FFF2-40B4-BE49-F238E27FC236}">
                        <a16:creationId xmlns:a16="http://schemas.microsoft.com/office/drawing/2014/main" id="{C445595A-2D35-4A16-89D1-AFDB6DA4FD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498" y="2170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399" name="Line 474">
                    <a:extLst>
                      <a:ext uri="{FF2B5EF4-FFF2-40B4-BE49-F238E27FC236}">
                        <a16:creationId xmlns:a16="http://schemas.microsoft.com/office/drawing/2014/main" id="{77CB9967-1D04-4D3A-BDAB-A81A3E92254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23" y="2187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0" name="Line 475">
                    <a:extLst>
                      <a:ext uri="{FF2B5EF4-FFF2-40B4-BE49-F238E27FC236}">
                        <a16:creationId xmlns:a16="http://schemas.microsoft.com/office/drawing/2014/main" id="{F29C4E39-6D28-406E-A049-404B4791C89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47" y="2167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1" name="Line 476">
                    <a:extLst>
                      <a:ext uri="{FF2B5EF4-FFF2-40B4-BE49-F238E27FC236}">
                        <a16:creationId xmlns:a16="http://schemas.microsoft.com/office/drawing/2014/main" id="{E9119733-99F7-49A1-B4C4-1922E23572B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70" y="2179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2" name="Line 477">
                    <a:extLst>
                      <a:ext uri="{FF2B5EF4-FFF2-40B4-BE49-F238E27FC236}">
                        <a16:creationId xmlns:a16="http://schemas.microsoft.com/office/drawing/2014/main" id="{E7734FBF-7D06-40F4-A641-1CFE30733C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94" y="2182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3" name="Line 478">
                    <a:extLst>
                      <a:ext uri="{FF2B5EF4-FFF2-40B4-BE49-F238E27FC236}">
                        <a16:creationId xmlns:a16="http://schemas.microsoft.com/office/drawing/2014/main" id="{88BCCCE1-8612-49CC-AB51-3591C39C54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18" y="2175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4" name="Line 479">
                    <a:extLst>
                      <a:ext uri="{FF2B5EF4-FFF2-40B4-BE49-F238E27FC236}">
                        <a16:creationId xmlns:a16="http://schemas.microsoft.com/office/drawing/2014/main" id="{9C5469E6-8881-4275-B341-063F0860FD0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5" y="2172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5" name="Line 480">
                    <a:extLst>
                      <a:ext uri="{FF2B5EF4-FFF2-40B4-BE49-F238E27FC236}">
                        <a16:creationId xmlns:a16="http://schemas.microsoft.com/office/drawing/2014/main" id="{D16107B4-7EE9-49C6-8DF1-3B53721B562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51" y="1841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6" name="Line 481">
                    <a:extLst>
                      <a:ext uri="{FF2B5EF4-FFF2-40B4-BE49-F238E27FC236}">
                        <a16:creationId xmlns:a16="http://schemas.microsoft.com/office/drawing/2014/main" id="{EE883FC3-841E-40B9-AA07-92D2B5221A5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76" y="2187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7" name="Line 482">
                    <a:extLst>
                      <a:ext uri="{FF2B5EF4-FFF2-40B4-BE49-F238E27FC236}">
                        <a16:creationId xmlns:a16="http://schemas.microsoft.com/office/drawing/2014/main" id="{E4B827DC-4F30-4860-A64A-9CCEDAAE347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22" y="1868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8" name="Line 483">
                    <a:extLst>
                      <a:ext uri="{FF2B5EF4-FFF2-40B4-BE49-F238E27FC236}">
                        <a16:creationId xmlns:a16="http://schemas.microsoft.com/office/drawing/2014/main" id="{7F01E522-CD4C-4ADB-87F8-BDE8E67EC86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47" y="1873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09" name="Line 484">
                    <a:extLst>
                      <a:ext uri="{FF2B5EF4-FFF2-40B4-BE49-F238E27FC236}">
                        <a16:creationId xmlns:a16="http://schemas.microsoft.com/office/drawing/2014/main" id="{749AC1E3-3B6D-473A-8DB1-A246D86C94B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70" y="1853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0" name="Line 485">
                    <a:extLst>
                      <a:ext uri="{FF2B5EF4-FFF2-40B4-BE49-F238E27FC236}">
                        <a16:creationId xmlns:a16="http://schemas.microsoft.com/office/drawing/2014/main" id="{96AEDFAC-FBCF-4B8D-BC7A-CA6244D0671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35" y="1853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1" name="Line 486">
                    <a:extLst>
                      <a:ext uri="{FF2B5EF4-FFF2-40B4-BE49-F238E27FC236}">
                        <a16:creationId xmlns:a16="http://schemas.microsoft.com/office/drawing/2014/main" id="{6380C009-6667-4385-B3EF-32FE8619860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60" y="2200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2" name="Line 487">
                    <a:extLst>
                      <a:ext uri="{FF2B5EF4-FFF2-40B4-BE49-F238E27FC236}">
                        <a16:creationId xmlns:a16="http://schemas.microsoft.com/office/drawing/2014/main" id="{5E0E6B98-389F-4985-B1F1-7E43014FE16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85" y="2209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3" name="Line 488">
                    <a:extLst>
                      <a:ext uri="{FF2B5EF4-FFF2-40B4-BE49-F238E27FC236}">
                        <a16:creationId xmlns:a16="http://schemas.microsoft.com/office/drawing/2014/main" id="{5F0173F4-8DB5-4F2E-A2EF-515ADFF472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08" y="2190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4" name="Line 489">
                    <a:extLst>
                      <a:ext uri="{FF2B5EF4-FFF2-40B4-BE49-F238E27FC236}">
                        <a16:creationId xmlns:a16="http://schemas.microsoft.com/office/drawing/2014/main" id="{1EFE0AED-C5ED-48B2-A9E2-38080161BA1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33" y="2195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5" name="Line 490">
                    <a:extLst>
                      <a:ext uri="{FF2B5EF4-FFF2-40B4-BE49-F238E27FC236}">
                        <a16:creationId xmlns:a16="http://schemas.microsoft.com/office/drawing/2014/main" id="{2E231DC0-704D-4BA3-81FF-6CA63DB90E4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58" y="2207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6" name="Line 491">
                    <a:extLst>
                      <a:ext uri="{FF2B5EF4-FFF2-40B4-BE49-F238E27FC236}">
                        <a16:creationId xmlns:a16="http://schemas.microsoft.com/office/drawing/2014/main" id="{40D8B844-C657-4A1E-8152-51720D5B6E0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81" y="2197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7" name="Line 492">
                    <a:extLst>
                      <a:ext uri="{FF2B5EF4-FFF2-40B4-BE49-F238E27FC236}">
                        <a16:creationId xmlns:a16="http://schemas.microsoft.com/office/drawing/2014/main" id="{799635BF-EC1C-46F6-8976-ACC0C58243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06" y="2200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8" name="Line 493">
                    <a:extLst>
                      <a:ext uri="{FF2B5EF4-FFF2-40B4-BE49-F238E27FC236}">
                        <a16:creationId xmlns:a16="http://schemas.microsoft.com/office/drawing/2014/main" id="{98E9E072-5AEB-4CEC-8B6B-4014F833F8A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31" y="2191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19" name="Line 494">
                    <a:extLst>
                      <a:ext uri="{FF2B5EF4-FFF2-40B4-BE49-F238E27FC236}">
                        <a16:creationId xmlns:a16="http://schemas.microsoft.com/office/drawing/2014/main" id="{29C00186-685B-4D2F-AD7F-B7E6E7ECAB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54" y="2200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0" name="Line 495">
                    <a:extLst>
                      <a:ext uri="{FF2B5EF4-FFF2-40B4-BE49-F238E27FC236}">
                        <a16:creationId xmlns:a16="http://schemas.microsoft.com/office/drawing/2014/main" id="{82E02C43-DCEE-4AB5-AF7F-8E0864AE05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79" y="2203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1" name="Line 496">
                    <a:extLst>
                      <a:ext uri="{FF2B5EF4-FFF2-40B4-BE49-F238E27FC236}">
                        <a16:creationId xmlns:a16="http://schemas.microsoft.com/office/drawing/2014/main" id="{D2D19D7B-65D1-43A9-A52B-57921B6D938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04" y="2200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2" name="Line 497">
                    <a:extLst>
                      <a:ext uri="{FF2B5EF4-FFF2-40B4-BE49-F238E27FC236}">
                        <a16:creationId xmlns:a16="http://schemas.microsoft.com/office/drawing/2014/main" id="{FC644A12-E5FF-4F53-9A4E-A538A27D974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27" y="2207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3" name="Line 498">
                    <a:extLst>
                      <a:ext uri="{FF2B5EF4-FFF2-40B4-BE49-F238E27FC236}">
                        <a16:creationId xmlns:a16="http://schemas.microsoft.com/office/drawing/2014/main" id="{1C61C4A2-72DA-404D-BF25-0BBE3D92E8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52" y="2203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4" name="Line 499">
                    <a:extLst>
                      <a:ext uri="{FF2B5EF4-FFF2-40B4-BE49-F238E27FC236}">
                        <a16:creationId xmlns:a16="http://schemas.microsoft.com/office/drawing/2014/main" id="{AB2565BE-D086-480D-B8A2-47D8ED6E5F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77" y="2179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5" name="Line 500">
                    <a:extLst>
                      <a:ext uri="{FF2B5EF4-FFF2-40B4-BE49-F238E27FC236}">
                        <a16:creationId xmlns:a16="http://schemas.microsoft.com/office/drawing/2014/main" id="{B005AABC-E9CD-4E0D-9B8B-2BD6D72E92F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00" y="2176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6" name="Line 501">
                    <a:extLst>
                      <a:ext uri="{FF2B5EF4-FFF2-40B4-BE49-F238E27FC236}">
                        <a16:creationId xmlns:a16="http://schemas.microsoft.com/office/drawing/2014/main" id="{763803AB-25DB-45E6-BE38-DE9EA6C635A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24" y="2179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7" name="Line 502">
                    <a:extLst>
                      <a:ext uri="{FF2B5EF4-FFF2-40B4-BE49-F238E27FC236}">
                        <a16:creationId xmlns:a16="http://schemas.microsoft.com/office/drawing/2014/main" id="{E5F241C6-2CC7-4547-B43B-7E875F4D786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90" y="2194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8" name="Line 503">
                    <a:extLst>
                      <a:ext uri="{FF2B5EF4-FFF2-40B4-BE49-F238E27FC236}">
                        <a16:creationId xmlns:a16="http://schemas.microsoft.com/office/drawing/2014/main" id="{E9873236-2E07-4F69-9594-0FFA11BFEA7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56" y="1841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29" name="Line 504">
                    <a:extLst>
                      <a:ext uri="{FF2B5EF4-FFF2-40B4-BE49-F238E27FC236}">
                        <a16:creationId xmlns:a16="http://schemas.microsoft.com/office/drawing/2014/main" id="{781C81A4-AAB0-4403-943C-306300883D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81" y="2197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0" name="Line 505">
                    <a:extLst>
                      <a:ext uri="{FF2B5EF4-FFF2-40B4-BE49-F238E27FC236}">
                        <a16:creationId xmlns:a16="http://schemas.microsoft.com/office/drawing/2014/main" id="{9762F074-4F6B-4C58-AD1D-47DA1CBEECE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27" y="2217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1" name="Line 506">
                    <a:extLst>
                      <a:ext uri="{FF2B5EF4-FFF2-40B4-BE49-F238E27FC236}">
                        <a16:creationId xmlns:a16="http://schemas.microsoft.com/office/drawing/2014/main" id="{1062C207-1376-4B14-8B1E-73E89D4A4CF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52" y="2209"/>
                    <a:ext cx="36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2" name="Line 507">
                    <a:extLst>
                      <a:ext uri="{FF2B5EF4-FFF2-40B4-BE49-F238E27FC236}">
                        <a16:creationId xmlns:a16="http://schemas.microsoft.com/office/drawing/2014/main" id="{7493B3CF-E1DD-4BF2-A6F4-3BBCC8214F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76" y="2207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3" name="Line 508">
                    <a:extLst>
                      <a:ext uri="{FF2B5EF4-FFF2-40B4-BE49-F238E27FC236}">
                        <a16:creationId xmlns:a16="http://schemas.microsoft.com/office/drawing/2014/main" id="{9527B630-48F3-4A32-ABB4-7EEF53684EA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41" y="2211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4" name="Line 509">
                    <a:extLst>
                      <a:ext uri="{FF2B5EF4-FFF2-40B4-BE49-F238E27FC236}">
                        <a16:creationId xmlns:a16="http://schemas.microsoft.com/office/drawing/2014/main" id="{811F2C00-F751-451E-8BBF-199E980AB64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65" y="2202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5" name="Line 510">
                    <a:extLst>
                      <a:ext uri="{FF2B5EF4-FFF2-40B4-BE49-F238E27FC236}">
                        <a16:creationId xmlns:a16="http://schemas.microsoft.com/office/drawing/2014/main" id="{1DDAB86C-5A64-4F13-A3CF-36D22324AF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89" y="2200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6" name="Line 511">
                    <a:extLst>
                      <a:ext uri="{FF2B5EF4-FFF2-40B4-BE49-F238E27FC236}">
                        <a16:creationId xmlns:a16="http://schemas.microsoft.com/office/drawing/2014/main" id="{68D058B6-6DA5-4C02-A7FF-86401BA9403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14" y="2194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7" name="Line 512">
                    <a:extLst>
                      <a:ext uri="{FF2B5EF4-FFF2-40B4-BE49-F238E27FC236}">
                        <a16:creationId xmlns:a16="http://schemas.microsoft.com/office/drawing/2014/main" id="{757CC9B9-9F6E-4163-A8F6-9701876ED3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38" y="2194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8" name="Line 513">
                    <a:extLst>
                      <a:ext uri="{FF2B5EF4-FFF2-40B4-BE49-F238E27FC236}">
                        <a16:creationId xmlns:a16="http://schemas.microsoft.com/office/drawing/2014/main" id="{080A3F0E-6EB4-45A9-93B5-B4847B13FA9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62" y="2195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39" name="Line 514">
                    <a:extLst>
                      <a:ext uri="{FF2B5EF4-FFF2-40B4-BE49-F238E27FC236}">
                        <a16:creationId xmlns:a16="http://schemas.microsoft.com/office/drawing/2014/main" id="{1C379125-16BC-452A-971B-01396386CBA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87" y="2197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0" name="Line 515">
                    <a:extLst>
                      <a:ext uri="{FF2B5EF4-FFF2-40B4-BE49-F238E27FC236}">
                        <a16:creationId xmlns:a16="http://schemas.microsoft.com/office/drawing/2014/main" id="{DD23D612-5EE7-4FD7-9499-E9D61B8FD6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11" y="2202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1" name="Line 516">
                    <a:extLst>
                      <a:ext uri="{FF2B5EF4-FFF2-40B4-BE49-F238E27FC236}">
                        <a16:creationId xmlns:a16="http://schemas.microsoft.com/office/drawing/2014/main" id="{343E6A15-4AE1-44B4-ABBA-42E8B61A94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35" y="2202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2" name="Line 517">
                    <a:extLst>
                      <a:ext uri="{FF2B5EF4-FFF2-40B4-BE49-F238E27FC236}">
                        <a16:creationId xmlns:a16="http://schemas.microsoft.com/office/drawing/2014/main" id="{D1ACA91F-B079-4036-B61F-B22786DD9E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60" y="2194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3" name="Line 518">
                    <a:extLst>
                      <a:ext uri="{FF2B5EF4-FFF2-40B4-BE49-F238E27FC236}">
                        <a16:creationId xmlns:a16="http://schemas.microsoft.com/office/drawing/2014/main" id="{E6D40869-9BC5-4A6D-B818-2B4EF428240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84" y="2205"/>
                    <a:ext cx="39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4" name="Line 519">
                    <a:extLst>
                      <a:ext uri="{FF2B5EF4-FFF2-40B4-BE49-F238E27FC236}">
                        <a16:creationId xmlns:a16="http://schemas.microsoft.com/office/drawing/2014/main" id="{08614541-A88C-4571-A542-8924B30687F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08" y="2209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5" name="Line 520">
                    <a:extLst>
                      <a:ext uri="{FF2B5EF4-FFF2-40B4-BE49-F238E27FC236}">
                        <a16:creationId xmlns:a16="http://schemas.microsoft.com/office/drawing/2014/main" id="{6A624C5F-C30B-41FE-A88A-D6195777047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33" y="2198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6" name="Line 521">
                    <a:extLst>
                      <a:ext uri="{FF2B5EF4-FFF2-40B4-BE49-F238E27FC236}">
                        <a16:creationId xmlns:a16="http://schemas.microsoft.com/office/drawing/2014/main" id="{1D0B3C7C-D468-4684-8A72-4030763EEB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57" y="2190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7" name="Line 522">
                    <a:extLst>
                      <a:ext uri="{FF2B5EF4-FFF2-40B4-BE49-F238E27FC236}">
                        <a16:creationId xmlns:a16="http://schemas.microsoft.com/office/drawing/2014/main" id="{877E2F2F-CA69-44E0-BC15-B8B2325AB40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81" y="2195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8" name="Line 523">
                    <a:extLst>
                      <a:ext uri="{FF2B5EF4-FFF2-40B4-BE49-F238E27FC236}">
                        <a16:creationId xmlns:a16="http://schemas.microsoft.com/office/drawing/2014/main" id="{41F6C411-2FF4-4BF6-9B57-2228ED38F01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06" y="2195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49" name="Line 524">
                    <a:extLst>
                      <a:ext uri="{FF2B5EF4-FFF2-40B4-BE49-F238E27FC236}">
                        <a16:creationId xmlns:a16="http://schemas.microsoft.com/office/drawing/2014/main" id="{CBE59431-A055-4DCB-B1F6-85EAB20011C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30" y="2195"/>
                    <a:ext cx="37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0" name="Line 525">
                    <a:extLst>
                      <a:ext uri="{FF2B5EF4-FFF2-40B4-BE49-F238E27FC236}">
                        <a16:creationId xmlns:a16="http://schemas.microsoft.com/office/drawing/2014/main" id="{F2AB48B9-C4E4-4393-AA35-6F981E80505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95" y="2190"/>
                    <a:ext cx="38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1" name="Line 526">
                    <a:extLst>
                      <a:ext uri="{FF2B5EF4-FFF2-40B4-BE49-F238E27FC236}">
                        <a16:creationId xmlns:a16="http://schemas.microsoft.com/office/drawing/2014/main" id="{B2242493-AE46-47A3-9F6D-335715F0715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62" y="1841"/>
                    <a:ext cx="0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2" name="Line 527">
                    <a:extLst>
                      <a:ext uri="{FF2B5EF4-FFF2-40B4-BE49-F238E27FC236}">
                        <a16:creationId xmlns:a16="http://schemas.microsoft.com/office/drawing/2014/main" id="{03B7ECBA-4344-46AF-8CEB-B341422D5E0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86" y="1861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3" name="Line 528">
                    <a:extLst>
                      <a:ext uri="{FF2B5EF4-FFF2-40B4-BE49-F238E27FC236}">
                        <a16:creationId xmlns:a16="http://schemas.microsoft.com/office/drawing/2014/main" id="{B629999D-987E-44A3-A39B-8B73523739F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30" y="1858"/>
                    <a:ext cx="0" cy="11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4" name="Line 529">
                    <a:extLst>
                      <a:ext uri="{FF2B5EF4-FFF2-40B4-BE49-F238E27FC236}">
                        <a16:creationId xmlns:a16="http://schemas.microsoft.com/office/drawing/2014/main" id="{9AB7B69B-5297-4DC2-85FB-F25CA2DF981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55" y="1862"/>
                    <a:ext cx="0" cy="11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5" name="Line 530">
                    <a:extLst>
                      <a:ext uri="{FF2B5EF4-FFF2-40B4-BE49-F238E27FC236}">
                        <a16:creationId xmlns:a16="http://schemas.microsoft.com/office/drawing/2014/main" id="{1C281E45-61E1-487E-9803-642D0D3962D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79" y="1858"/>
                    <a:ext cx="0" cy="11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6" name="Line 531">
                    <a:extLst>
                      <a:ext uri="{FF2B5EF4-FFF2-40B4-BE49-F238E27FC236}">
                        <a16:creationId xmlns:a16="http://schemas.microsoft.com/office/drawing/2014/main" id="{387BEBFF-A0C6-4A56-8095-4D05DAF5183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43" y="1858"/>
                    <a:ext cx="0" cy="11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7" name="Line 532">
                    <a:extLst>
                      <a:ext uri="{FF2B5EF4-FFF2-40B4-BE49-F238E27FC236}">
                        <a16:creationId xmlns:a16="http://schemas.microsoft.com/office/drawing/2014/main" id="{62F15A45-2A60-43F7-B330-B69135B28C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68" y="2214"/>
                    <a:ext cx="0" cy="12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8" name="Line 533">
                    <a:extLst>
                      <a:ext uri="{FF2B5EF4-FFF2-40B4-BE49-F238E27FC236}">
                        <a16:creationId xmlns:a16="http://schemas.microsoft.com/office/drawing/2014/main" id="{3DB2967A-7F5D-4C2C-9F7F-97493EFB547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93" y="2203"/>
                    <a:ext cx="0" cy="11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59" name="Line 534">
                    <a:extLst>
                      <a:ext uri="{FF2B5EF4-FFF2-40B4-BE49-F238E27FC236}">
                        <a16:creationId xmlns:a16="http://schemas.microsoft.com/office/drawing/2014/main" id="{2FDC8CE5-A1F3-4537-9CD8-8C032495779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16" y="2214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0" name="Line 535">
                    <a:extLst>
                      <a:ext uri="{FF2B5EF4-FFF2-40B4-BE49-F238E27FC236}">
                        <a16:creationId xmlns:a16="http://schemas.microsoft.com/office/drawing/2014/main" id="{5917215C-ABA1-42FD-BC99-AA07C72139E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41" y="2202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1" name="Line 536">
                    <a:extLst>
                      <a:ext uri="{FF2B5EF4-FFF2-40B4-BE49-F238E27FC236}">
                        <a16:creationId xmlns:a16="http://schemas.microsoft.com/office/drawing/2014/main" id="{BC93C7A9-FE49-4C84-AB30-DC18363C4F4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66" y="2188"/>
                    <a:ext cx="0" cy="1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2" name="Line 537">
                    <a:extLst>
                      <a:ext uri="{FF2B5EF4-FFF2-40B4-BE49-F238E27FC236}">
                        <a16:creationId xmlns:a16="http://schemas.microsoft.com/office/drawing/2014/main" id="{BC849B56-4541-4D7B-BF93-3C0E5249184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89" y="2188"/>
                    <a:ext cx="0" cy="1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3" name="Line 538">
                    <a:extLst>
                      <a:ext uri="{FF2B5EF4-FFF2-40B4-BE49-F238E27FC236}">
                        <a16:creationId xmlns:a16="http://schemas.microsoft.com/office/drawing/2014/main" id="{140632D5-90F8-4608-8F49-2B063CDD81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14" y="2200"/>
                    <a:ext cx="0" cy="1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4" name="Line 539">
                    <a:extLst>
                      <a:ext uri="{FF2B5EF4-FFF2-40B4-BE49-F238E27FC236}">
                        <a16:creationId xmlns:a16="http://schemas.microsoft.com/office/drawing/2014/main" id="{76DAE455-79C2-4437-9243-8C2F49EE3E5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39" y="2211"/>
                    <a:ext cx="0" cy="12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5" name="Line 540">
                    <a:extLst>
                      <a:ext uri="{FF2B5EF4-FFF2-40B4-BE49-F238E27FC236}">
                        <a16:creationId xmlns:a16="http://schemas.microsoft.com/office/drawing/2014/main" id="{54EF4A77-2739-4D7F-BBC8-574905FE81C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64" y="2209"/>
                    <a:ext cx="0" cy="12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6" name="Line 541">
                    <a:extLst>
                      <a:ext uri="{FF2B5EF4-FFF2-40B4-BE49-F238E27FC236}">
                        <a16:creationId xmlns:a16="http://schemas.microsoft.com/office/drawing/2014/main" id="{E3ADDF7D-38A6-446C-8CD7-CD051D8CE95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87" y="2205"/>
                    <a:ext cx="0" cy="12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7" name="Line 542">
                    <a:extLst>
                      <a:ext uri="{FF2B5EF4-FFF2-40B4-BE49-F238E27FC236}">
                        <a16:creationId xmlns:a16="http://schemas.microsoft.com/office/drawing/2014/main" id="{25B01E5E-EEF2-479E-8E6F-1C6A213F588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12" y="2188"/>
                    <a:ext cx="0" cy="1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8" name="Line 543">
                    <a:extLst>
                      <a:ext uri="{FF2B5EF4-FFF2-40B4-BE49-F238E27FC236}">
                        <a16:creationId xmlns:a16="http://schemas.microsoft.com/office/drawing/2014/main" id="{986B5565-E290-4B35-9139-C45032C0D9D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37" y="2187"/>
                    <a:ext cx="0" cy="1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69" name="Line 544">
                    <a:extLst>
                      <a:ext uri="{FF2B5EF4-FFF2-40B4-BE49-F238E27FC236}">
                        <a16:creationId xmlns:a16="http://schemas.microsoft.com/office/drawing/2014/main" id="{FBBC0E53-DDFC-4B1B-9C73-0F09F30970F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60" y="2200"/>
                    <a:ext cx="0" cy="1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0" name="Line 545">
                    <a:extLst>
                      <a:ext uri="{FF2B5EF4-FFF2-40B4-BE49-F238E27FC236}">
                        <a16:creationId xmlns:a16="http://schemas.microsoft.com/office/drawing/2014/main" id="{6AEA08BE-268D-43DF-95CD-64FBB02FB5E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85" y="2170"/>
                    <a:ext cx="0" cy="1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1" name="Line 546">
                    <a:extLst>
                      <a:ext uri="{FF2B5EF4-FFF2-40B4-BE49-F238E27FC236}">
                        <a16:creationId xmlns:a16="http://schemas.microsoft.com/office/drawing/2014/main" id="{CE4F2633-7477-46E7-9603-5194298DD0C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10" y="2175"/>
                    <a:ext cx="0" cy="1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2" name="Line 547">
                    <a:extLst>
                      <a:ext uri="{FF2B5EF4-FFF2-40B4-BE49-F238E27FC236}">
                        <a16:creationId xmlns:a16="http://schemas.microsoft.com/office/drawing/2014/main" id="{89568082-E260-4CFC-9044-594EF77967D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33" y="2203"/>
                    <a:ext cx="0" cy="1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3" name="Line 548">
                    <a:extLst>
                      <a:ext uri="{FF2B5EF4-FFF2-40B4-BE49-F238E27FC236}">
                        <a16:creationId xmlns:a16="http://schemas.microsoft.com/office/drawing/2014/main" id="{DC82A9F1-8138-43DF-B656-436111AA8C4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98" y="2239"/>
                    <a:ext cx="0" cy="1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414EA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4" name="Line 549">
                    <a:extLst>
                      <a:ext uri="{FF2B5EF4-FFF2-40B4-BE49-F238E27FC236}">
                        <a16:creationId xmlns:a16="http://schemas.microsoft.com/office/drawing/2014/main" id="{E8391A71-1C01-4598-BD6C-F61D3DEEF3C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67" y="1841"/>
                    <a:ext cx="0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5" name="Line 550">
                    <a:extLst>
                      <a:ext uri="{FF2B5EF4-FFF2-40B4-BE49-F238E27FC236}">
                        <a16:creationId xmlns:a16="http://schemas.microsoft.com/office/drawing/2014/main" id="{731183EA-7B69-499A-BD31-84B619E916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91" y="1862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6" name="Line 551">
                    <a:extLst>
                      <a:ext uri="{FF2B5EF4-FFF2-40B4-BE49-F238E27FC236}">
                        <a16:creationId xmlns:a16="http://schemas.microsoft.com/office/drawing/2014/main" id="{86BEC759-EA30-415E-A111-08A9AA3E8D4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35" y="2218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7" name="Line 552">
                    <a:extLst>
                      <a:ext uri="{FF2B5EF4-FFF2-40B4-BE49-F238E27FC236}">
                        <a16:creationId xmlns:a16="http://schemas.microsoft.com/office/drawing/2014/main" id="{C581FDB3-AA63-4D4D-9B1C-E48CF0ABC55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60" y="2210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8" name="Line 553">
                    <a:extLst>
                      <a:ext uri="{FF2B5EF4-FFF2-40B4-BE49-F238E27FC236}">
                        <a16:creationId xmlns:a16="http://schemas.microsoft.com/office/drawing/2014/main" id="{B5021D60-C4EA-4AA8-9652-B12165A2522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84" y="2217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79" name="Line 554">
                    <a:extLst>
                      <a:ext uri="{FF2B5EF4-FFF2-40B4-BE49-F238E27FC236}">
                        <a16:creationId xmlns:a16="http://schemas.microsoft.com/office/drawing/2014/main" id="{6E437053-A24B-442D-9250-1F673F56D8A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49" y="2217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0" name="Line 555">
                    <a:extLst>
                      <a:ext uri="{FF2B5EF4-FFF2-40B4-BE49-F238E27FC236}">
                        <a16:creationId xmlns:a16="http://schemas.microsoft.com/office/drawing/2014/main" id="{E53391E2-1972-4E96-86CA-939BFA8D9D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73" y="2217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1" name="Line 556">
                    <a:extLst>
                      <a:ext uri="{FF2B5EF4-FFF2-40B4-BE49-F238E27FC236}">
                        <a16:creationId xmlns:a16="http://schemas.microsoft.com/office/drawing/2014/main" id="{6EEB70E8-6A31-4FE3-BBE3-825B23CA81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98" y="2200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2" name="Line 557">
                    <a:extLst>
                      <a:ext uri="{FF2B5EF4-FFF2-40B4-BE49-F238E27FC236}">
                        <a16:creationId xmlns:a16="http://schemas.microsoft.com/office/drawing/2014/main" id="{14005A16-B648-49C1-8505-AE02A79E1A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22" y="2207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3" name="Line 558">
                    <a:extLst>
                      <a:ext uri="{FF2B5EF4-FFF2-40B4-BE49-F238E27FC236}">
                        <a16:creationId xmlns:a16="http://schemas.microsoft.com/office/drawing/2014/main" id="{3040246A-6068-4472-9FCF-03E3246155A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46" y="2205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4" name="Line 559">
                    <a:extLst>
                      <a:ext uri="{FF2B5EF4-FFF2-40B4-BE49-F238E27FC236}">
                        <a16:creationId xmlns:a16="http://schemas.microsoft.com/office/drawing/2014/main" id="{8F81EB29-923B-4BE9-99F0-936F0EB9961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71" y="2200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5" name="Line 560">
                    <a:extLst>
                      <a:ext uri="{FF2B5EF4-FFF2-40B4-BE49-F238E27FC236}">
                        <a16:creationId xmlns:a16="http://schemas.microsoft.com/office/drawing/2014/main" id="{FE702203-EF24-4BBD-A6B6-9C20B27E495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95" y="2198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6" name="Line 561">
                    <a:extLst>
                      <a:ext uri="{FF2B5EF4-FFF2-40B4-BE49-F238E27FC236}">
                        <a16:creationId xmlns:a16="http://schemas.microsoft.com/office/drawing/2014/main" id="{60E2D4BA-F647-4F85-A426-6C38027235C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19" y="2218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7" name="Line 562">
                    <a:extLst>
                      <a:ext uri="{FF2B5EF4-FFF2-40B4-BE49-F238E27FC236}">
                        <a16:creationId xmlns:a16="http://schemas.microsoft.com/office/drawing/2014/main" id="{BA1F03BD-FB0D-4AF4-BF99-DABFED1A21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44" y="2202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8" name="Line 563">
                    <a:extLst>
                      <a:ext uri="{FF2B5EF4-FFF2-40B4-BE49-F238E27FC236}">
                        <a16:creationId xmlns:a16="http://schemas.microsoft.com/office/drawing/2014/main" id="{090D8C27-4B8E-495E-BB7F-6EF01CE5B09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68" y="2205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89" name="Line 564">
                    <a:extLst>
                      <a:ext uri="{FF2B5EF4-FFF2-40B4-BE49-F238E27FC236}">
                        <a16:creationId xmlns:a16="http://schemas.microsoft.com/office/drawing/2014/main" id="{DB3FE30E-8B67-441C-AA21-426588252FC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92" y="2203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0" name="Line 565">
                    <a:extLst>
                      <a:ext uri="{FF2B5EF4-FFF2-40B4-BE49-F238E27FC236}">
                        <a16:creationId xmlns:a16="http://schemas.microsoft.com/office/drawing/2014/main" id="{2716B720-18AC-4138-9C17-8707CAD38C8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17" y="2183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1" name="Line 566">
                    <a:extLst>
                      <a:ext uri="{FF2B5EF4-FFF2-40B4-BE49-F238E27FC236}">
                        <a16:creationId xmlns:a16="http://schemas.microsoft.com/office/drawing/2014/main" id="{C2FC6826-B617-4BF6-88AA-D45CF60CFE5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41" y="2202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2" name="Line 567">
                    <a:extLst>
                      <a:ext uri="{FF2B5EF4-FFF2-40B4-BE49-F238E27FC236}">
                        <a16:creationId xmlns:a16="http://schemas.microsoft.com/office/drawing/2014/main" id="{532CF622-8C22-42A2-826C-C10AA5B9C03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65" y="2182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3" name="Line 568">
                    <a:extLst>
                      <a:ext uri="{FF2B5EF4-FFF2-40B4-BE49-F238E27FC236}">
                        <a16:creationId xmlns:a16="http://schemas.microsoft.com/office/drawing/2014/main" id="{06297AAE-EC6B-4ECA-84B0-21C2DED7F9B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90" y="2195"/>
                    <a:ext cx="0" cy="1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4" name="Line 569">
                    <a:extLst>
                      <a:ext uri="{FF2B5EF4-FFF2-40B4-BE49-F238E27FC236}">
                        <a16:creationId xmlns:a16="http://schemas.microsoft.com/office/drawing/2014/main" id="{2A2ABBA1-E811-4E85-B3EE-FDB1036946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14" y="2197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5" name="Line 570">
                    <a:extLst>
                      <a:ext uri="{FF2B5EF4-FFF2-40B4-BE49-F238E27FC236}">
                        <a16:creationId xmlns:a16="http://schemas.microsoft.com/office/drawing/2014/main" id="{7207B031-53D4-43B3-839A-3456111005A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39" y="2188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6" name="Line 571">
                    <a:extLst>
                      <a:ext uri="{FF2B5EF4-FFF2-40B4-BE49-F238E27FC236}">
                        <a16:creationId xmlns:a16="http://schemas.microsoft.com/office/drawing/2014/main" id="{42F3669C-BE07-4ADA-9DB9-1F38CBBBC9E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303" y="2187"/>
                    <a:ext cx="0" cy="8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B21F2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7" name="Line 572">
                    <a:extLst>
                      <a:ext uri="{FF2B5EF4-FFF2-40B4-BE49-F238E27FC236}">
                        <a16:creationId xmlns:a16="http://schemas.microsoft.com/office/drawing/2014/main" id="{2F5F46DB-5ABC-4C4C-BED3-89563641CC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71" y="1841"/>
                    <a:ext cx="0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8" name="Line 573">
                    <a:extLst>
                      <a:ext uri="{FF2B5EF4-FFF2-40B4-BE49-F238E27FC236}">
                        <a16:creationId xmlns:a16="http://schemas.microsoft.com/office/drawing/2014/main" id="{5045BE31-DA17-4EE8-B7C3-E78981778C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96" y="2194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499" name="Line 574">
                    <a:extLst>
                      <a:ext uri="{FF2B5EF4-FFF2-40B4-BE49-F238E27FC236}">
                        <a16:creationId xmlns:a16="http://schemas.microsoft.com/office/drawing/2014/main" id="{26C18BE3-4254-418C-A351-EB5EADD1706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41" y="1874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0" name="Line 575">
                    <a:extLst>
                      <a:ext uri="{FF2B5EF4-FFF2-40B4-BE49-F238E27FC236}">
                        <a16:creationId xmlns:a16="http://schemas.microsoft.com/office/drawing/2014/main" id="{DEB48C25-172F-4489-8EDF-D0C89651E22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64" y="1881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1" name="Line 576">
                    <a:extLst>
                      <a:ext uri="{FF2B5EF4-FFF2-40B4-BE49-F238E27FC236}">
                        <a16:creationId xmlns:a16="http://schemas.microsoft.com/office/drawing/2014/main" id="{418E3C8D-2FF4-41C2-A4DF-C1F69341390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89" y="1861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2" name="Line 577">
                    <a:extLst>
                      <a:ext uri="{FF2B5EF4-FFF2-40B4-BE49-F238E27FC236}">
                        <a16:creationId xmlns:a16="http://schemas.microsoft.com/office/drawing/2014/main" id="{1E741236-22D9-4341-A500-27912416F52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55" y="1862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3" name="Line 578">
                    <a:extLst>
                      <a:ext uri="{FF2B5EF4-FFF2-40B4-BE49-F238E27FC236}">
                        <a16:creationId xmlns:a16="http://schemas.microsoft.com/office/drawing/2014/main" id="{A61A3ED0-DCB8-41B3-8248-334FE29FB0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79" y="2209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4" name="Line 579">
                    <a:extLst>
                      <a:ext uri="{FF2B5EF4-FFF2-40B4-BE49-F238E27FC236}">
                        <a16:creationId xmlns:a16="http://schemas.microsoft.com/office/drawing/2014/main" id="{47BA9529-2560-4E2F-B7A7-05128800970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02" y="2217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5" name="Line 580">
                    <a:extLst>
                      <a:ext uri="{FF2B5EF4-FFF2-40B4-BE49-F238E27FC236}">
                        <a16:creationId xmlns:a16="http://schemas.microsoft.com/office/drawing/2014/main" id="{5E498488-179D-42E2-A067-65FFE911944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27" y="2200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6" name="Line 581">
                    <a:extLst>
                      <a:ext uri="{FF2B5EF4-FFF2-40B4-BE49-F238E27FC236}">
                        <a16:creationId xmlns:a16="http://schemas.microsoft.com/office/drawing/2014/main" id="{EE2990E0-5177-4BA3-98BE-AD4BC0F27CA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52" y="2205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7" name="Line 582">
                    <a:extLst>
                      <a:ext uri="{FF2B5EF4-FFF2-40B4-BE49-F238E27FC236}">
                        <a16:creationId xmlns:a16="http://schemas.microsoft.com/office/drawing/2014/main" id="{98206236-B093-4D66-86DC-EA54CE153CD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75" y="2217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8" name="Line 583">
                    <a:extLst>
                      <a:ext uri="{FF2B5EF4-FFF2-40B4-BE49-F238E27FC236}">
                        <a16:creationId xmlns:a16="http://schemas.microsoft.com/office/drawing/2014/main" id="{33F4FF20-32C5-4853-82BB-BF017773D83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00" y="2207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09" name="Line 584">
                    <a:extLst>
                      <a:ext uri="{FF2B5EF4-FFF2-40B4-BE49-F238E27FC236}">
                        <a16:creationId xmlns:a16="http://schemas.microsoft.com/office/drawing/2014/main" id="{744D2222-9650-4EE6-9BBE-C5BA92ECE3B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25" y="2209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0" name="Line 585">
                    <a:extLst>
                      <a:ext uri="{FF2B5EF4-FFF2-40B4-BE49-F238E27FC236}">
                        <a16:creationId xmlns:a16="http://schemas.microsoft.com/office/drawing/2014/main" id="{8D73F211-51F6-41C4-98D0-FCB61D27BFE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48" y="2202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1" name="Line 586">
                    <a:extLst>
                      <a:ext uri="{FF2B5EF4-FFF2-40B4-BE49-F238E27FC236}">
                        <a16:creationId xmlns:a16="http://schemas.microsoft.com/office/drawing/2014/main" id="{037E321E-E148-42C3-8021-C99FE884ED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73" y="2210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2" name="Line 587">
                    <a:extLst>
                      <a:ext uri="{FF2B5EF4-FFF2-40B4-BE49-F238E27FC236}">
                        <a16:creationId xmlns:a16="http://schemas.microsoft.com/office/drawing/2014/main" id="{70B8F6D9-65CE-4740-B178-48636DAABA1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98" y="2214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3" name="Line 588">
                    <a:extLst>
                      <a:ext uri="{FF2B5EF4-FFF2-40B4-BE49-F238E27FC236}">
                        <a16:creationId xmlns:a16="http://schemas.microsoft.com/office/drawing/2014/main" id="{74FA0120-44A4-4ADB-A1A7-19216A54A40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21" y="2210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4" name="Line 589">
                    <a:extLst>
                      <a:ext uri="{FF2B5EF4-FFF2-40B4-BE49-F238E27FC236}">
                        <a16:creationId xmlns:a16="http://schemas.microsoft.com/office/drawing/2014/main" id="{A0C88C41-2001-4E32-8C60-549C187726A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46" y="2217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5" name="Line 590">
                    <a:extLst>
                      <a:ext uri="{FF2B5EF4-FFF2-40B4-BE49-F238E27FC236}">
                        <a16:creationId xmlns:a16="http://schemas.microsoft.com/office/drawing/2014/main" id="{5F27BD34-22C6-4298-B8DF-705220AB1C5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71" y="2211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6" name="Line 591">
                    <a:extLst>
                      <a:ext uri="{FF2B5EF4-FFF2-40B4-BE49-F238E27FC236}">
                        <a16:creationId xmlns:a16="http://schemas.microsoft.com/office/drawing/2014/main" id="{73898864-31F3-4FB0-BFE4-5175E69188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94" y="2194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7" name="Line 592">
                    <a:extLst>
                      <a:ext uri="{FF2B5EF4-FFF2-40B4-BE49-F238E27FC236}">
                        <a16:creationId xmlns:a16="http://schemas.microsoft.com/office/drawing/2014/main" id="{3A81F178-EF1E-4550-9EB0-2CF8B26894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19" y="2188"/>
                    <a:ext cx="0" cy="9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8" name="Line 593">
                    <a:extLst>
                      <a:ext uri="{FF2B5EF4-FFF2-40B4-BE49-F238E27FC236}">
                        <a16:creationId xmlns:a16="http://schemas.microsoft.com/office/drawing/2014/main" id="{9481C29F-14CB-42B7-B417-A8E626DEA15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44" y="2191"/>
                    <a:ext cx="0" cy="7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19" name="Line 594">
                    <a:extLst>
                      <a:ext uri="{FF2B5EF4-FFF2-40B4-BE49-F238E27FC236}">
                        <a16:creationId xmlns:a16="http://schemas.microsoft.com/office/drawing/2014/main" id="{C0C8F290-94D7-4212-B38F-F7F78BF82B9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309" y="2203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06675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0" name="Line 595">
                    <a:extLst>
                      <a:ext uri="{FF2B5EF4-FFF2-40B4-BE49-F238E27FC236}">
                        <a16:creationId xmlns:a16="http://schemas.microsoft.com/office/drawing/2014/main" id="{103DC039-8480-4385-8980-C8DAC99DAAF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76" y="1841"/>
                    <a:ext cx="0" cy="0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1" name="Line 596">
                    <a:extLst>
                      <a:ext uri="{FF2B5EF4-FFF2-40B4-BE49-F238E27FC236}">
                        <a16:creationId xmlns:a16="http://schemas.microsoft.com/office/drawing/2014/main" id="{A5ADDEB0-3269-4842-8EF4-A5F3C07C547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01" y="2202"/>
                    <a:ext cx="0" cy="3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2" name="Line 597">
                    <a:extLst>
                      <a:ext uri="{FF2B5EF4-FFF2-40B4-BE49-F238E27FC236}">
                        <a16:creationId xmlns:a16="http://schemas.microsoft.com/office/drawing/2014/main" id="{2B80B02A-FF4A-4824-BB28-444D844DE8E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46" y="2222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3" name="Line 598">
                    <a:extLst>
                      <a:ext uri="{FF2B5EF4-FFF2-40B4-BE49-F238E27FC236}">
                        <a16:creationId xmlns:a16="http://schemas.microsoft.com/office/drawing/2014/main" id="{70295A6F-C849-4C4A-8D36-AADA7D828A4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70" y="2214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4" name="Line 599">
                    <a:extLst>
                      <a:ext uri="{FF2B5EF4-FFF2-40B4-BE49-F238E27FC236}">
                        <a16:creationId xmlns:a16="http://schemas.microsoft.com/office/drawing/2014/main" id="{ED27BECE-2D10-4C86-818A-31DC4E19E55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94" y="2214"/>
                    <a:ext cx="0" cy="3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5" name="Line 600">
                    <a:extLst>
                      <a:ext uri="{FF2B5EF4-FFF2-40B4-BE49-F238E27FC236}">
                        <a16:creationId xmlns:a16="http://schemas.microsoft.com/office/drawing/2014/main" id="{3BDE85FC-B5A0-4EA8-B7A4-7E1E9C9980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61" y="2218"/>
                    <a:ext cx="0" cy="4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6" name="Line 601">
                    <a:extLst>
                      <a:ext uri="{FF2B5EF4-FFF2-40B4-BE49-F238E27FC236}">
                        <a16:creationId xmlns:a16="http://schemas.microsoft.com/office/drawing/2014/main" id="{6614D112-92C4-4BC6-93BB-C764C44B710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85" y="2209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7" name="Line 602">
                    <a:extLst>
                      <a:ext uri="{FF2B5EF4-FFF2-40B4-BE49-F238E27FC236}">
                        <a16:creationId xmlns:a16="http://schemas.microsoft.com/office/drawing/2014/main" id="{58CABF30-7360-44D0-8FCA-1B23AA3E673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09" y="2207"/>
                    <a:ext cx="0" cy="3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8" name="Line 603">
                    <a:extLst>
                      <a:ext uri="{FF2B5EF4-FFF2-40B4-BE49-F238E27FC236}">
                        <a16:creationId xmlns:a16="http://schemas.microsoft.com/office/drawing/2014/main" id="{55114DF5-D4C8-434F-9231-487A6BD480A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32" y="2200"/>
                    <a:ext cx="0" cy="5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29" name="Line 604">
                    <a:extLst>
                      <a:ext uri="{FF2B5EF4-FFF2-40B4-BE49-F238E27FC236}">
                        <a16:creationId xmlns:a16="http://schemas.microsoft.com/office/drawing/2014/main" id="{CD46B0F8-5AE3-4BD6-8AB0-7988FE0A0C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56" y="2200"/>
                    <a:ext cx="0" cy="3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30" name="Line 605">
                    <a:extLst>
                      <a:ext uri="{FF2B5EF4-FFF2-40B4-BE49-F238E27FC236}">
                        <a16:creationId xmlns:a16="http://schemas.microsoft.com/office/drawing/2014/main" id="{275AC2B6-024A-4266-BEF1-C2C9888310F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81" y="2202"/>
                    <a:ext cx="0" cy="3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31" name="Line 606">
                    <a:extLst>
                      <a:ext uri="{FF2B5EF4-FFF2-40B4-BE49-F238E27FC236}">
                        <a16:creationId xmlns:a16="http://schemas.microsoft.com/office/drawing/2014/main" id="{5DC6BE85-FD20-4822-B16B-8EA40DC9D7E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05" y="2203"/>
                    <a:ext cx="0" cy="6"/>
                  </a:xfrm>
                  <a:prstGeom prst="line">
                    <a:avLst/>
                  </a:prstGeom>
                  <a:noFill/>
                  <a:ln w="11113" cap="flat">
                    <a:solidFill>
                      <a:srgbClr val="533212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532" name="Freeform 11">
                  <a:extLst>
                    <a:ext uri="{FF2B5EF4-FFF2-40B4-BE49-F238E27FC236}">
                      <a16:creationId xmlns:a16="http://schemas.microsoft.com/office/drawing/2014/main" id="{EA7E1C9C-B761-4821-AAED-05C8FB7266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5691" y="2963641"/>
                  <a:ext cx="7102779" cy="908658"/>
                </a:xfrm>
                <a:custGeom>
                  <a:avLst/>
                  <a:gdLst>
                    <a:gd name="T0" fmla="*/ 0 w 2836"/>
                    <a:gd name="T1" fmla="*/ 0 h 377"/>
                    <a:gd name="T2" fmla="*/ 124 w 2836"/>
                    <a:gd name="T3" fmla="*/ 20 h 377"/>
                    <a:gd name="T4" fmla="*/ 268 w 2836"/>
                    <a:gd name="T5" fmla="*/ 376 h 377"/>
                    <a:gd name="T6" fmla="*/ 393 w 2836"/>
                    <a:gd name="T7" fmla="*/ 368 h 377"/>
                    <a:gd name="T8" fmla="*/ 517 w 2836"/>
                    <a:gd name="T9" fmla="*/ 374 h 377"/>
                    <a:gd name="T10" fmla="*/ 682 w 2836"/>
                    <a:gd name="T11" fmla="*/ 374 h 377"/>
                    <a:gd name="T12" fmla="*/ 806 w 2836"/>
                    <a:gd name="T13" fmla="*/ 376 h 377"/>
                    <a:gd name="T14" fmla="*/ 931 w 2836"/>
                    <a:gd name="T15" fmla="*/ 357 h 377"/>
                    <a:gd name="T16" fmla="*/ 1055 w 2836"/>
                    <a:gd name="T17" fmla="*/ 364 h 377"/>
                    <a:gd name="T18" fmla="*/ 1179 w 2836"/>
                    <a:gd name="T19" fmla="*/ 364 h 377"/>
                    <a:gd name="T20" fmla="*/ 1304 w 2836"/>
                    <a:gd name="T21" fmla="*/ 359 h 377"/>
                    <a:gd name="T22" fmla="*/ 1428 w 2836"/>
                    <a:gd name="T23" fmla="*/ 356 h 377"/>
                    <a:gd name="T24" fmla="*/ 1552 w 2836"/>
                    <a:gd name="T25" fmla="*/ 377 h 377"/>
                    <a:gd name="T26" fmla="*/ 1677 w 2836"/>
                    <a:gd name="T27" fmla="*/ 359 h 377"/>
                    <a:gd name="T28" fmla="*/ 1801 w 2836"/>
                    <a:gd name="T29" fmla="*/ 362 h 377"/>
                    <a:gd name="T30" fmla="*/ 1925 w 2836"/>
                    <a:gd name="T31" fmla="*/ 361 h 377"/>
                    <a:gd name="T32" fmla="*/ 2050 w 2836"/>
                    <a:gd name="T33" fmla="*/ 341 h 377"/>
                    <a:gd name="T34" fmla="*/ 2174 w 2836"/>
                    <a:gd name="T35" fmla="*/ 357 h 377"/>
                    <a:gd name="T36" fmla="*/ 2298 w 2836"/>
                    <a:gd name="T37" fmla="*/ 337 h 377"/>
                    <a:gd name="T38" fmla="*/ 2423 w 2836"/>
                    <a:gd name="T39" fmla="*/ 353 h 377"/>
                    <a:gd name="T40" fmla="*/ 2547 w 2836"/>
                    <a:gd name="T41" fmla="*/ 354 h 377"/>
                    <a:gd name="T42" fmla="*/ 2672 w 2836"/>
                    <a:gd name="T43" fmla="*/ 346 h 377"/>
                    <a:gd name="T44" fmla="*/ 2836 w 2836"/>
                    <a:gd name="T45" fmla="*/ 343 h 3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36" h="377">
                      <a:moveTo>
                        <a:pt x="0" y="0"/>
                      </a:moveTo>
                      <a:lnTo>
                        <a:pt x="124" y="20"/>
                      </a:lnTo>
                      <a:lnTo>
                        <a:pt x="268" y="376"/>
                      </a:lnTo>
                      <a:lnTo>
                        <a:pt x="393" y="368"/>
                      </a:lnTo>
                      <a:lnTo>
                        <a:pt x="517" y="374"/>
                      </a:lnTo>
                      <a:lnTo>
                        <a:pt x="682" y="374"/>
                      </a:lnTo>
                      <a:lnTo>
                        <a:pt x="806" y="376"/>
                      </a:lnTo>
                      <a:lnTo>
                        <a:pt x="931" y="357"/>
                      </a:lnTo>
                      <a:lnTo>
                        <a:pt x="1055" y="364"/>
                      </a:lnTo>
                      <a:lnTo>
                        <a:pt x="1179" y="364"/>
                      </a:lnTo>
                      <a:lnTo>
                        <a:pt x="1304" y="359"/>
                      </a:lnTo>
                      <a:lnTo>
                        <a:pt x="1428" y="356"/>
                      </a:lnTo>
                      <a:lnTo>
                        <a:pt x="1552" y="377"/>
                      </a:lnTo>
                      <a:lnTo>
                        <a:pt x="1677" y="359"/>
                      </a:lnTo>
                      <a:lnTo>
                        <a:pt x="1801" y="362"/>
                      </a:lnTo>
                      <a:lnTo>
                        <a:pt x="1925" y="361"/>
                      </a:lnTo>
                      <a:lnTo>
                        <a:pt x="2050" y="341"/>
                      </a:lnTo>
                      <a:lnTo>
                        <a:pt x="2174" y="357"/>
                      </a:lnTo>
                      <a:lnTo>
                        <a:pt x="2298" y="337"/>
                      </a:lnTo>
                      <a:lnTo>
                        <a:pt x="2423" y="353"/>
                      </a:lnTo>
                      <a:lnTo>
                        <a:pt x="2547" y="354"/>
                      </a:lnTo>
                      <a:lnTo>
                        <a:pt x="2672" y="346"/>
                      </a:lnTo>
                      <a:lnTo>
                        <a:pt x="2836" y="343"/>
                      </a:lnTo>
                    </a:path>
                  </a:pathLst>
                </a:custGeom>
                <a:noFill/>
                <a:ln w="20638" cap="rnd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33" name="Freeform 10">
                  <a:extLst>
                    <a:ext uri="{FF2B5EF4-FFF2-40B4-BE49-F238E27FC236}">
                      <a16:creationId xmlns:a16="http://schemas.microsoft.com/office/drawing/2014/main" id="{ABB7A271-8E14-4B10-8875-53B86ED2CC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3170" y="2963641"/>
                  <a:ext cx="7102779" cy="954451"/>
                </a:xfrm>
                <a:custGeom>
                  <a:avLst/>
                  <a:gdLst>
                    <a:gd name="T0" fmla="*/ 0 w 2836"/>
                    <a:gd name="T1" fmla="*/ 0 h 396"/>
                    <a:gd name="T2" fmla="*/ 124 w 2836"/>
                    <a:gd name="T3" fmla="*/ 17 h 396"/>
                    <a:gd name="T4" fmla="*/ 268 w 2836"/>
                    <a:gd name="T5" fmla="*/ 16 h 396"/>
                    <a:gd name="T6" fmla="*/ 393 w 2836"/>
                    <a:gd name="T7" fmla="*/ 20 h 396"/>
                    <a:gd name="T8" fmla="*/ 517 w 2836"/>
                    <a:gd name="T9" fmla="*/ 16 h 396"/>
                    <a:gd name="T10" fmla="*/ 681 w 2836"/>
                    <a:gd name="T11" fmla="*/ 16 h 396"/>
                    <a:gd name="T12" fmla="*/ 806 w 2836"/>
                    <a:gd name="T13" fmla="*/ 370 h 396"/>
                    <a:gd name="T14" fmla="*/ 931 w 2836"/>
                    <a:gd name="T15" fmla="*/ 359 h 396"/>
                    <a:gd name="T16" fmla="*/ 1054 w 2836"/>
                    <a:gd name="T17" fmla="*/ 370 h 396"/>
                    <a:gd name="T18" fmla="*/ 1179 w 2836"/>
                    <a:gd name="T19" fmla="*/ 359 h 396"/>
                    <a:gd name="T20" fmla="*/ 1304 w 2836"/>
                    <a:gd name="T21" fmla="*/ 343 h 396"/>
                    <a:gd name="T22" fmla="*/ 1427 w 2836"/>
                    <a:gd name="T23" fmla="*/ 343 h 396"/>
                    <a:gd name="T24" fmla="*/ 1552 w 2836"/>
                    <a:gd name="T25" fmla="*/ 356 h 396"/>
                    <a:gd name="T26" fmla="*/ 1677 w 2836"/>
                    <a:gd name="T27" fmla="*/ 369 h 396"/>
                    <a:gd name="T28" fmla="*/ 1802 w 2836"/>
                    <a:gd name="T29" fmla="*/ 364 h 396"/>
                    <a:gd name="T30" fmla="*/ 1925 w 2836"/>
                    <a:gd name="T31" fmla="*/ 361 h 396"/>
                    <a:gd name="T32" fmla="*/ 2050 w 2836"/>
                    <a:gd name="T33" fmla="*/ 343 h 396"/>
                    <a:gd name="T34" fmla="*/ 2175 w 2836"/>
                    <a:gd name="T35" fmla="*/ 342 h 396"/>
                    <a:gd name="T36" fmla="*/ 2298 w 2836"/>
                    <a:gd name="T37" fmla="*/ 356 h 396"/>
                    <a:gd name="T38" fmla="*/ 2423 w 2836"/>
                    <a:gd name="T39" fmla="*/ 326 h 396"/>
                    <a:gd name="T40" fmla="*/ 2548 w 2836"/>
                    <a:gd name="T41" fmla="*/ 330 h 396"/>
                    <a:gd name="T42" fmla="*/ 2671 w 2836"/>
                    <a:gd name="T43" fmla="*/ 359 h 396"/>
                    <a:gd name="T44" fmla="*/ 2836 w 2836"/>
                    <a:gd name="T45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36" h="396">
                      <a:moveTo>
                        <a:pt x="0" y="0"/>
                      </a:moveTo>
                      <a:lnTo>
                        <a:pt x="124" y="17"/>
                      </a:lnTo>
                      <a:lnTo>
                        <a:pt x="268" y="16"/>
                      </a:lnTo>
                      <a:lnTo>
                        <a:pt x="393" y="20"/>
                      </a:lnTo>
                      <a:lnTo>
                        <a:pt x="517" y="16"/>
                      </a:lnTo>
                      <a:lnTo>
                        <a:pt x="681" y="16"/>
                      </a:lnTo>
                      <a:lnTo>
                        <a:pt x="806" y="370"/>
                      </a:lnTo>
                      <a:lnTo>
                        <a:pt x="931" y="359"/>
                      </a:lnTo>
                      <a:lnTo>
                        <a:pt x="1054" y="370"/>
                      </a:lnTo>
                      <a:lnTo>
                        <a:pt x="1179" y="359"/>
                      </a:lnTo>
                      <a:lnTo>
                        <a:pt x="1304" y="343"/>
                      </a:lnTo>
                      <a:lnTo>
                        <a:pt x="1427" y="343"/>
                      </a:lnTo>
                      <a:lnTo>
                        <a:pt x="1552" y="356"/>
                      </a:lnTo>
                      <a:lnTo>
                        <a:pt x="1677" y="369"/>
                      </a:lnTo>
                      <a:lnTo>
                        <a:pt x="1802" y="364"/>
                      </a:lnTo>
                      <a:lnTo>
                        <a:pt x="1925" y="361"/>
                      </a:lnTo>
                      <a:lnTo>
                        <a:pt x="2050" y="343"/>
                      </a:lnTo>
                      <a:lnTo>
                        <a:pt x="2175" y="342"/>
                      </a:lnTo>
                      <a:lnTo>
                        <a:pt x="2298" y="356"/>
                      </a:lnTo>
                      <a:lnTo>
                        <a:pt x="2423" y="326"/>
                      </a:lnTo>
                      <a:lnTo>
                        <a:pt x="2548" y="330"/>
                      </a:lnTo>
                      <a:lnTo>
                        <a:pt x="2671" y="359"/>
                      </a:lnTo>
                      <a:lnTo>
                        <a:pt x="2836" y="396"/>
                      </a:lnTo>
                    </a:path>
                  </a:pathLst>
                </a:custGeom>
                <a:noFill/>
                <a:ln w="20638" cap="rnd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36" name="TextBox 535">
                  <a:extLst>
                    <a:ext uri="{FF2B5EF4-FFF2-40B4-BE49-F238E27FC236}">
                      <a16:creationId xmlns:a16="http://schemas.microsoft.com/office/drawing/2014/main" id="{7C81350B-1D9D-420B-B9A5-B100C517C63D}"/>
                    </a:ext>
                  </a:extLst>
                </p:cNvPr>
                <p:cNvSpPr txBox="1"/>
                <p:nvPr/>
              </p:nvSpPr>
              <p:spPr>
                <a:xfrm>
                  <a:off x="977833" y="2112190"/>
                  <a:ext cx="704102" cy="25314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>
                    <a:lnSpc>
                      <a:spcPct val="95000"/>
                    </a:lnSpc>
                  </a:pPr>
                  <a:r>
                    <a:rPr lang="en-US" sz="1050" b="1" dirty="0"/>
                    <a:t>Parent</a:t>
                  </a:r>
                </a:p>
              </p:txBody>
            </p:sp>
            <p:sp>
              <p:nvSpPr>
                <p:cNvPr id="537" name="TextBox 536">
                  <a:extLst>
                    <a:ext uri="{FF2B5EF4-FFF2-40B4-BE49-F238E27FC236}">
                      <a16:creationId xmlns:a16="http://schemas.microsoft.com/office/drawing/2014/main" id="{68B6E055-5608-43BD-8A66-B32D9EDFE789}"/>
                    </a:ext>
                  </a:extLst>
                </p:cNvPr>
                <p:cNvSpPr txBox="1"/>
                <p:nvPr/>
              </p:nvSpPr>
              <p:spPr>
                <a:xfrm>
                  <a:off x="1661293" y="2112190"/>
                  <a:ext cx="1382489" cy="24583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>
                    <a:lnSpc>
                      <a:spcPct val="95000"/>
                    </a:lnSpc>
                  </a:pPr>
                  <a:r>
                    <a:rPr lang="en-US" sz="1050" b="1" dirty="0"/>
                    <a:t>SOC-controlled period</a:t>
                  </a:r>
                </a:p>
              </p:txBody>
            </p:sp>
            <p:sp>
              <p:nvSpPr>
                <p:cNvPr id="538" name="TextBox 537">
                  <a:extLst>
                    <a:ext uri="{FF2B5EF4-FFF2-40B4-BE49-F238E27FC236}">
                      <a16:creationId xmlns:a16="http://schemas.microsoft.com/office/drawing/2014/main" id="{61CB8E42-4114-4746-ACB3-5C143BAEA2A7}"/>
                    </a:ext>
                  </a:extLst>
                </p:cNvPr>
                <p:cNvSpPr txBox="1"/>
                <p:nvPr/>
              </p:nvSpPr>
              <p:spPr>
                <a:xfrm>
                  <a:off x="4518787" y="2112190"/>
                  <a:ext cx="2799285" cy="25314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>
                    <a:lnSpc>
                      <a:spcPct val="95000"/>
                    </a:lnSpc>
                  </a:pPr>
                  <a:r>
                    <a:rPr lang="en-US" sz="1050" b="1" dirty="0"/>
                    <a:t>Open </a:t>
                  </a:r>
                  <a:r>
                    <a:rPr lang="en-US" sz="1050" b="1" dirty="0" err="1"/>
                    <a:t>evolocumab</a:t>
                  </a:r>
                  <a:r>
                    <a:rPr lang="en-US" sz="1050" b="1" dirty="0"/>
                    <a:t> period</a:t>
                  </a:r>
                </a:p>
              </p:txBody>
            </p:sp>
            <p:sp>
              <p:nvSpPr>
                <p:cNvPr id="539" name="Line 5">
                  <a:extLst>
                    <a:ext uri="{FF2B5EF4-FFF2-40B4-BE49-F238E27FC236}">
                      <a16:creationId xmlns:a16="http://schemas.microsoft.com/office/drawing/2014/main" id="{75E5D8B5-7061-4E24-B358-DFBA3F25F3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50196" y="4120553"/>
                  <a:ext cx="7483464" cy="0"/>
                </a:xfrm>
                <a:prstGeom prst="line">
                  <a:avLst/>
                </a:prstGeom>
                <a:noFill/>
                <a:ln w="11113" cap="rnd">
                  <a:solidFill>
                    <a:srgbClr val="BDBE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40" name="Line 6">
                  <a:extLst>
                    <a:ext uri="{FF2B5EF4-FFF2-40B4-BE49-F238E27FC236}">
                      <a16:creationId xmlns:a16="http://schemas.microsoft.com/office/drawing/2014/main" id="{21D017F4-1D2D-477E-AAE3-272B1BD43D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50196" y="3737325"/>
                  <a:ext cx="7483464" cy="0"/>
                </a:xfrm>
                <a:prstGeom prst="line">
                  <a:avLst/>
                </a:prstGeom>
                <a:noFill/>
                <a:ln w="11113" cap="rnd">
                  <a:solidFill>
                    <a:srgbClr val="BDBE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41" name="Line 7">
                  <a:extLst>
                    <a:ext uri="{FF2B5EF4-FFF2-40B4-BE49-F238E27FC236}">
                      <a16:creationId xmlns:a16="http://schemas.microsoft.com/office/drawing/2014/main" id="{474E5BAC-6D34-4050-A706-7A9E45F2F5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50196" y="3349277"/>
                  <a:ext cx="7483464" cy="0"/>
                </a:xfrm>
                <a:prstGeom prst="line">
                  <a:avLst/>
                </a:prstGeom>
                <a:noFill/>
                <a:ln w="11113" cap="rnd">
                  <a:solidFill>
                    <a:srgbClr val="BDBE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42" name="Line 8">
                  <a:extLst>
                    <a:ext uri="{FF2B5EF4-FFF2-40B4-BE49-F238E27FC236}">
                      <a16:creationId xmlns:a16="http://schemas.microsoft.com/office/drawing/2014/main" id="{18966A22-760F-4054-8BA9-8406849DE3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50196" y="2963641"/>
                  <a:ext cx="7483464" cy="0"/>
                </a:xfrm>
                <a:prstGeom prst="line">
                  <a:avLst/>
                </a:prstGeom>
                <a:noFill/>
                <a:ln w="11113" cap="rnd">
                  <a:solidFill>
                    <a:srgbClr val="BDBE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43" name="Line 9">
                  <a:extLst>
                    <a:ext uri="{FF2B5EF4-FFF2-40B4-BE49-F238E27FC236}">
                      <a16:creationId xmlns:a16="http://schemas.microsoft.com/office/drawing/2014/main" id="{4D6667A9-7972-4213-BCAC-07EA02422C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50196" y="2578004"/>
                  <a:ext cx="7483464" cy="0"/>
                </a:xfrm>
                <a:prstGeom prst="line">
                  <a:avLst/>
                </a:prstGeom>
                <a:noFill/>
                <a:ln w="11113" cap="rnd">
                  <a:solidFill>
                    <a:srgbClr val="BDBE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 dirty="0"/>
                </a:p>
              </p:txBody>
            </p:sp>
            <p:sp>
              <p:nvSpPr>
                <p:cNvPr id="544" name="Line 14">
                  <a:extLst>
                    <a:ext uri="{FF2B5EF4-FFF2-40B4-BE49-F238E27FC236}">
                      <a16:creationId xmlns:a16="http://schemas.microsoft.com/office/drawing/2014/main" id="{345E08F2-5E3E-4869-AFEB-BD47C0B82D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641259" y="2464721"/>
                  <a:ext cx="0" cy="2099314"/>
                </a:xfrm>
                <a:prstGeom prst="line">
                  <a:avLst/>
                </a:prstGeom>
                <a:noFill/>
                <a:ln w="15875" cap="rnd">
                  <a:solidFill>
                    <a:srgbClr val="6E6F7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45" name="Line 21">
                  <a:extLst>
                    <a:ext uri="{FF2B5EF4-FFF2-40B4-BE49-F238E27FC236}">
                      <a16:creationId xmlns:a16="http://schemas.microsoft.com/office/drawing/2014/main" id="{F8C607BA-6D1F-47C4-80F0-F928C6D14D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43782" y="2464721"/>
                  <a:ext cx="0" cy="2043877"/>
                </a:xfrm>
                <a:prstGeom prst="line">
                  <a:avLst/>
                </a:prstGeom>
                <a:noFill/>
                <a:ln w="15875" cap="rnd">
                  <a:solidFill>
                    <a:srgbClr val="6E6F7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46" name="Line 42">
                  <a:extLst>
                    <a:ext uri="{FF2B5EF4-FFF2-40B4-BE49-F238E27FC236}">
                      <a16:creationId xmlns:a16="http://schemas.microsoft.com/office/drawing/2014/main" id="{8EA56F72-93FF-4F7F-9530-B6ABA023D0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50196" y="2464721"/>
                  <a:ext cx="0" cy="2043877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547" name="Group 546">
                  <a:extLst>
                    <a:ext uri="{FF2B5EF4-FFF2-40B4-BE49-F238E27FC236}">
                      <a16:creationId xmlns:a16="http://schemas.microsoft.com/office/drawing/2014/main" id="{B2ACD2DF-5406-4486-832A-7786E7E744D7}"/>
                    </a:ext>
                  </a:extLst>
                </p:cNvPr>
                <p:cNvGrpSpPr/>
                <p:nvPr/>
              </p:nvGrpSpPr>
              <p:grpSpPr>
                <a:xfrm>
                  <a:off x="995096" y="4508599"/>
                  <a:ext cx="7538564" cy="55436"/>
                  <a:chOff x="995096" y="4737169"/>
                  <a:chExt cx="7538564" cy="55436"/>
                </a:xfrm>
              </p:grpSpPr>
              <p:sp>
                <p:nvSpPr>
                  <p:cNvPr id="548" name="Line 43">
                    <a:extLst>
                      <a:ext uri="{FF2B5EF4-FFF2-40B4-BE49-F238E27FC236}">
                        <a16:creationId xmlns:a16="http://schemas.microsoft.com/office/drawing/2014/main" id="{5CCBFFDF-E394-4E73-8933-A1269ED444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050196" y="4737169"/>
                    <a:ext cx="748346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 dirty="0"/>
                  </a:p>
                </p:txBody>
              </p:sp>
              <p:sp>
                <p:nvSpPr>
                  <p:cNvPr id="549" name="Line 44">
                    <a:extLst>
                      <a:ext uri="{FF2B5EF4-FFF2-40B4-BE49-F238E27FC236}">
                        <a16:creationId xmlns:a16="http://schemas.microsoft.com/office/drawing/2014/main" id="{DB658E57-A9A0-416B-944B-91DE1A7572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28196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0" name="Line 109">
                    <a:extLst>
                      <a:ext uri="{FF2B5EF4-FFF2-40B4-BE49-F238E27FC236}">
                        <a16:creationId xmlns:a16="http://schemas.microsoft.com/office/drawing/2014/main" id="{C6BA59C4-65BD-415F-BB8D-8ECA9C978F1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641259" y="4737169"/>
                    <a:ext cx="0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1" name="Line 110">
                    <a:extLst>
                      <a:ext uri="{FF2B5EF4-FFF2-40B4-BE49-F238E27FC236}">
                        <a16:creationId xmlns:a16="http://schemas.microsoft.com/office/drawing/2014/main" id="{09F58835-7905-4B9F-BEB7-7DF0137C042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001908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2" name="Line 111">
                    <a:extLst>
                      <a:ext uri="{FF2B5EF4-FFF2-40B4-BE49-F238E27FC236}">
                        <a16:creationId xmlns:a16="http://schemas.microsoft.com/office/drawing/2014/main" id="{FBE3850E-E26D-4714-90C9-61F88918457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312467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3" name="Line 112">
                    <a:extLst>
                      <a:ext uri="{FF2B5EF4-FFF2-40B4-BE49-F238E27FC236}">
                        <a16:creationId xmlns:a16="http://schemas.microsoft.com/office/drawing/2014/main" id="{D9BD35E7-E3D6-40EA-A028-0230FA794C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25531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4" name="Line 113">
                    <a:extLst>
                      <a:ext uri="{FF2B5EF4-FFF2-40B4-BE49-F238E27FC236}">
                        <a16:creationId xmlns:a16="http://schemas.microsoft.com/office/drawing/2014/main" id="{7C8706DC-7DE5-4FA7-B1E4-19732377AC9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43782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5" name="Line 114">
                    <a:extLst>
                      <a:ext uri="{FF2B5EF4-FFF2-40B4-BE49-F238E27FC236}">
                        <a16:creationId xmlns:a16="http://schemas.microsoft.com/office/drawing/2014/main" id="{7C380A2E-DDE9-4B05-9160-63C61F97E4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51837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6" name="Line 115">
                    <a:extLst>
                      <a:ext uri="{FF2B5EF4-FFF2-40B4-BE49-F238E27FC236}">
                        <a16:creationId xmlns:a16="http://schemas.microsoft.com/office/drawing/2014/main" id="{C0A9C155-8074-4AD6-98A2-8B38C1178F9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64900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7" name="Line 116">
                    <a:extLst>
                      <a:ext uri="{FF2B5EF4-FFF2-40B4-BE49-F238E27FC236}">
                        <a16:creationId xmlns:a16="http://schemas.microsoft.com/office/drawing/2014/main" id="{B7E3E9DB-BF15-4C28-8292-32974CD42C6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77964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8" name="Line 117">
                    <a:extLst>
                      <a:ext uri="{FF2B5EF4-FFF2-40B4-BE49-F238E27FC236}">
                        <a16:creationId xmlns:a16="http://schemas.microsoft.com/office/drawing/2014/main" id="{B7C45FDA-DB36-4118-A113-33573354349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86018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59" name="Line 118">
                    <a:extLst>
                      <a:ext uri="{FF2B5EF4-FFF2-40B4-BE49-F238E27FC236}">
                        <a16:creationId xmlns:a16="http://schemas.microsoft.com/office/drawing/2014/main" id="{A726ADA4-B24D-444E-B73D-9082C6A981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99082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0" name="Line 119">
                    <a:extLst>
                      <a:ext uri="{FF2B5EF4-FFF2-40B4-BE49-F238E27FC236}">
                        <a16:creationId xmlns:a16="http://schemas.microsoft.com/office/drawing/2014/main" id="{0F1F725D-7BC0-465E-A763-E05C973751B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12144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1" name="Line 120">
                    <a:extLst>
                      <a:ext uri="{FF2B5EF4-FFF2-40B4-BE49-F238E27FC236}">
                        <a16:creationId xmlns:a16="http://schemas.microsoft.com/office/drawing/2014/main" id="{40767C64-722B-4001-BDEB-B864E796577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20199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2" name="Line 121">
                    <a:extLst>
                      <a:ext uri="{FF2B5EF4-FFF2-40B4-BE49-F238E27FC236}">
                        <a16:creationId xmlns:a16="http://schemas.microsoft.com/office/drawing/2014/main" id="{AFCB9D50-0635-48E1-B578-74294C01838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533261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3" name="Line 122">
                    <a:extLst>
                      <a:ext uri="{FF2B5EF4-FFF2-40B4-BE49-F238E27FC236}">
                        <a16:creationId xmlns:a16="http://schemas.microsoft.com/office/drawing/2014/main" id="{476AD278-0094-44A9-A15B-E35B7A8EF3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846325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4" name="Line 123">
                    <a:extLst>
                      <a:ext uri="{FF2B5EF4-FFF2-40B4-BE49-F238E27FC236}">
                        <a16:creationId xmlns:a16="http://schemas.microsoft.com/office/drawing/2014/main" id="{686A4A05-3BBD-4131-BBBD-5E06C7E460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154378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5" name="Line 124">
                    <a:extLst>
                      <a:ext uri="{FF2B5EF4-FFF2-40B4-BE49-F238E27FC236}">
                        <a16:creationId xmlns:a16="http://schemas.microsoft.com/office/drawing/2014/main" id="{40519D8B-35B2-4868-8FA9-CFDE5C03844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464937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6" name="Line 125">
                    <a:extLst>
                      <a:ext uri="{FF2B5EF4-FFF2-40B4-BE49-F238E27FC236}">
                        <a16:creationId xmlns:a16="http://schemas.microsoft.com/office/drawing/2014/main" id="{62440DC2-7A45-46F6-8BBE-D44F41BC584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775497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7" name="Line 126">
                    <a:extLst>
                      <a:ext uri="{FF2B5EF4-FFF2-40B4-BE49-F238E27FC236}">
                        <a16:creationId xmlns:a16="http://schemas.microsoft.com/office/drawing/2014/main" id="{1EC9A046-5B63-403A-9C24-730566924F3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086055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8" name="Line 127">
                    <a:extLst>
                      <a:ext uri="{FF2B5EF4-FFF2-40B4-BE49-F238E27FC236}">
                        <a16:creationId xmlns:a16="http://schemas.microsoft.com/office/drawing/2014/main" id="{FB418E42-39D5-4BC6-9E71-214D9106E84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399119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69" name="Line 128">
                    <a:extLst>
                      <a:ext uri="{FF2B5EF4-FFF2-40B4-BE49-F238E27FC236}">
                        <a16:creationId xmlns:a16="http://schemas.microsoft.com/office/drawing/2014/main" id="{C377ABD4-7DE5-478C-AB10-A39EBBA992B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709678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70" name="Line 129">
                    <a:extLst>
                      <a:ext uri="{FF2B5EF4-FFF2-40B4-BE49-F238E27FC236}">
                        <a16:creationId xmlns:a16="http://schemas.microsoft.com/office/drawing/2014/main" id="{726BA69A-3C3E-4FCB-96EE-690E6ED1A9D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8020237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71" name="Line 130">
                    <a:extLst>
                      <a:ext uri="{FF2B5EF4-FFF2-40B4-BE49-F238E27FC236}">
                        <a16:creationId xmlns:a16="http://schemas.microsoft.com/office/drawing/2014/main" id="{29136706-C67D-4324-A3C0-EF3FD77631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8435985" y="4737169"/>
                    <a:ext cx="0" cy="55436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  <p:sp>
                <p:nvSpPr>
                  <p:cNvPr id="572" name="Line 152">
                    <a:extLst>
                      <a:ext uri="{FF2B5EF4-FFF2-40B4-BE49-F238E27FC236}">
                        <a16:creationId xmlns:a16="http://schemas.microsoft.com/office/drawing/2014/main" id="{C1AFA623-09F0-440E-B315-B3ABDA64E0B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95096" y="4737169"/>
                    <a:ext cx="55099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0"/>
                  </a:p>
                </p:txBody>
              </p:sp>
            </p:grpSp>
            <p:sp>
              <p:nvSpPr>
                <p:cNvPr id="576" name="Line 200">
                  <a:extLst>
                    <a:ext uri="{FF2B5EF4-FFF2-40B4-BE49-F238E27FC236}">
                      <a16:creationId xmlns:a16="http://schemas.microsoft.com/office/drawing/2014/main" id="{A0288196-3CCE-49FD-979D-1FE3B223BC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35985" y="3833734"/>
                  <a:ext cx="7514" cy="0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77" name="Line 341">
                  <a:extLst>
                    <a:ext uri="{FF2B5EF4-FFF2-40B4-BE49-F238E27FC236}">
                      <a16:creationId xmlns:a16="http://schemas.microsoft.com/office/drawing/2014/main" id="{7B0D238D-8AB5-4323-99F7-ACC29F7A5B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13169" y="2963639"/>
                  <a:ext cx="0" cy="0"/>
                </a:xfrm>
                <a:prstGeom prst="line">
                  <a:avLst/>
                </a:prstGeom>
                <a:noFill/>
                <a:ln w="11113" cap="flat">
                  <a:solidFill>
                    <a:srgbClr val="414EA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78" name="Line 364">
                  <a:extLst>
                    <a:ext uri="{FF2B5EF4-FFF2-40B4-BE49-F238E27FC236}">
                      <a16:creationId xmlns:a16="http://schemas.microsoft.com/office/drawing/2014/main" id="{C4942043-78D7-4482-B367-B53E7CD6D9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25691" y="2963639"/>
                  <a:ext cx="0" cy="0"/>
                </a:xfrm>
                <a:prstGeom prst="line">
                  <a:avLst/>
                </a:prstGeom>
                <a:noFill/>
                <a:ln w="11113" cap="flat">
                  <a:solidFill>
                    <a:srgbClr val="B21F2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79" name="Line 387">
                  <a:extLst>
                    <a:ext uri="{FF2B5EF4-FFF2-40B4-BE49-F238E27FC236}">
                      <a16:creationId xmlns:a16="http://schemas.microsoft.com/office/drawing/2014/main" id="{9795CB81-51DC-4F3C-9164-827F3AF877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35709" y="2963639"/>
                  <a:ext cx="0" cy="0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80" name="Line 388">
                  <a:extLst>
                    <a:ext uri="{FF2B5EF4-FFF2-40B4-BE49-F238E27FC236}">
                      <a16:creationId xmlns:a16="http://schemas.microsoft.com/office/drawing/2014/main" id="{E7ED087F-5765-4C6E-889A-0EE7CB0127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648772" y="3797579"/>
                  <a:ext cx="0" cy="9641"/>
                </a:xfrm>
                <a:prstGeom prst="line">
                  <a:avLst/>
                </a:prstGeom>
                <a:noFill/>
                <a:ln w="11113" cap="flat">
                  <a:solidFill>
                    <a:srgbClr val="06675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  <p:grpSp>
              <p:nvGrpSpPr>
                <p:cNvPr id="627" name="Group 626">
                  <a:extLst>
                    <a:ext uri="{FF2B5EF4-FFF2-40B4-BE49-F238E27FC236}">
                      <a16:creationId xmlns:a16="http://schemas.microsoft.com/office/drawing/2014/main" id="{C9935B58-6A6B-7E4D-A91F-C8E3A1FC3C96}"/>
                    </a:ext>
                  </a:extLst>
                </p:cNvPr>
                <p:cNvGrpSpPr/>
                <p:nvPr/>
              </p:nvGrpSpPr>
              <p:grpSpPr>
                <a:xfrm>
                  <a:off x="1081657" y="4557548"/>
                  <a:ext cx="7479508" cy="546581"/>
                  <a:chOff x="1081657" y="4557548"/>
                  <a:chExt cx="7479508" cy="546581"/>
                </a:xfrm>
              </p:grpSpPr>
              <p:sp>
                <p:nvSpPr>
                  <p:cNvPr id="582" name="TextBox 581">
                    <a:extLst>
                      <a:ext uri="{FF2B5EF4-FFF2-40B4-BE49-F238E27FC236}">
                        <a16:creationId xmlns:a16="http://schemas.microsoft.com/office/drawing/2014/main" id="{88AB305A-9626-4E12-9ED2-1D0E4DE3CAE2}"/>
                      </a:ext>
                    </a:extLst>
                  </p:cNvPr>
                  <p:cNvSpPr txBox="1"/>
                  <p:nvPr/>
                </p:nvSpPr>
                <p:spPr>
                  <a:xfrm>
                    <a:off x="1081657" y="4572616"/>
                    <a:ext cx="497784" cy="215444"/>
                  </a:xfrm>
                  <a:prstGeom prst="rect">
                    <a:avLst/>
                  </a:prstGeom>
                  <a:noFill/>
                </p:spPr>
                <p:txBody>
                  <a:bodyPr wrap="square" lIns="0" rIns="0" rtlCol="0" anchor="ctr">
                    <a:spAutoFit/>
                  </a:bodyPr>
                  <a:lstStyle/>
                  <a:p>
                    <a:pPr algn="ctr"/>
                    <a:r>
                      <a:rPr lang="en-US" sz="800" dirty="0"/>
                      <a:t>Baseline</a:t>
                    </a:r>
                  </a:p>
                </p:txBody>
              </p:sp>
              <p:sp>
                <p:nvSpPr>
                  <p:cNvPr id="583" name="TextBox 582">
                    <a:extLst>
                      <a:ext uri="{FF2B5EF4-FFF2-40B4-BE49-F238E27FC236}">
                        <a16:creationId xmlns:a16="http://schemas.microsoft.com/office/drawing/2014/main" id="{B1CAF84F-3ACF-4E6D-9E9D-BFDF345DC673}"/>
                      </a:ext>
                    </a:extLst>
                  </p:cNvPr>
                  <p:cNvSpPr txBox="1"/>
                  <p:nvPr/>
                </p:nvSpPr>
                <p:spPr>
                  <a:xfrm>
                    <a:off x="1361570" y="4593220"/>
                    <a:ext cx="603012" cy="510909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lstStyle/>
                  <a:p>
                    <a:pPr algn="ctr">
                      <a:lnSpc>
                        <a:spcPct val="85000"/>
                      </a:lnSpc>
                    </a:pPr>
                    <a:r>
                      <a:rPr lang="en-US" sz="800" dirty="0"/>
                      <a:t>Phase 2</a:t>
                    </a:r>
                  </a:p>
                  <a:p>
                    <a:pPr algn="ctr">
                      <a:lnSpc>
                        <a:spcPct val="85000"/>
                      </a:lnSpc>
                    </a:pPr>
                    <a:r>
                      <a:rPr lang="en-US" sz="800" dirty="0"/>
                      <a:t>Parent </a:t>
                    </a:r>
                    <a:br>
                      <a:rPr lang="en-US" sz="800" dirty="0"/>
                    </a:br>
                    <a:r>
                      <a:rPr lang="en-US" sz="800" dirty="0"/>
                      <a:t>study</a:t>
                    </a:r>
                  </a:p>
                  <a:p>
                    <a:pPr algn="ctr">
                      <a:lnSpc>
                        <a:spcPct val="85000"/>
                      </a:lnSpc>
                    </a:pPr>
                    <a:r>
                      <a:rPr lang="en-US" sz="800" dirty="0"/>
                      <a:t>Week 12</a:t>
                    </a:r>
                  </a:p>
                </p:txBody>
              </p:sp>
              <p:sp>
                <p:nvSpPr>
                  <p:cNvPr id="584" name="TextBox 583">
                    <a:extLst>
                      <a:ext uri="{FF2B5EF4-FFF2-40B4-BE49-F238E27FC236}">
                        <a16:creationId xmlns:a16="http://schemas.microsoft.com/office/drawing/2014/main" id="{EC12D32D-E085-425B-A208-D13DF6B2F997}"/>
                      </a:ext>
                    </a:extLst>
                  </p:cNvPr>
                  <p:cNvSpPr txBox="1"/>
                  <p:nvPr/>
                </p:nvSpPr>
                <p:spPr>
                  <a:xfrm>
                    <a:off x="1917876" y="4557548"/>
                    <a:ext cx="1699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12</a:t>
                    </a:r>
                  </a:p>
                </p:txBody>
              </p:sp>
              <p:sp>
                <p:nvSpPr>
                  <p:cNvPr id="585" name="TextBox 584">
                    <a:extLst>
                      <a:ext uri="{FF2B5EF4-FFF2-40B4-BE49-F238E27FC236}">
                        <a16:creationId xmlns:a16="http://schemas.microsoft.com/office/drawing/2014/main" id="{5EF35B77-4022-4048-AD43-C5C79222FD6E}"/>
                      </a:ext>
                    </a:extLst>
                  </p:cNvPr>
                  <p:cNvSpPr txBox="1"/>
                  <p:nvPr/>
                </p:nvSpPr>
                <p:spPr>
                  <a:xfrm>
                    <a:off x="2225006" y="4557548"/>
                    <a:ext cx="1699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24</a:t>
                    </a:r>
                  </a:p>
                </p:txBody>
              </p:sp>
              <p:sp>
                <p:nvSpPr>
                  <p:cNvPr id="586" name="TextBox 585">
                    <a:extLst>
                      <a:ext uri="{FF2B5EF4-FFF2-40B4-BE49-F238E27FC236}">
                        <a16:creationId xmlns:a16="http://schemas.microsoft.com/office/drawing/2014/main" id="{35BB9ACF-D213-4124-BDE7-4E0F24F9C019}"/>
                      </a:ext>
                    </a:extLst>
                  </p:cNvPr>
                  <p:cNvSpPr txBox="1"/>
                  <p:nvPr/>
                </p:nvSpPr>
                <p:spPr>
                  <a:xfrm>
                    <a:off x="2530310" y="4557548"/>
                    <a:ext cx="1699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36</a:t>
                    </a:r>
                  </a:p>
                </p:txBody>
              </p:sp>
              <p:sp>
                <p:nvSpPr>
                  <p:cNvPr id="587" name="TextBox 586">
                    <a:extLst>
                      <a:ext uri="{FF2B5EF4-FFF2-40B4-BE49-F238E27FC236}">
                        <a16:creationId xmlns:a16="http://schemas.microsoft.com/office/drawing/2014/main" id="{DD2BCE82-BEB9-4868-8E90-3B18F3EEB85A}"/>
                      </a:ext>
                    </a:extLst>
                  </p:cNvPr>
                  <p:cNvSpPr txBox="1"/>
                  <p:nvPr/>
                </p:nvSpPr>
                <p:spPr>
                  <a:xfrm>
                    <a:off x="2953817" y="4557548"/>
                    <a:ext cx="1699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52</a:t>
                    </a:r>
                  </a:p>
                </p:txBody>
              </p:sp>
              <p:sp>
                <p:nvSpPr>
                  <p:cNvPr id="588" name="TextBox 587">
                    <a:extLst>
                      <a:ext uri="{FF2B5EF4-FFF2-40B4-BE49-F238E27FC236}">
                        <a16:creationId xmlns:a16="http://schemas.microsoft.com/office/drawing/2014/main" id="{85B28486-FCF2-47C5-A287-0AD36B43C47C}"/>
                      </a:ext>
                    </a:extLst>
                  </p:cNvPr>
                  <p:cNvSpPr txBox="1"/>
                  <p:nvPr/>
                </p:nvSpPr>
                <p:spPr>
                  <a:xfrm>
                    <a:off x="3268899" y="4557548"/>
                    <a:ext cx="1699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64</a:t>
                    </a:r>
                  </a:p>
                </p:txBody>
              </p:sp>
              <p:sp>
                <p:nvSpPr>
                  <p:cNvPr id="589" name="TextBox 588">
                    <a:extLst>
                      <a:ext uri="{FF2B5EF4-FFF2-40B4-BE49-F238E27FC236}">
                        <a16:creationId xmlns:a16="http://schemas.microsoft.com/office/drawing/2014/main" id="{875A1F12-136B-4465-B330-FAE5E57552B9}"/>
                      </a:ext>
                    </a:extLst>
                  </p:cNvPr>
                  <p:cNvSpPr txBox="1"/>
                  <p:nvPr/>
                </p:nvSpPr>
                <p:spPr>
                  <a:xfrm>
                    <a:off x="3584210" y="4557548"/>
                    <a:ext cx="1699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76</a:t>
                    </a:r>
                  </a:p>
                </p:txBody>
              </p:sp>
              <p:sp>
                <p:nvSpPr>
                  <p:cNvPr id="590" name="TextBox 589">
                    <a:extLst>
                      <a:ext uri="{FF2B5EF4-FFF2-40B4-BE49-F238E27FC236}">
                        <a16:creationId xmlns:a16="http://schemas.microsoft.com/office/drawing/2014/main" id="{42B39676-711C-45C0-8D6C-7DD3050167EB}"/>
                      </a:ext>
                    </a:extLst>
                  </p:cNvPr>
                  <p:cNvSpPr txBox="1"/>
                  <p:nvPr/>
                </p:nvSpPr>
                <p:spPr>
                  <a:xfrm>
                    <a:off x="3899520" y="4557548"/>
                    <a:ext cx="16991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88</a:t>
                    </a:r>
                  </a:p>
                </p:txBody>
              </p:sp>
              <p:sp>
                <p:nvSpPr>
                  <p:cNvPr id="591" name="TextBox 590">
                    <a:extLst>
                      <a:ext uri="{FF2B5EF4-FFF2-40B4-BE49-F238E27FC236}">
                        <a16:creationId xmlns:a16="http://schemas.microsoft.com/office/drawing/2014/main" id="{5226596F-7C92-497A-873B-0AD1E71713F5}"/>
                      </a:ext>
                    </a:extLst>
                  </p:cNvPr>
                  <p:cNvSpPr txBox="1"/>
                  <p:nvPr/>
                </p:nvSpPr>
                <p:spPr>
                  <a:xfrm>
                    <a:off x="4144276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100</a:t>
                    </a:r>
                  </a:p>
                </p:txBody>
              </p:sp>
              <p:sp>
                <p:nvSpPr>
                  <p:cNvPr id="592" name="TextBox 591">
                    <a:extLst>
                      <a:ext uri="{FF2B5EF4-FFF2-40B4-BE49-F238E27FC236}">
                        <a16:creationId xmlns:a16="http://schemas.microsoft.com/office/drawing/2014/main" id="{B681C0B5-738D-4320-BB10-2FB9A498029D}"/>
                      </a:ext>
                    </a:extLst>
                  </p:cNvPr>
                  <p:cNvSpPr txBox="1"/>
                  <p:nvPr/>
                </p:nvSpPr>
                <p:spPr>
                  <a:xfrm>
                    <a:off x="4478763" y="4557548"/>
                    <a:ext cx="243465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112</a:t>
                    </a:r>
                  </a:p>
                </p:txBody>
              </p:sp>
              <p:sp>
                <p:nvSpPr>
                  <p:cNvPr id="593" name="TextBox 592">
                    <a:extLst>
                      <a:ext uri="{FF2B5EF4-FFF2-40B4-BE49-F238E27FC236}">
                        <a16:creationId xmlns:a16="http://schemas.microsoft.com/office/drawing/2014/main" id="{DFD94BD7-156C-43FA-8250-9BA27C7633DD}"/>
                      </a:ext>
                    </a:extLst>
                  </p:cNvPr>
                  <p:cNvSpPr txBox="1"/>
                  <p:nvPr/>
                </p:nvSpPr>
                <p:spPr>
                  <a:xfrm>
                    <a:off x="4782641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124</a:t>
                    </a:r>
                  </a:p>
                </p:txBody>
              </p:sp>
              <p:sp>
                <p:nvSpPr>
                  <p:cNvPr id="594" name="TextBox 593">
                    <a:extLst>
                      <a:ext uri="{FF2B5EF4-FFF2-40B4-BE49-F238E27FC236}">
                        <a16:creationId xmlns:a16="http://schemas.microsoft.com/office/drawing/2014/main" id="{98B6EE6E-6369-4AD4-AEFB-64A252C84C1D}"/>
                      </a:ext>
                    </a:extLst>
                  </p:cNvPr>
                  <p:cNvSpPr txBox="1"/>
                  <p:nvPr/>
                </p:nvSpPr>
                <p:spPr>
                  <a:xfrm>
                    <a:off x="5091710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136</a:t>
                    </a:r>
                  </a:p>
                </p:txBody>
              </p:sp>
              <p:sp>
                <p:nvSpPr>
                  <p:cNvPr id="595" name="TextBox 594">
                    <a:extLst>
                      <a:ext uri="{FF2B5EF4-FFF2-40B4-BE49-F238E27FC236}">
                        <a16:creationId xmlns:a16="http://schemas.microsoft.com/office/drawing/2014/main" id="{A4DA0C23-64B9-4717-AC11-911CB1CCFABF}"/>
                      </a:ext>
                    </a:extLst>
                  </p:cNvPr>
                  <p:cNvSpPr txBox="1"/>
                  <p:nvPr/>
                </p:nvSpPr>
                <p:spPr>
                  <a:xfrm>
                    <a:off x="5412296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148</a:t>
                    </a:r>
                  </a:p>
                </p:txBody>
              </p:sp>
              <p:sp>
                <p:nvSpPr>
                  <p:cNvPr id="596" name="TextBox 595">
                    <a:extLst>
                      <a:ext uri="{FF2B5EF4-FFF2-40B4-BE49-F238E27FC236}">
                        <a16:creationId xmlns:a16="http://schemas.microsoft.com/office/drawing/2014/main" id="{899B1C78-77D5-4E7E-9841-3FBF9C7BA58C}"/>
                      </a:ext>
                    </a:extLst>
                  </p:cNvPr>
                  <p:cNvSpPr txBox="1"/>
                  <p:nvPr/>
                </p:nvSpPr>
                <p:spPr>
                  <a:xfrm>
                    <a:off x="5717525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160</a:t>
                    </a:r>
                  </a:p>
                </p:txBody>
              </p:sp>
              <p:sp>
                <p:nvSpPr>
                  <p:cNvPr id="597" name="TextBox 596">
                    <a:extLst>
                      <a:ext uri="{FF2B5EF4-FFF2-40B4-BE49-F238E27FC236}">
                        <a16:creationId xmlns:a16="http://schemas.microsoft.com/office/drawing/2014/main" id="{B2FA024D-BCBA-4CA9-9ECC-E5DB0CB918D3}"/>
                      </a:ext>
                    </a:extLst>
                  </p:cNvPr>
                  <p:cNvSpPr txBox="1"/>
                  <p:nvPr/>
                </p:nvSpPr>
                <p:spPr>
                  <a:xfrm>
                    <a:off x="6038111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172</a:t>
                    </a:r>
                  </a:p>
                </p:txBody>
              </p:sp>
              <p:sp>
                <p:nvSpPr>
                  <p:cNvPr id="598" name="TextBox 597">
                    <a:extLst>
                      <a:ext uri="{FF2B5EF4-FFF2-40B4-BE49-F238E27FC236}">
                        <a16:creationId xmlns:a16="http://schemas.microsoft.com/office/drawing/2014/main" id="{91FAFC56-B9B6-42AF-8F2F-AE0FF7571C72}"/>
                      </a:ext>
                    </a:extLst>
                  </p:cNvPr>
                  <p:cNvSpPr txBox="1"/>
                  <p:nvPr/>
                </p:nvSpPr>
                <p:spPr>
                  <a:xfrm>
                    <a:off x="6358697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184</a:t>
                    </a:r>
                  </a:p>
                </p:txBody>
              </p:sp>
              <p:sp>
                <p:nvSpPr>
                  <p:cNvPr id="599" name="TextBox 598">
                    <a:extLst>
                      <a:ext uri="{FF2B5EF4-FFF2-40B4-BE49-F238E27FC236}">
                        <a16:creationId xmlns:a16="http://schemas.microsoft.com/office/drawing/2014/main" id="{908EA9D7-5C37-4D98-A7ED-4EDF0A37888B}"/>
                      </a:ext>
                    </a:extLst>
                  </p:cNvPr>
                  <p:cNvSpPr txBox="1"/>
                  <p:nvPr/>
                </p:nvSpPr>
                <p:spPr>
                  <a:xfrm>
                    <a:off x="6652411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196</a:t>
                    </a:r>
                  </a:p>
                </p:txBody>
              </p:sp>
              <p:sp>
                <p:nvSpPr>
                  <p:cNvPr id="600" name="TextBox 599">
                    <a:extLst>
                      <a:ext uri="{FF2B5EF4-FFF2-40B4-BE49-F238E27FC236}">
                        <a16:creationId xmlns:a16="http://schemas.microsoft.com/office/drawing/2014/main" id="{34C225B2-4039-4E55-ACE3-A426C6AC5B79}"/>
                      </a:ext>
                    </a:extLst>
                  </p:cNvPr>
                  <p:cNvSpPr txBox="1"/>
                  <p:nvPr/>
                </p:nvSpPr>
                <p:spPr>
                  <a:xfrm>
                    <a:off x="6972996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208</a:t>
                    </a:r>
                  </a:p>
                </p:txBody>
              </p:sp>
              <p:sp>
                <p:nvSpPr>
                  <p:cNvPr id="601" name="TextBox 600">
                    <a:extLst>
                      <a:ext uri="{FF2B5EF4-FFF2-40B4-BE49-F238E27FC236}">
                        <a16:creationId xmlns:a16="http://schemas.microsoft.com/office/drawing/2014/main" id="{53272753-DA1E-4F3E-9756-8ECDA78FFEDD}"/>
                      </a:ext>
                    </a:extLst>
                  </p:cNvPr>
                  <p:cNvSpPr txBox="1"/>
                  <p:nvPr/>
                </p:nvSpPr>
                <p:spPr>
                  <a:xfrm>
                    <a:off x="7277254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220</a:t>
                    </a:r>
                  </a:p>
                </p:txBody>
              </p:sp>
              <p:sp>
                <p:nvSpPr>
                  <p:cNvPr id="602" name="TextBox 601">
                    <a:extLst>
                      <a:ext uri="{FF2B5EF4-FFF2-40B4-BE49-F238E27FC236}">
                        <a16:creationId xmlns:a16="http://schemas.microsoft.com/office/drawing/2014/main" id="{EEC4CD4B-DC6F-4A9C-AC23-809636D1DC75}"/>
                      </a:ext>
                    </a:extLst>
                  </p:cNvPr>
                  <p:cNvSpPr txBox="1"/>
                  <p:nvPr/>
                </p:nvSpPr>
                <p:spPr>
                  <a:xfrm>
                    <a:off x="7579618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232</a:t>
                    </a:r>
                  </a:p>
                </p:txBody>
              </p:sp>
              <p:sp>
                <p:nvSpPr>
                  <p:cNvPr id="603" name="TextBox 602">
                    <a:extLst>
                      <a:ext uri="{FF2B5EF4-FFF2-40B4-BE49-F238E27FC236}">
                        <a16:creationId xmlns:a16="http://schemas.microsoft.com/office/drawing/2014/main" id="{C2135E83-76D5-4246-A099-5E2798499B63}"/>
                      </a:ext>
                    </a:extLst>
                  </p:cNvPr>
                  <p:cNvSpPr txBox="1"/>
                  <p:nvPr/>
                </p:nvSpPr>
                <p:spPr>
                  <a:xfrm>
                    <a:off x="7900208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244</a:t>
                    </a:r>
                  </a:p>
                </p:txBody>
              </p:sp>
              <p:sp>
                <p:nvSpPr>
                  <p:cNvPr id="604" name="TextBox 603">
                    <a:extLst>
                      <a:ext uri="{FF2B5EF4-FFF2-40B4-BE49-F238E27FC236}">
                        <a16:creationId xmlns:a16="http://schemas.microsoft.com/office/drawing/2014/main" id="{BE3FEEA2-BE12-4775-B97B-C0EFFB2B596E}"/>
                      </a:ext>
                    </a:extLst>
                  </p:cNvPr>
                  <p:cNvSpPr txBox="1"/>
                  <p:nvPr/>
                </p:nvSpPr>
                <p:spPr>
                  <a:xfrm>
                    <a:off x="8306287" y="4557548"/>
                    <a:ext cx="254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rIns="0" rtlCol="0" anchor="ctr">
                    <a:spAutoFit/>
                  </a:bodyPr>
                  <a:lstStyle/>
                  <a:p>
                    <a:pPr algn="ctr"/>
                    <a:r>
                      <a:rPr lang="en-US" sz="1200" dirty="0"/>
                      <a:t>260</a:t>
                    </a:r>
                  </a:p>
                </p:txBody>
              </p:sp>
            </p:grpSp>
          </p:grpSp>
          <p:grpSp>
            <p:nvGrpSpPr>
              <p:cNvPr id="628" name="Group 627">
                <a:extLst>
                  <a:ext uri="{FF2B5EF4-FFF2-40B4-BE49-F238E27FC236}">
                    <a16:creationId xmlns:a16="http://schemas.microsoft.com/office/drawing/2014/main" id="{7240F4E9-36F6-6645-AEE6-A9D77A1D6F65}"/>
                  </a:ext>
                </a:extLst>
              </p:cNvPr>
              <p:cNvGrpSpPr/>
              <p:nvPr/>
            </p:nvGrpSpPr>
            <p:grpSpPr>
              <a:xfrm>
                <a:off x="715734" y="2421670"/>
                <a:ext cx="306175" cy="2225429"/>
                <a:chOff x="658586" y="2421670"/>
                <a:chExt cx="306175" cy="2225429"/>
              </a:xfrm>
            </p:grpSpPr>
            <p:sp>
              <p:nvSpPr>
                <p:cNvPr id="605" name="TextBox 604">
                  <a:extLst>
                    <a:ext uri="{FF2B5EF4-FFF2-40B4-BE49-F238E27FC236}">
                      <a16:creationId xmlns:a16="http://schemas.microsoft.com/office/drawing/2014/main" id="{E9806CE9-8246-4196-AA1F-BC698E9B8070}"/>
                    </a:ext>
                  </a:extLst>
                </p:cNvPr>
                <p:cNvSpPr txBox="1"/>
                <p:nvPr/>
              </p:nvSpPr>
              <p:spPr>
                <a:xfrm>
                  <a:off x="658586" y="4370100"/>
                  <a:ext cx="306174" cy="276999"/>
                </a:xfrm>
                <a:prstGeom prst="rect">
                  <a:avLst/>
                </a:prstGeom>
                <a:noFill/>
              </p:spPr>
              <p:txBody>
                <a:bodyPr wrap="none" lIns="0" rIns="0" rtlCol="0" anchor="ctr">
                  <a:spAutoFit/>
                </a:bodyPr>
                <a:lstStyle/>
                <a:p>
                  <a:pPr algn="r"/>
                  <a:r>
                    <a:rPr lang="en-US" sz="1200" dirty="0"/>
                    <a:t>-100</a:t>
                  </a:r>
                </a:p>
              </p:txBody>
            </p:sp>
            <p:sp>
              <p:nvSpPr>
                <p:cNvPr id="606" name="TextBox 605">
                  <a:extLst>
                    <a:ext uri="{FF2B5EF4-FFF2-40B4-BE49-F238E27FC236}">
                      <a16:creationId xmlns:a16="http://schemas.microsoft.com/office/drawing/2014/main" id="{1B0C8DEA-5F8D-4727-B482-A4C178E3115D}"/>
                    </a:ext>
                  </a:extLst>
                </p:cNvPr>
                <p:cNvSpPr txBox="1"/>
                <p:nvPr/>
              </p:nvSpPr>
              <p:spPr>
                <a:xfrm>
                  <a:off x="743546" y="3977458"/>
                  <a:ext cx="221214" cy="276999"/>
                </a:xfrm>
                <a:prstGeom prst="rect">
                  <a:avLst/>
                </a:prstGeom>
                <a:noFill/>
              </p:spPr>
              <p:txBody>
                <a:bodyPr wrap="none" lIns="0" rIns="0" rtlCol="0" anchor="ctr">
                  <a:spAutoFit/>
                </a:bodyPr>
                <a:lstStyle/>
                <a:p>
                  <a:pPr algn="r"/>
                  <a:r>
                    <a:rPr lang="en-US" sz="1200" dirty="0"/>
                    <a:t>-75</a:t>
                  </a:r>
                </a:p>
              </p:txBody>
            </p:sp>
            <p:sp>
              <p:nvSpPr>
                <p:cNvPr id="607" name="TextBox 606">
                  <a:extLst>
                    <a:ext uri="{FF2B5EF4-FFF2-40B4-BE49-F238E27FC236}">
                      <a16:creationId xmlns:a16="http://schemas.microsoft.com/office/drawing/2014/main" id="{6557114A-1231-4027-A9AD-2C20FAA1D321}"/>
                    </a:ext>
                  </a:extLst>
                </p:cNvPr>
                <p:cNvSpPr txBox="1"/>
                <p:nvPr/>
              </p:nvSpPr>
              <p:spPr>
                <a:xfrm>
                  <a:off x="743546" y="3584816"/>
                  <a:ext cx="221214" cy="276999"/>
                </a:xfrm>
                <a:prstGeom prst="rect">
                  <a:avLst/>
                </a:prstGeom>
                <a:noFill/>
              </p:spPr>
              <p:txBody>
                <a:bodyPr wrap="none" lIns="0" rIns="0" rtlCol="0" anchor="ctr">
                  <a:spAutoFit/>
                </a:bodyPr>
                <a:lstStyle/>
                <a:p>
                  <a:pPr algn="r"/>
                  <a:r>
                    <a:rPr lang="en-US" sz="1200" dirty="0"/>
                    <a:t>-50</a:t>
                  </a:r>
                </a:p>
              </p:txBody>
            </p:sp>
            <p:sp>
              <p:nvSpPr>
                <p:cNvPr id="608" name="TextBox 607">
                  <a:extLst>
                    <a:ext uri="{FF2B5EF4-FFF2-40B4-BE49-F238E27FC236}">
                      <a16:creationId xmlns:a16="http://schemas.microsoft.com/office/drawing/2014/main" id="{E5BDDBE8-D37F-41FB-BCA8-3A6706DCA461}"/>
                    </a:ext>
                  </a:extLst>
                </p:cNvPr>
                <p:cNvSpPr txBox="1"/>
                <p:nvPr/>
              </p:nvSpPr>
              <p:spPr>
                <a:xfrm>
                  <a:off x="743546" y="3206951"/>
                  <a:ext cx="221214" cy="276999"/>
                </a:xfrm>
                <a:prstGeom prst="rect">
                  <a:avLst/>
                </a:prstGeom>
                <a:noFill/>
              </p:spPr>
              <p:txBody>
                <a:bodyPr wrap="none" lIns="0" rIns="0" rtlCol="0" anchor="ctr">
                  <a:spAutoFit/>
                </a:bodyPr>
                <a:lstStyle/>
                <a:p>
                  <a:pPr algn="r"/>
                  <a:r>
                    <a:rPr lang="en-US" sz="1200" dirty="0"/>
                    <a:t>-25</a:t>
                  </a:r>
                </a:p>
              </p:txBody>
            </p:sp>
            <p:sp>
              <p:nvSpPr>
                <p:cNvPr id="609" name="TextBox 608">
                  <a:extLst>
                    <a:ext uri="{FF2B5EF4-FFF2-40B4-BE49-F238E27FC236}">
                      <a16:creationId xmlns:a16="http://schemas.microsoft.com/office/drawing/2014/main" id="{05624A74-F6C1-4DD3-BB56-AB521F664315}"/>
                    </a:ext>
                  </a:extLst>
                </p:cNvPr>
                <p:cNvSpPr txBox="1"/>
                <p:nvPr/>
              </p:nvSpPr>
              <p:spPr>
                <a:xfrm>
                  <a:off x="828503" y="2814309"/>
                  <a:ext cx="136256" cy="276999"/>
                </a:xfrm>
                <a:prstGeom prst="rect">
                  <a:avLst/>
                </a:prstGeom>
                <a:noFill/>
              </p:spPr>
              <p:txBody>
                <a:bodyPr wrap="none" lIns="0" rIns="0" rtlCol="0" anchor="ctr">
                  <a:spAutoFit/>
                </a:bodyPr>
                <a:lstStyle/>
                <a:p>
                  <a:pPr algn="r"/>
                  <a:r>
                    <a:rPr lang="en-US" sz="1200" dirty="0"/>
                    <a:t>-0</a:t>
                  </a:r>
                </a:p>
              </p:txBody>
            </p:sp>
            <p:sp>
              <p:nvSpPr>
                <p:cNvPr id="610" name="TextBox 609">
                  <a:extLst>
                    <a:ext uri="{FF2B5EF4-FFF2-40B4-BE49-F238E27FC236}">
                      <a16:creationId xmlns:a16="http://schemas.microsoft.com/office/drawing/2014/main" id="{2AB96A8E-CF46-40A3-BB86-991B77CF6CFE}"/>
                    </a:ext>
                  </a:extLst>
                </p:cNvPr>
                <p:cNvSpPr txBox="1"/>
                <p:nvPr/>
              </p:nvSpPr>
              <p:spPr>
                <a:xfrm>
                  <a:off x="794843" y="2421670"/>
                  <a:ext cx="169918" cy="276999"/>
                </a:xfrm>
                <a:prstGeom prst="rect">
                  <a:avLst/>
                </a:prstGeom>
                <a:noFill/>
              </p:spPr>
              <p:txBody>
                <a:bodyPr wrap="none" lIns="0" rIns="0" rtlCol="0" anchor="ctr">
                  <a:spAutoFit/>
                </a:bodyPr>
                <a:lstStyle/>
                <a:p>
                  <a:pPr algn="r"/>
                  <a:r>
                    <a:rPr lang="en-US" sz="1200" dirty="0"/>
                    <a:t>25</a:t>
                  </a: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8B8A4C8-BABD-C044-8E3D-DA24BE5CF62D}"/>
                </a:ext>
              </a:extLst>
            </p:cNvPr>
            <p:cNvGrpSpPr/>
            <p:nvPr/>
          </p:nvGrpSpPr>
          <p:grpSpPr>
            <a:xfrm>
              <a:off x="2506648" y="5153573"/>
              <a:ext cx="7764257" cy="926622"/>
              <a:chOff x="860186" y="5055605"/>
              <a:chExt cx="7764257" cy="926622"/>
            </a:xfrm>
          </p:grpSpPr>
          <p:grpSp>
            <p:nvGrpSpPr>
              <p:cNvPr id="666" name="Group 665">
                <a:extLst>
                  <a:ext uri="{FF2B5EF4-FFF2-40B4-BE49-F238E27FC236}">
                    <a16:creationId xmlns:a16="http://schemas.microsoft.com/office/drawing/2014/main" id="{3250CA77-2B3E-428B-A847-0A79E0F8DF2E}"/>
                  </a:ext>
                </a:extLst>
              </p:cNvPr>
              <p:cNvGrpSpPr/>
              <p:nvPr/>
            </p:nvGrpSpPr>
            <p:grpSpPr>
              <a:xfrm>
                <a:off x="860186" y="5239976"/>
                <a:ext cx="7728991" cy="265477"/>
                <a:chOff x="867496" y="5404009"/>
                <a:chExt cx="7728991" cy="265477"/>
              </a:xfrm>
            </p:grpSpPr>
            <p:sp>
              <p:nvSpPr>
                <p:cNvPr id="637" name="TextBox 636">
                  <a:extLst>
                    <a:ext uri="{FF2B5EF4-FFF2-40B4-BE49-F238E27FC236}">
                      <a16:creationId xmlns:a16="http://schemas.microsoft.com/office/drawing/2014/main" id="{588E3F61-EF67-41A7-A09E-27E93F2657E1}"/>
                    </a:ext>
                  </a:extLst>
                </p:cNvPr>
                <p:cNvSpPr txBox="1"/>
                <p:nvPr/>
              </p:nvSpPr>
              <p:spPr>
                <a:xfrm>
                  <a:off x="867496" y="5413636"/>
                  <a:ext cx="255199" cy="24622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accent6">
                          <a:lumMod val="50000"/>
                        </a:schemeClr>
                      </a:solidFill>
                    </a:rPr>
                    <a:t>1</a:t>
                  </a:r>
                </a:p>
              </p:txBody>
            </p:sp>
            <p:grpSp>
              <p:nvGrpSpPr>
                <p:cNvPr id="665" name="Group 664">
                  <a:extLst>
                    <a:ext uri="{FF2B5EF4-FFF2-40B4-BE49-F238E27FC236}">
                      <a16:creationId xmlns:a16="http://schemas.microsoft.com/office/drawing/2014/main" id="{7A780B62-792F-487D-A225-76DB47E9E832}"/>
                    </a:ext>
                  </a:extLst>
                </p:cNvPr>
                <p:cNvGrpSpPr/>
                <p:nvPr/>
              </p:nvGrpSpPr>
              <p:grpSpPr>
                <a:xfrm>
                  <a:off x="1123825" y="5404009"/>
                  <a:ext cx="7472662" cy="265477"/>
                  <a:chOff x="1123825" y="5404009"/>
                  <a:chExt cx="7472662" cy="265477"/>
                </a:xfrm>
              </p:grpSpPr>
              <p:sp>
                <p:nvSpPr>
                  <p:cNvPr id="638" name="TextBox 637">
                    <a:extLst>
                      <a:ext uri="{FF2B5EF4-FFF2-40B4-BE49-F238E27FC236}">
                        <a16:creationId xmlns:a16="http://schemas.microsoft.com/office/drawing/2014/main" id="{5E80CBA2-C254-482F-AAC5-E4FE9116A0ED}"/>
                      </a:ext>
                    </a:extLst>
                  </p:cNvPr>
                  <p:cNvSpPr txBox="1"/>
                  <p:nvPr/>
                </p:nvSpPr>
                <p:spPr>
                  <a:xfrm>
                    <a:off x="112382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120</a:t>
                    </a:r>
                  </a:p>
                </p:txBody>
              </p:sp>
              <p:sp>
                <p:nvSpPr>
                  <p:cNvPr id="639" name="TextBox 638">
                    <a:extLst>
                      <a:ext uri="{FF2B5EF4-FFF2-40B4-BE49-F238E27FC236}">
                        <a16:creationId xmlns:a16="http://schemas.microsoft.com/office/drawing/2014/main" id="{D0E43F99-5517-4746-9D3D-8E7E3C38239E}"/>
                      </a:ext>
                    </a:extLst>
                  </p:cNvPr>
                  <p:cNvSpPr txBox="1"/>
                  <p:nvPr/>
                </p:nvSpPr>
                <p:spPr>
                  <a:xfrm>
                    <a:off x="1436650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117</a:t>
                    </a:r>
                  </a:p>
                </p:txBody>
              </p:sp>
              <p:sp>
                <p:nvSpPr>
                  <p:cNvPr id="640" name="TextBox 639">
                    <a:extLst>
                      <a:ext uri="{FF2B5EF4-FFF2-40B4-BE49-F238E27FC236}">
                        <a16:creationId xmlns:a16="http://schemas.microsoft.com/office/drawing/2014/main" id="{6DC87D1B-5F4C-4DB5-819F-E0F12A8069A5}"/>
                      </a:ext>
                    </a:extLst>
                  </p:cNvPr>
                  <p:cNvSpPr txBox="1"/>
                  <p:nvPr/>
                </p:nvSpPr>
                <p:spPr>
                  <a:xfrm>
                    <a:off x="179890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116</a:t>
                    </a:r>
                  </a:p>
                </p:txBody>
              </p:sp>
              <p:sp>
                <p:nvSpPr>
                  <p:cNvPr id="641" name="TextBox 640">
                    <a:extLst>
                      <a:ext uri="{FF2B5EF4-FFF2-40B4-BE49-F238E27FC236}">
                        <a16:creationId xmlns:a16="http://schemas.microsoft.com/office/drawing/2014/main" id="{93D177F6-6D0E-4E74-A60B-9A3B76C29941}"/>
                      </a:ext>
                    </a:extLst>
                  </p:cNvPr>
                  <p:cNvSpPr txBox="1"/>
                  <p:nvPr/>
                </p:nvSpPr>
                <p:spPr>
                  <a:xfrm>
                    <a:off x="212232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111</a:t>
                    </a:r>
                  </a:p>
                </p:txBody>
              </p:sp>
              <p:sp>
                <p:nvSpPr>
                  <p:cNvPr id="642" name="TextBox 641">
                    <a:extLst>
                      <a:ext uri="{FF2B5EF4-FFF2-40B4-BE49-F238E27FC236}">
                        <a16:creationId xmlns:a16="http://schemas.microsoft.com/office/drawing/2014/main" id="{1A70B2F1-E4BE-4EF6-92F1-D17041FDF789}"/>
                      </a:ext>
                    </a:extLst>
                  </p:cNvPr>
                  <p:cNvSpPr txBox="1"/>
                  <p:nvPr/>
                </p:nvSpPr>
                <p:spPr>
                  <a:xfrm>
                    <a:off x="242455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110</a:t>
                    </a:r>
                  </a:p>
                </p:txBody>
              </p:sp>
              <p:sp>
                <p:nvSpPr>
                  <p:cNvPr id="643" name="TextBox 642">
                    <a:extLst>
                      <a:ext uri="{FF2B5EF4-FFF2-40B4-BE49-F238E27FC236}">
                        <a16:creationId xmlns:a16="http://schemas.microsoft.com/office/drawing/2014/main" id="{7EB9F6A1-0B06-4D07-A8AA-BA927E76CF3A}"/>
                      </a:ext>
                    </a:extLst>
                  </p:cNvPr>
                  <p:cNvSpPr txBox="1"/>
                  <p:nvPr/>
                </p:nvSpPr>
                <p:spPr>
                  <a:xfrm>
                    <a:off x="283978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112</a:t>
                    </a:r>
                  </a:p>
                </p:txBody>
              </p:sp>
              <p:sp>
                <p:nvSpPr>
                  <p:cNvPr id="644" name="TextBox 643">
                    <a:extLst>
                      <a:ext uri="{FF2B5EF4-FFF2-40B4-BE49-F238E27FC236}">
                        <a16:creationId xmlns:a16="http://schemas.microsoft.com/office/drawing/2014/main" id="{B5781C74-AAD1-4BD5-AE5A-AE0166CB43CF}"/>
                      </a:ext>
                    </a:extLst>
                  </p:cNvPr>
                  <p:cNvSpPr txBox="1"/>
                  <p:nvPr/>
                </p:nvSpPr>
                <p:spPr>
                  <a:xfrm>
                    <a:off x="3182581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99</a:t>
                    </a:r>
                  </a:p>
                </p:txBody>
              </p:sp>
              <p:sp>
                <p:nvSpPr>
                  <p:cNvPr id="645" name="TextBox 644">
                    <a:extLst>
                      <a:ext uri="{FF2B5EF4-FFF2-40B4-BE49-F238E27FC236}">
                        <a16:creationId xmlns:a16="http://schemas.microsoft.com/office/drawing/2014/main" id="{FFB631C8-09E1-4857-8F43-5FF6D4B7A3F6}"/>
                      </a:ext>
                    </a:extLst>
                  </p:cNvPr>
                  <p:cNvSpPr txBox="1"/>
                  <p:nvPr/>
                </p:nvSpPr>
                <p:spPr>
                  <a:xfrm>
                    <a:off x="34579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103</a:t>
                    </a:r>
                  </a:p>
                </p:txBody>
              </p:sp>
              <p:sp>
                <p:nvSpPr>
                  <p:cNvPr id="646" name="TextBox 645">
                    <a:extLst>
                      <a:ext uri="{FF2B5EF4-FFF2-40B4-BE49-F238E27FC236}">
                        <a16:creationId xmlns:a16="http://schemas.microsoft.com/office/drawing/2014/main" id="{2CEE46F0-2681-4EDC-8CF8-FDCEDAD448CF}"/>
                      </a:ext>
                    </a:extLst>
                  </p:cNvPr>
                  <p:cNvSpPr txBox="1"/>
                  <p:nvPr/>
                </p:nvSpPr>
                <p:spPr>
                  <a:xfrm>
                    <a:off x="3801131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99</a:t>
                    </a:r>
                  </a:p>
                </p:txBody>
              </p:sp>
              <p:sp>
                <p:nvSpPr>
                  <p:cNvPr id="647" name="TextBox 646">
                    <a:extLst>
                      <a:ext uri="{FF2B5EF4-FFF2-40B4-BE49-F238E27FC236}">
                        <a16:creationId xmlns:a16="http://schemas.microsoft.com/office/drawing/2014/main" id="{AA7DC499-2DF4-4E8A-AC3C-C31A4CA5B236}"/>
                      </a:ext>
                    </a:extLst>
                  </p:cNvPr>
                  <p:cNvSpPr txBox="1"/>
                  <p:nvPr/>
                </p:nvSpPr>
                <p:spPr>
                  <a:xfrm>
                    <a:off x="40897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101</a:t>
                    </a:r>
                  </a:p>
                </p:txBody>
              </p:sp>
              <p:sp>
                <p:nvSpPr>
                  <p:cNvPr id="648" name="TextBox 647">
                    <a:extLst>
                      <a:ext uri="{FF2B5EF4-FFF2-40B4-BE49-F238E27FC236}">
                        <a16:creationId xmlns:a16="http://schemas.microsoft.com/office/drawing/2014/main" id="{EBBE9995-55A2-43B0-9592-4AFDD39B7CBD}"/>
                      </a:ext>
                    </a:extLst>
                  </p:cNvPr>
                  <p:cNvSpPr txBox="1"/>
                  <p:nvPr/>
                </p:nvSpPr>
                <p:spPr>
                  <a:xfrm>
                    <a:off x="4425363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97</a:t>
                    </a:r>
                  </a:p>
                </p:txBody>
              </p:sp>
              <p:sp>
                <p:nvSpPr>
                  <p:cNvPr id="649" name="TextBox 648">
                    <a:extLst>
                      <a:ext uri="{FF2B5EF4-FFF2-40B4-BE49-F238E27FC236}">
                        <a16:creationId xmlns:a16="http://schemas.microsoft.com/office/drawing/2014/main" id="{B79918C2-743B-4DFB-A78D-779236CD16D0}"/>
                      </a:ext>
                    </a:extLst>
                  </p:cNvPr>
                  <p:cNvSpPr txBox="1"/>
                  <p:nvPr/>
                </p:nvSpPr>
                <p:spPr>
                  <a:xfrm>
                    <a:off x="4742715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97</a:t>
                    </a:r>
                  </a:p>
                </p:txBody>
              </p:sp>
              <p:sp>
                <p:nvSpPr>
                  <p:cNvPr id="650" name="TextBox 649">
                    <a:extLst>
                      <a:ext uri="{FF2B5EF4-FFF2-40B4-BE49-F238E27FC236}">
                        <a16:creationId xmlns:a16="http://schemas.microsoft.com/office/drawing/2014/main" id="{A3493FF4-9BE4-4546-98DF-735EF4BB09D7}"/>
                      </a:ext>
                    </a:extLst>
                  </p:cNvPr>
                  <p:cNvSpPr txBox="1"/>
                  <p:nvPr/>
                </p:nvSpPr>
                <p:spPr>
                  <a:xfrm>
                    <a:off x="5060449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93</a:t>
                    </a:r>
                  </a:p>
                </p:txBody>
              </p:sp>
              <p:sp>
                <p:nvSpPr>
                  <p:cNvPr id="651" name="TextBox 650">
                    <a:extLst>
                      <a:ext uri="{FF2B5EF4-FFF2-40B4-BE49-F238E27FC236}">
                        <a16:creationId xmlns:a16="http://schemas.microsoft.com/office/drawing/2014/main" id="{D206B1AA-CFC2-4840-A68D-8B449E23F4D9}"/>
                      </a:ext>
                    </a:extLst>
                  </p:cNvPr>
                  <p:cNvSpPr txBox="1"/>
                  <p:nvPr/>
                </p:nvSpPr>
                <p:spPr>
                  <a:xfrm>
                    <a:off x="5380833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95</a:t>
                    </a:r>
                  </a:p>
                </p:txBody>
              </p:sp>
              <p:sp>
                <p:nvSpPr>
                  <p:cNvPr id="652" name="TextBox 651">
                    <a:extLst>
                      <a:ext uri="{FF2B5EF4-FFF2-40B4-BE49-F238E27FC236}">
                        <a16:creationId xmlns:a16="http://schemas.microsoft.com/office/drawing/2014/main" id="{FBE56CAE-1A3C-41CB-9330-8920F1D8AD58}"/>
                      </a:ext>
                    </a:extLst>
                  </p:cNvPr>
                  <p:cNvSpPr txBox="1"/>
                  <p:nvPr/>
                </p:nvSpPr>
                <p:spPr>
                  <a:xfrm>
                    <a:off x="5680017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94</a:t>
                    </a:r>
                  </a:p>
                </p:txBody>
              </p:sp>
              <p:sp>
                <p:nvSpPr>
                  <p:cNvPr id="653" name="TextBox 652">
                    <a:extLst>
                      <a:ext uri="{FF2B5EF4-FFF2-40B4-BE49-F238E27FC236}">
                        <a16:creationId xmlns:a16="http://schemas.microsoft.com/office/drawing/2014/main" id="{BDF2A738-897F-4979-B5BC-9CCA74AA1AE6}"/>
                      </a:ext>
                    </a:extLst>
                  </p:cNvPr>
                  <p:cNvSpPr txBox="1"/>
                  <p:nvPr/>
                </p:nvSpPr>
                <p:spPr>
                  <a:xfrm>
                    <a:off x="5997751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93</a:t>
                    </a:r>
                  </a:p>
                </p:txBody>
              </p:sp>
              <p:sp>
                <p:nvSpPr>
                  <p:cNvPr id="654" name="TextBox 653">
                    <a:extLst>
                      <a:ext uri="{FF2B5EF4-FFF2-40B4-BE49-F238E27FC236}">
                        <a16:creationId xmlns:a16="http://schemas.microsoft.com/office/drawing/2014/main" id="{9B2D7BCB-B410-46E3-9230-23E5D5C1C61E}"/>
                      </a:ext>
                    </a:extLst>
                  </p:cNvPr>
                  <p:cNvSpPr txBox="1"/>
                  <p:nvPr/>
                </p:nvSpPr>
                <p:spPr>
                  <a:xfrm>
                    <a:off x="6310185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94</a:t>
                    </a:r>
                  </a:p>
                </p:txBody>
              </p:sp>
              <p:sp>
                <p:nvSpPr>
                  <p:cNvPr id="655" name="TextBox 654">
                    <a:extLst>
                      <a:ext uri="{FF2B5EF4-FFF2-40B4-BE49-F238E27FC236}">
                        <a16:creationId xmlns:a16="http://schemas.microsoft.com/office/drawing/2014/main" id="{EDA06BB3-11A8-4CBB-8A47-D5EF79B6D0E3}"/>
                      </a:ext>
                    </a:extLst>
                  </p:cNvPr>
                  <p:cNvSpPr txBox="1"/>
                  <p:nvPr/>
                </p:nvSpPr>
                <p:spPr>
                  <a:xfrm>
                    <a:off x="6612019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89</a:t>
                    </a:r>
                  </a:p>
                </p:txBody>
              </p:sp>
              <p:sp>
                <p:nvSpPr>
                  <p:cNvPr id="656" name="TextBox 655">
                    <a:extLst>
                      <a:ext uri="{FF2B5EF4-FFF2-40B4-BE49-F238E27FC236}">
                        <a16:creationId xmlns:a16="http://schemas.microsoft.com/office/drawing/2014/main" id="{B9FFBD22-BE8D-4B21-9E6F-7001CAA97890}"/>
                      </a:ext>
                    </a:extLst>
                  </p:cNvPr>
                  <p:cNvSpPr txBox="1"/>
                  <p:nvPr/>
                </p:nvSpPr>
                <p:spPr>
                  <a:xfrm>
                    <a:off x="6911203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89</a:t>
                    </a:r>
                  </a:p>
                </p:txBody>
              </p:sp>
              <p:sp>
                <p:nvSpPr>
                  <p:cNvPr id="657" name="TextBox 656">
                    <a:extLst>
                      <a:ext uri="{FF2B5EF4-FFF2-40B4-BE49-F238E27FC236}">
                        <a16:creationId xmlns:a16="http://schemas.microsoft.com/office/drawing/2014/main" id="{E520F2FF-DEF1-454E-97F4-1B6F9220C1DD}"/>
                      </a:ext>
                    </a:extLst>
                  </p:cNvPr>
                  <p:cNvSpPr txBox="1"/>
                  <p:nvPr/>
                </p:nvSpPr>
                <p:spPr>
                  <a:xfrm>
                    <a:off x="7231587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90</a:t>
                    </a:r>
                  </a:p>
                </p:txBody>
              </p:sp>
              <p:sp>
                <p:nvSpPr>
                  <p:cNvPr id="658" name="TextBox 657">
                    <a:extLst>
                      <a:ext uri="{FF2B5EF4-FFF2-40B4-BE49-F238E27FC236}">
                        <a16:creationId xmlns:a16="http://schemas.microsoft.com/office/drawing/2014/main" id="{705A2E8F-86B2-4BAE-A845-BC892CFA35F1}"/>
                      </a:ext>
                    </a:extLst>
                  </p:cNvPr>
                  <p:cNvSpPr txBox="1"/>
                  <p:nvPr/>
                </p:nvSpPr>
                <p:spPr>
                  <a:xfrm>
                    <a:off x="7541371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87</a:t>
                    </a:r>
                  </a:p>
                </p:txBody>
              </p:sp>
              <p:sp>
                <p:nvSpPr>
                  <p:cNvPr id="659" name="TextBox 658">
                    <a:extLst>
                      <a:ext uri="{FF2B5EF4-FFF2-40B4-BE49-F238E27FC236}">
                        <a16:creationId xmlns:a16="http://schemas.microsoft.com/office/drawing/2014/main" id="{D65AA427-A605-464E-82F3-9CD77AF0D307}"/>
                      </a:ext>
                    </a:extLst>
                  </p:cNvPr>
                  <p:cNvSpPr txBox="1"/>
                  <p:nvPr/>
                </p:nvSpPr>
                <p:spPr>
                  <a:xfrm>
                    <a:off x="7894081" y="5404009"/>
                    <a:ext cx="242890" cy="265477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81</a:t>
                    </a:r>
                  </a:p>
                </p:txBody>
              </p:sp>
              <p:sp>
                <p:nvSpPr>
                  <p:cNvPr id="660" name="TextBox 659">
                    <a:extLst>
                      <a:ext uri="{FF2B5EF4-FFF2-40B4-BE49-F238E27FC236}">
                        <a16:creationId xmlns:a16="http://schemas.microsoft.com/office/drawing/2014/main" id="{EDEC6C35-9F36-48DA-BB1B-ED65AB5F91E7}"/>
                      </a:ext>
                    </a:extLst>
                  </p:cNvPr>
                  <p:cNvSpPr txBox="1"/>
                  <p:nvPr/>
                </p:nvSpPr>
                <p:spPr>
                  <a:xfrm>
                    <a:off x="8270756" y="5413636"/>
                    <a:ext cx="32573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72</a:t>
                    </a:r>
                  </a:p>
                </p:txBody>
              </p:sp>
            </p:grpSp>
          </p:grpSp>
          <p:grpSp>
            <p:nvGrpSpPr>
              <p:cNvPr id="667" name="Group 666">
                <a:extLst>
                  <a:ext uri="{FF2B5EF4-FFF2-40B4-BE49-F238E27FC236}">
                    <a16:creationId xmlns:a16="http://schemas.microsoft.com/office/drawing/2014/main" id="{A56FC25C-0075-4240-921A-7F1E8A6EEFF2}"/>
                  </a:ext>
                </a:extLst>
              </p:cNvPr>
              <p:cNvGrpSpPr/>
              <p:nvPr/>
            </p:nvGrpSpPr>
            <p:grpSpPr>
              <a:xfrm>
                <a:off x="860186" y="5411737"/>
                <a:ext cx="7764257" cy="246221"/>
                <a:chOff x="867496" y="5413636"/>
                <a:chExt cx="7764257" cy="246221"/>
              </a:xfrm>
            </p:grpSpPr>
            <p:sp>
              <p:nvSpPr>
                <p:cNvPr id="668" name="TextBox 667">
                  <a:extLst>
                    <a:ext uri="{FF2B5EF4-FFF2-40B4-BE49-F238E27FC236}">
                      <a16:creationId xmlns:a16="http://schemas.microsoft.com/office/drawing/2014/main" id="{8300245F-F6D3-4334-A8CB-CCF39AD83229}"/>
                    </a:ext>
                  </a:extLst>
                </p:cNvPr>
                <p:cNvSpPr txBox="1"/>
                <p:nvPr/>
              </p:nvSpPr>
              <p:spPr>
                <a:xfrm>
                  <a:off x="867496" y="5413636"/>
                  <a:ext cx="255199" cy="24622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sz="1000" dirty="0">
                      <a:solidFill>
                        <a:srgbClr val="B21F2C"/>
                      </a:solidFill>
                    </a:rPr>
                    <a:t>2</a:t>
                  </a:r>
                </a:p>
              </p:txBody>
            </p:sp>
            <p:grpSp>
              <p:nvGrpSpPr>
                <p:cNvPr id="669" name="Group 668">
                  <a:extLst>
                    <a:ext uri="{FF2B5EF4-FFF2-40B4-BE49-F238E27FC236}">
                      <a16:creationId xmlns:a16="http://schemas.microsoft.com/office/drawing/2014/main" id="{5F31186D-F213-47D5-974D-D4BA56F87970}"/>
                    </a:ext>
                  </a:extLst>
                </p:cNvPr>
                <p:cNvGrpSpPr/>
                <p:nvPr/>
              </p:nvGrpSpPr>
              <p:grpSpPr>
                <a:xfrm>
                  <a:off x="1123825" y="5413636"/>
                  <a:ext cx="7507928" cy="246221"/>
                  <a:chOff x="1123825" y="5413636"/>
                  <a:chExt cx="7507928" cy="246221"/>
                </a:xfrm>
              </p:grpSpPr>
              <p:sp>
                <p:nvSpPr>
                  <p:cNvPr id="670" name="TextBox 669">
                    <a:extLst>
                      <a:ext uri="{FF2B5EF4-FFF2-40B4-BE49-F238E27FC236}">
                        <a16:creationId xmlns:a16="http://schemas.microsoft.com/office/drawing/2014/main" id="{A82A8B7B-26D4-4BEC-8AAB-0762F49F2F17}"/>
                      </a:ext>
                    </a:extLst>
                  </p:cNvPr>
                  <p:cNvSpPr txBox="1"/>
                  <p:nvPr/>
                </p:nvSpPr>
                <p:spPr>
                  <a:xfrm>
                    <a:off x="112382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239</a:t>
                    </a:r>
                  </a:p>
                </p:txBody>
              </p:sp>
              <p:sp>
                <p:nvSpPr>
                  <p:cNvPr id="671" name="TextBox 670">
                    <a:extLst>
                      <a:ext uri="{FF2B5EF4-FFF2-40B4-BE49-F238E27FC236}">
                        <a16:creationId xmlns:a16="http://schemas.microsoft.com/office/drawing/2014/main" id="{D0D48C4F-B9D2-4BBE-8013-0017FFD00FB8}"/>
                      </a:ext>
                    </a:extLst>
                  </p:cNvPr>
                  <p:cNvSpPr txBox="1"/>
                  <p:nvPr/>
                </p:nvSpPr>
                <p:spPr>
                  <a:xfrm>
                    <a:off x="1436650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235</a:t>
                    </a:r>
                  </a:p>
                </p:txBody>
              </p:sp>
              <p:sp>
                <p:nvSpPr>
                  <p:cNvPr id="672" name="TextBox 671">
                    <a:extLst>
                      <a:ext uri="{FF2B5EF4-FFF2-40B4-BE49-F238E27FC236}">
                        <a16:creationId xmlns:a16="http://schemas.microsoft.com/office/drawing/2014/main" id="{407DEF09-B218-45D0-8C89-5D5883018236}"/>
                      </a:ext>
                    </a:extLst>
                  </p:cNvPr>
                  <p:cNvSpPr txBox="1"/>
                  <p:nvPr/>
                </p:nvSpPr>
                <p:spPr>
                  <a:xfrm>
                    <a:off x="179890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231</a:t>
                    </a:r>
                  </a:p>
                </p:txBody>
              </p:sp>
              <p:sp>
                <p:nvSpPr>
                  <p:cNvPr id="673" name="TextBox 672">
                    <a:extLst>
                      <a:ext uri="{FF2B5EF4-FFF2-40B4-BE49-F238E27FC236}">
                        <a16:creationId xmlns:a16="http://schemas.microsoft.com/office/drawing/2014/main" id="{21DA832C-500A-4B5C-9DDB-5D272F8D3A39}"/>
                      </a:ext>
                    </a:extLst>
                  </p:cNvPr>
                  <p:cNvSpPr txBox="1"/>
                  <p:nvPr/>
                </p:nvSpPr>
                <p:spPr>
                  <a:xfrm>
                    <a:off x="212232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228</a:t>
                    </a:r>
                  </a:p>
                </p:txBody>
              </p:sp>
              <p:sp>
                <p:nvSpPr>
                  <p:cNvPr id="674" name="TextBox 673">
                    <a:extLst>
                      <a:ext uri="{FF2B5EF4-FFF2-40B4-BE49-F238E27FC236}">
                        <a16:creationId xmlns:a16="http://schemas.microsoft.com/office/drawing/2014/main" id="{E1487388-FB98-4706-9BA7-EEB3004C8BD6}"/>
                      </a:ext>
                    </a:extLst>
                  </p:cNvPr>
                  <p:cNvSpPr txBox="1"/>
                  <p:nvPr/>
                </p:nvSpPr>
                <p:spPr>
                  <a:xfrm>
                    <a:off x="242455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226</a:t>
                    </a:r>
                  </a:p>
                </p:txBody>
              </p:sp>
              <p:sp>
                <p:nvSpPr>
                  <p:cNvPr id="675" name="TextBox 674">
                    <a:extLst>
                      <a:ext uri="{FF2B5EF4-FFF2-40B4-BE49-F238E27FC236}">
                        <a16:creationId xmlns:a16="http://schemas.microsoft.com/office/drawing/2014/main" id="{CA252DD8-7739-4E3E-97A5-A109A7667BC8}"/>
                      </a:ext>
                    </a:extLst>
                  </p:cNvPr>
                  <p:cNvSpPr txBox="1"/>
                  <p:nvPr/>
                </p:nvSpPr>
                <p:spPr>
                  <a:xfrm>
                    <a:off x="283978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213</a:t>
                    </a:r>
                  </a:p>
                </p:txBody>
              </p:sp>
              <p:sp>
                <p:nvSpPr>
                  <p:cNvPr id="676" name="TextBox 675">
                    <a:extLst>
                      <a:ext uri="{FF2B5EF4-FFF2-40B4-BE49-F238E27FC236}">
                        <a16:creationId xmlns:a16="http://schemas.microsoft.com/office/drawing/2014/main" id="{2337018D-303A-4D02-929A-4E3EC6E693D2}"/>
                      </a:ext>
                    </a:extLst>
                  </p:cNvPr>
                  <p:cNvSpPr txBox="1"/>
                  <p:nvPr/>
                </p:nvSpPr>
                <p:spPr>
                  <a:xfrm>
                    <a:off x="31473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200</a:t>
                    </a:r>
                  </a:p>
                </p:txBody>
              </p:sp>
              <p:sp>
                <p:nvSpPr>
                  <p:cNvPr id="677" name="TextBox 676">
                    <a:extLst>
                      <a:ext uri="{FF2B5EF4-FFF2-40B4-BE49-F238E27FC236}">
                        <a16:creationId xmlns:a16="http://schemas.microsoft.com/office/drawing/2014/main" id="{E60B5B6D-3287-4318-9721-758F305834DA}"/>
                      </a:ext>
                    </a:extLst>
                  </p:cNvPr>
                  <p:cNvSpPr txBox="1"/>
                  <p:nvPr/>
                </p:nvSpPr>
                <p:spPr>
                  <a:xfrm>
                    <a:off x="34579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206</a:t>
                    </a:r>
                  </a:p>
                </p:txBody>
              </p:sp>
              <p:sp>
                <p:nvSpPr>
                  <p:cNvPr id="678" name="TextBox 677">
                    <a:extLst>
                      <a:ext uri="{FF2B5EF4-FFF2-40B4-BE49-F238E27FC236}">
                        <a16:creationId xmlns:a16="http://schemas.microsoft.com/office/drawing/2014/main" id="{C69029DC-3778-4F0A-BB5B-4CECDDDCBF10}"/>
                      </a:ext>
                    </a:extLst>
                  </p:cNvPr>
                  <p:cNvSpPr txBox="1"/>
                  <p:nvPr/>
                </p:nvSpPr>
                <p:spPr>
                  <a:xfrm>
                    <a:off x="376586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198</a:t>
                    </a:r>
                  </a:p>
                </p:txBody>
              </p:sp>
              <p:sp>
                <p:nvSpPr>
                  <p:cNvPr id="679" name="TextBox 678">
                    <a:extLst>
                      <a:ext uri="{FF2B5EF4-FFF2-40B4-BE49-F238E27FC236}">
                        <a16:creationId xmlns:a16="http://schemas.microsoft.com/office/drawing/2014/main" id="{1FED9AAE-922A-476C-B4E5-CEB4B7E5824A}"/>
                      </a:ext>
                    </a:extLst>
                  </p:cNvPr>
                  <p:cNvSpPr txBox="1"/>
                  <p:nvPr/>
                </p:nvSpPr>
                <p:spPr>
                  <a:xfrm>
                    <a:off x="40897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196</a:t>
                    </a:r>
                  </a:p>
                </p:txBody>
              </p:sp>
              <p:sp>
                <p:nvSpPr>
                  <p:cNvPr id="680" name="TextBox 679">
                    <a:extLst>
                      <a:ext uri="{FF2B5EF4-FFF2-40B4-BE49-F238E27FC236}">
                        <a16:creationId xmlns:a16="http://schemas.microsoft.com/office/drawing/2014/main" id="{2C895E4D-4DCA-4878-A681-24F7BB2BF232}"/>
                      </a:ext>
                    </a:extLst>
                  </p:cNvPr>
                  <p:cNvSpPr txBox="1"/>
                  <p:nvPr/>
                </p:nvSpPr>
                <p:spPr>
                  <a:xfrm>
                    <a:off x="439009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192</a:t>
                    </a:r>
                  </a:p>
                </p:txBody>
              </p:sp>
              <p:sp>
                <p:nvSpPr>
                  <p:cNvPr id="681" name="TextBox 680">
                    <a:extLst>
                      <a:ext uri="{FF2B5EF4-FFF2-40B4-BE49-F238E27FC236}">
                        <a16:creationId xmlns:a16="http://schemas.microsoft.com/office/drawing/2014/main" id="{907FC9C6-3DA3-48F3-AE84-1C6C24713A0B}"/>
                      </a:ext>
                    </a:extLst>
                  </p:cNvPr>
                  <p:cNvSpPr txBox="1"/>
                  <p:nvPr/>
                </p:nvSpPr>
                <p:spPr>
                  <a:xfrm>
                    <a:off x="470744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192</a:t>
                    </a:r>
                  </a:p>
                </p:txBody>
              </p:sp>
              <p:sp>
                <p:nvSpPr>
                  <p:cNvPr id="682" name="TextBox 681">
                    <a:extLst>
                      <a:ext uri="{FF2B5EF4-FFF2-40B4-BE49-F238E27FC236}">
                        <a16:creationId xmlns:a16="http://schemas.microsoft.com/office/drawing/2014/main" id="{88BB2AB0-FF6C-420E-A45D-A72890D9FF5C}"/>
                      </a:ext>
                    </a:extLst>
                  </p:cNvPr>
                  <p:cNvSpPr txBox="1"/>
                  <p:nvPr/>
                </p:nvSpPr>
                <p:spPr>
                  <a:xfrm>
                    <a:off x="502518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189</a:t>
                    </a:r>
                  </a:p>
                </p:txBody>
              </p:sp>
              <p:sp>
                <p:nvSpPr>
                  <p:cNvPr id="683" name="TextBox 682">
                    <a:extLst>
                      <a:ext uri="{FF2B5EF4-FFF2-40B4-BE49-F238E27FC236}">
                        <a16:creationId xmlns:a16="http://schemas.microsoft.com/office/drawing/2014/main" id="{936874FF-DD67-444A-920E-DAE6F6C876B3}"/>
                      </a:ext>
                    </a:extLst>
                  </p:cNvPr>
                  <p:cNvSpPr txBox="1"/>
                  <p:nvPr/>
                </p:nvSpPr>
                <p:spPr>
                  <a:xfrm>
                    <a:off x="534556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186</a:t>
                    </a:r>
                  </a:p>
                </p:txBody>
              </p:sp>
              <p:sp>
                <p:nvSpPr>
                  <p:cNvPr id="684" name="TextBox 683">
                    <a:extLst>
                      <a:ext uri="{FF2B5EF4-FFF2-40B4-BE49-F238E27FC236}">
                        <a16:creationId xmlns:a16="http://schemas.microsoft.com/office/drawing/2014/main" id="{76D25687-14A0-42C0-B593-B110402EBF9F}"/>
                      </a:ext>
                    </a:extLst>
                  </p:cNvPr>
                  <p:cNvSpPr txBox="1"/>
                  <p:nvPr/>
                </p:nvSpPr>
                <p:spPr>
                  <a:xfrm>
                    <a:off x="5644751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183</a:t>
                    </a:r>
                  </a:p>
                </p:txBody>
              </p:sp>
              <p:sp>
                <p:nvSpPr>
                  <p:cNvPr id="685" name="TextBox 684">
                    <a:extLst>
                      <a:ext uri="{FF2B5EF4-FFF2-40B4-BE49-F238E27FC236}">
                        <a16:creationId xmlns:a16="http://schemas.microsoft.com/office/drawing/2014/main" id="{76440E74-3EB4-487A-8BC0-05DC7F8E2862}"/>
                      </a:ext>
                    </a:extLst>
                  </p:cNvPr>
                  <p:cNvSpPr txBox="1"/>
                  <p:nvPr/>
                </p:nvSpPr>
                <p:spPr>
                  <a:xfrm>
                    <a:off x="596248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182</a:t>
                    </a:r>
                  </a:p>
                </p:txBody>
              </p:sp>
              <p:sp>
                <p:nvSpPr>
                  <p:cNvPr id="686" name="TextBox 685">
                    <a:extLst>
                      <a:ext uri="{FF2B5EF4-FFF2-40B4-BE49-F238E27FC236}">
                        <a16:creationId xmlns:a16="http://schemas.microsoft.com/office/drawing/2014/main" id="{90A9F2F1-1F89-4E17-9B25-C5CD992B5697}"/>
                      </a:ext>
                    </a:extLst>
                  </p:cNvPr>
                  <p:cNvSpPr txBox="1"/>
                  <p:nvPr/>
                </p:nvSpPr>
                <p:spPr>
                  <a:xfrm>
                    <a:off x="627491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184</a:t>
                    </a:r>
                  </a:p>
                </p:txBody>
              </p:sp>
              <p:sp>
                <p:nvSpPr>
                  <p:cNvPr id="687" name="TextBox 686">
                    <a:extLst>
                      <a:ext uri="{FF2B5EF4-FFF2-40B4-BE49-F238E27FC236}">
                        <a16:creationId xmlns:a16="http://schemas.microsoft.com/office/drawing/2014/main" id="{218885E8-342A-4F9E-9DCB-02EB6FD7E504}"/>
                      </a:ext>
                    </a:extLst>
                  </p:cNvPr>
                  <p:cNvSpPr txBox="1"/>
                  <p:nvPr/>
                </p:nvSpPr>
                <p:spPr>
                  <a:xfrm>
                    <a:off x="657675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178</a:t>
                    </a:r>
                  </a:p>
                </p:txBody>
              </p:sp>
              <p:sp>
                <p:nvSpPr>
                  <p:cNvPr id="688" name="TextBox 687">
                    <a:extLst>
                      <a:ext uri="{FF2B5EF4-FFF2-40B4-BE49-F238E27FC236}">
                        <a16:creationId xmlns:a16="http://schemas.microsoft.com/office/drawing/2014/main" id="{A0032E4F-E74D-48B3-88B3-D7CE1BF67971}"/>
                      </a:ext>
                    </a:extLst>
                  </p:cNvPr>
                  <p:cNvSpPr txBox="1"/>
                  <p:nvPr/>
                </p:nvSpPr>
                <p:spPr>
                  <a:xfrm>
                    <a:off x="687593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172</a:t>
                    </a:r>
                  </a:p>
                </p:txBody>
              </p:sp>
              <p:sp>
                <p:nvSpPr>
                  <p:cNvPr id="689" name="TextBox 688">
                    <a:extLst>
                      <a:ext uri="{FF2B5EF4-FFF2-40B4-BE49-F238E27FC236}">
                        <a16:creationId xmlns:a16="http://schemas.microsoft.com/office/drawing/2014/main" id="{D95F6C69-83CF-4936-B707-CF6C78C33B43}"/>
                      </a:ext>
                    </a:extLst>
                  </p:cNvPr>
                  <p:cNvSpPr txBox="1"/>
                  <p:nvPr/>
                </p:nvSpPr>
                <p:spPr>
                  <a:xfrm>
                    <a:off x="7196321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170</a:t>
                    </a:r>
                  </a:p>
                </p:txBody>
              </p:sp>
              <p:sp>
                <p:nvSpPr>
                  <p:cNvPr id="690" name="TextBox 689">
                    <a:extLst>
                      <a:ext uri="{FF2B5EF4-FFF2-40B4-BE49-F238E27FC236}">
                        <a16:creationId xmlns:a16="http://schemas.microsoft.com/office/drawing/2014/main" id="{D45A87F0-ABC1-4CA7-9296-63700935630A}"/>
                      </a:ext>
                    </a:extLst>
                  </p:cNvPr>
                  <p:cNvSpPr txBox="1"/>
                  <p:nvPr/>
                </p:nvSpPr>
                <p:spPr>
                  <a:xfrm>
                    <a:off x="750610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168</a:t>
                    </a:r>
                  </a:p>
                </p:txBody>
              </p:sp>
              <p:sp>
                <p:nvSpPr>
                  <p:cNvPr id="691" name="TextBox 690">
                    <a:extLst>
                      <a:ext uri="{FF2B5EF4-FFF2-40B4-BE49-F238E27FC236}">
                        <a16:creationId xmlns:a16="http://schemas.microsoft.com/office/drawing/2014/main" id="{61113CAF-FAB3-4DB3-89DF-DE1B34F443AC}"/>
                      </a:ext>
                    </a:extLst>
                  </p:cNvPr>
                  <p:cNvSpPr txBox="1"/>
                  <p:nvPr/>
                </p:nvSpPr>
                <p:spPr>
                  <a:xfrm>
                    <a:off x="7817394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164</a:t>
                    </a:r>
                  </a:p>
                </p:txBody>
              </p:sp>
              <p:sp>
                <p:nvSpPr>
                  <p:cNvPr id="692" name="TextBox 691">
                    <a:extLst>
                      <a:ext uri="{FF2B5EF4-FFF2-40B4-BE49-F238E27FC236}">
                        <a16:creationId xmlns:a16="http://schemas.microsoft.com/office/drawing/2014/main" id="{3AB9914D-9B0E-438F-B247-47454071E7C3}"/>
                      </a:ext>
                    </a:extLst>
                  </p:cNvPr>
                  <p:cNvSpPr txBox="1"/>
                  <p:nvPr/>
                </p:nvSpPr>
                <p:spPr>
                  <a:xfrm>
                    <a:off x="8235490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B21F2C"/>
                        </a:solidFill>
                      </a:rPr>
                      <a:t>150</a:t>
                    </a:r>
                  </a:p>
                </p:txBody>
              </p:sp>
            </p:grpSp>
          </p:grpSp>
          <p:grpSp>
            <p:nvGrpSpPr>
              <p:cNvPr id="694" name="Group 693">
                <a:extLst>
                  <a:ext uri="{FF2B5EF4-FFF2-40B4-BE49-F238E27FC236}">
                    <a16:creationId xmlns:a16="http://schemas.microsoft.com/office/drawing/2014/main" id="{EDC7D6D2-EE64-4236-AA06-84B6E4020E2E}"/>
                  </a:ext>
                </a:extLst>
              </p:cNvPr>
              <p:cNvGrpSpPr/>
              <p:nvPr/>
            </p:nvGrpSpPr>
            <p:grpSpPr>
              <a:xfrm>
                <a:off x="860186" y="5573871"/>
                <a:ext cx="7764257" cy="246221"/>
                <a:chOff x="867496" y="5413636"/>
                <a:chExt cx="7764257" cy="246221"/>
              </a:xfrm>
            </p:grpSpPr>
            <p:sp>
              <p:nvSpPr>
                <p:cNvPr id="695" name="TextBox 694">
                  <a:extLst>
                    <a:ext uri="{FF2B5EF4-FFF2-40B4-BE49-F238E27FC236}">
                      <a16:creationId xmlns:a16="http://schemas.microsoft.com/office/drawing/2014/main" id="{37C773E3-1559-4F73-AB70-F0C85C29F0E4}"/>
                    </a:ext>
                  </a:extLst>
                </p:cNvPr>
                <p:cNvSpPr txBox="1"/>
                <p:nvPr/>
              </p:nvSpPr>
              <p:spPr>
                <a:xfrm>
                  <a:off x="867496" y="5413636"/>
                  <a:ext cx="255199" cy="24622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accent3"/>
                      </a:solidFill>
                    </a:rPr>
                    <a:t>3</a:t>
                  </a:r>
                </a:p>
              </p:txBody>
            </p:sp>
            <p:grpSp>
              <p:nvGrpSpPr>
                <p:cNvPr id="696" name="Group 695">
                  <a:extLst>
                    <a:ext uri="{FF2B5EF4-FFF2-40B4-BE49-F238E27FC236}">
                      <a16:creationId xmlns:a16="http://schemas.microsoft.com/office/drawing/2014/main" id="{C07E4E63-E8E4-47AF-8338-DF4B6071C358}"/>
                    </a:ext>
                  </a:extLst>
                </p:cNvPr>
                <p:cNvGrpSpPr/>
                <p:nvPr/>
              </p:nvGrpSpPr>
              <p:grpSpPr>
                <a:xfrm>
                  <a:off x="1123825" y="5413636"/>
                  <a:ext cx="7507928" cy="246221"/>
                  <a:chOff x="1123825" y="5413636"/>
                  <a:chExt cx="7507928" cy="246221"/>
                </a:xfrm>
              </p:grpSpPr>
              <p:sp>
                <p:nvSpPr>
                  <p:cNvPr id="697" name="TextBox 696">
                    <a:extLst>
                      <a:ext uri="{FF2B5EF4-FFF2-40B4-BE49-F238E27FC236}">
                        <a16:creationId xmlns:a16="http://schemas.microsoft.com/office/drawing/2014/main" id="{ACF000BD-D971-49B8-9C45-FB12C3184DCD}"/>
                      </a:ext>
                    </a:extLst>
                  </p:cNvPr>
                  <p:cNvSpPr txBox="1"/>
                  <p:nvPr/>
                </p:nvSpPr>
                <p:spPr>
                  <a:xfrm>
                    <a:off x="112382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322</a:t>
                    </a:r>
                  </a:p>
                </p:txBody>
              </p:sp>
              <p:sp>
                <p:nvSpPr>
                  <p:cNvPr id="698" name="TextBox 697">
                    <a:extLst>
                      <a:ext uri="{FF2B5EF4-FFF2-40B4-BE49-F238E27FC236}">
                        <a16:creationId xmlns:a16="http://schemas.microsoft.com/office/drawing/2014/main" id="{DD3CB55E-C9A7-475F-B754-221E07422CD2}"/>
                      </a:ext>
                    </a:extLst>
                  </p:cNvPr>
                  <p:cNvSpPr txBox="1"/>
                  <p:nvPr/>
                </p:nvSpPr>
                <p:spPr>
                  <a:xfrm>
                    <a:off x="1436650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315</a:t>
                    </a:r>
                  </a:p>
                </p:txBody>
              </p:sp>
              <p:sp>
                <p:nvSpPr>
                  <p:cNvPr id="699" name="TextBox 698">
                    <a:extLst>
                      <a:ext uri="{FF2B5EF4-FFF2-40B4-BE49-F238E27FC236}">
                        <a16:creationId xmlns:a16="http://schemas.microsoft.com/office/drawing/2014/main" id="{3C2152D1-0C30-45DE-ABD9-6FBF59EFAF49}"/>
                      </a:ext>
                    </a:extLst>
                  </p:cNvPr>
                  <p:cNvSpPr txBox="1"/>
                  <p:nvPr/>
                </p:nvSpPr>
                <p:spPr>
                  <a:xfrm>
                    <a:off x="179890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306</a:t>
                    </a:r>
                  </a:p>
                </p:txBody>
              </p:sp>
              <p:sp>
                <p:nvSpPr>
                  <p:cNvPr id="700" name="TextBox 699">
                    <a:extLst>
                      <a:ext uri="{FF2B5EF4-FFF2-40B4-BE49-F238E27FC236}">
                        <a16:creationId xmlns:a16="http://schemas.microsoft.com/office/drawing/2014/main" id="{24ABD58F-C259-4B4C-AEC1-4536C585AD5C}"/>
                      </a:ext>
                    </a:extLst>
                  </p:cNvPr>
                  <p:cNvSpPr txBox="1"/>
                  <p:nvPr/>
                </p:nvSpPr>
                <p:spPr>
                  <a:xfrm>
                    <a:off x="212232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301</a:t>
                    </a:r>
                  </a:p>
                </p:txBody>
              </p:sp>
              <p:sp>
                <p:nvSpPr>
                  <p:cNvPr id="701" name="TextBox 700">
                    <a:extLst>
                      <a:ext uri="{FF2B5EF4-FFF2-40B4-BE49-F238E27FC236}">
                        <a16:creationId xmlns:a16="http://schemas.microsoft.com/office/drawing/2014/main" id="{0B65D201-60AF-46A3-B768-3F8718C3F9A7}"/>
                      </a:ext>
                    </a:extLst>
                  </p:cNvPr>
                  <p:cNvSpPr txBox="1"/>
                  <p:nvPr/>
                </p:nvSpPr>
                <p:spPr>
                  <a:xfrm>
                    <a:off x="242455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292</a:t>
                    </a:r>
                  </a:p>
                </p:txBody>
              </p:sp>
              <p:sp>
                <p:nvSpPr>
                  <p:cNvPr id="702" name="TextBox 701">
                    <a:extLst>
                      <a:ext uri="{FF2B5EF4-FFF2-40B4-BE49-F238E27FC236}">
                        <a16:creationId xmlns:a16="http://schemas.microsoft.com/office/drawing/2014/main" id="{9A2303D9-D4F8-4FA7-B0AC-E91A625C22FB}"/>
                      </a:ext>
                    </a:extLst>
                  </p:cNvPr>
                  <p:cNvSpPr txBox="1"/>
                  <p:nvPr/>
                </p:nvSpPr>
                <p:spPr>
                  <a:xfrm>
                    <a:off x="283978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285</a:t>
                    </a:r>
                  </a:p>
                </p:txBody>
              </p:sp>
              <p:sp>
                <p:nvSpPr>
                  <p:cNvPr id="703" name="TextBox 702">
                    <a:extLst>
                      <a:ext uri="{FF2B5EF4-FFF2-40B4-BE49-F238E27FC236}">
                        <a16:creationId xmlns:a16="http://schemas.microsoft.com/office/drawing/2014/main" id="{1C5DF6E8-376B-4F84-8BDF-064BDE8A96F3}"/>
                      </a:ext>
                    </a:extLst>
                  </p:cNvPr>
                  <p:cNvSpPr txBox="1"/>
                  <p:nvPr/>
                </p:nvSpPr>
                <p:spPr>
                  <a:xfrm>
                    <a:off x="31473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258</a:t>
                    </a:r>
                  </a:p>
                </p:txBody>
              </p:sp>
              <p:sp>
                <p:nvSpPr>
                  <p:cNvPr id="704" name="TextBox 703">
                    <a:extLst>
                      <a:ext uri="{FF2B5EF4-FFF2-40B4-BE49-F238E27FC236}">
                        <a16:creationId xmlns:a16="http://schemas.microsoft.com/office/drawing/2014/main" id="{08E28F1D-07E9-4492-AFD8-76B5F8390DDF}"/>
                      </a:ext>
                    </a:extLst>
                  </p:cNvPr>
                  <p:cNvSpPr txBox="1"/>
                  <p:nvPr/>
                </p:nvSpPr>
                <p:spPr>
                  <a:xfrm>
                    <a:off x="34579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254</a:t>
                    </a:r>
                  </a:p>
                </p:txBody>
              </p:sp>
              <p:sp>
                <p:nvSpPr>
                  <p:cNvPr id="705" name="TextBox 704">
                    <a:extLst>
                      <a:ext uri="{FF2B5EF4-FFF2-40B4-BE49-F238E27FC236}">
                        <a16:creationId xmlns:a16="http://schemas.microsoft.com/office/drawing/2014/main" id="{B28DBD66-585D-4213-B7D8-BEEE4EC1612B}"/>
                      </a:ext>
                    </a:extLst>
                  </p:cNvPr>
                  <p:cNvSpPr txBox="1"/>
                  <p:nvPr/>
                </p:nvSpPr>
                <p:spPr>
                  <a:xfrm>
                    <a:off x="376586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254</a:t>
                    </a:r>
                  </a:p>
                </p:txBody>
              </p:sp>
              <p:sp>
                <p:nvSpPr>
                  <p:cNvPr id="706" name="TextBox 705">
                    <a:extLst>
                      <a:ext uri="{FF2B5EF4-FFF2-40B4-BE49-F238E27FC236}">
                        <a16:creationId xmlns:a16="http://schemas.microsoft.com/office/drawing/2014/main" id="{8B5352DB-1739-40FE-8DD1-1CDF1CAA4691}"/>
                      </a:ext>
                    </a:extLst>
                  </p:cNvPr>
                  <p:cNvSpPr txBox="1"/>
                  <p:nvPr/>
                </p:nvSpPr>
                <p:spPr>
                  <a:xfrm>
                    <a:off x="40897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253</a:t>
                    </a:r>
                  </a:p>
                </p:txBody>
              </p:sp>
              <p:sp>
                <p:nvSpPr>
                  <p:cNvPr id="707" name="TextBox 706">
                    <a:extLst>
                      <a:ext uri="{FF2B5EF4-FFF2-40B4-BE49-F238E27FC236}">
                        <a16:creationId xmlns:a16="http://schemas.microsoft.com/office/drawing/2014/main" id="{1EADDF7B-F203-4B8A-A460-2725A5F43F46}"/>
                      </a:ext>
                    </a:extLst>
                  </p:cNvPr>
                  <p:cNvSpPr txBox="1"/>
                  <p:nvPr/>
                </p:nvSpPr>
                <p:spPr>
                  <a:xfrm>
                    <a:off x="439009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250</a:t>
                    </a:r>
                  </a:p>
                </p:txBody>
              </p:sp>
              <p:sp>
                <p:nvSpPr>
                  <p:cNvPr id="708" name="TextBox 707">
                    <a:extLst>
                      <a:ext uri="{FF2B5EF4-FFF2-40B4-BE49-F238E27FC236}">
                        <a16:creationId xmlns:a16="http://schemas.microsoft.com/office/drawing/2014/main" id="{B87D235F-227B-4615-9BBA-5B35369FB032}"/>
                      </a:ext>
                    </a:extLst>
                  </p:cNvPr>
                  <p:cNvSpPr txBox="1"/>
                  <p:nvPr/>
                </p:nvSpPr>
                <p:spPr>
                  <a:xfrm>
                    <a:off x="470744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249</a:t>
                    </a:r>
                  </a:p>
                </p:txBody>
              </p:sp>
              <p:sp>
                <p:nvSpPr>
                  <p:cNvPr id="709" name="TextBox 708">
                    <a:extLst>
                      <a:ext uri="{FF2B5EF4-FFF2-40B4-BE49-F238E27FC236}">
                        <a16:creationId xmlns:a16="http://schemas.microsoft.com/office/drawing/2014/main" id="{06281EE1-0D2F-4B90-9CFF-8381B3C4CD5F}"/>
                      </a:ext>
                    </a:extLst>
                  </p:cNvPr>
                  <p:cNvSpPr txBox="1"/>
                  <p:nvPr/>
                </p:nvSpPr>
                <p:spPr>
                  <a:xfrm>
                    <a:off x="502518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243</a:t>
                    </a:r>
                  </a:p>
                </p:txBody>
              </p:sp>
              <p:sp>
                <p:nvSpPr>
                  <p:cNvPr id="710" name="TextBox 709">
                    <a:extLst>
                      <a:ext uri="{FF2B5EF4-FFF2-40B4-BE49-F238E27FC236}">
                        <a16:creationId xmlns:a16="http://schemas.microsoft.com/office/drawing/2014/main" id="{76C9A112-1C63-4E12-941D-E7CA6FED001A}"/>
                      </a:ext>
                    </a:extLst>
                  </p:cNvPr>
                  <p:cNvSpPr txBox="1"/>
                  <p:nvPr/>
                </p:nvSpPr>
                <p:spPr>
                  <a:xfrm>
                    <a:off x="534556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242</a:t>
                    </a:r>
                  </a:p>
                </p:txBody>
              </p:sp>
              <p:sp>
                <p:nvSpPr>
                  <p:cNvPr id="711" name="TextBox 710">
                    <a:extLst>
                      <a:ext uri="{FF2B5EF4-FFF2-40B4-BE49-F238E27FC236}">
                        <a16:creationId xmlns:a16="http://schemas.microsoft.com/office/drawing/2014/main" id="{8231A2BD-986C-4E69-BD92-FBA6A512DB12}"/>
                      </a:ext>
                    </a:extLst>
                  </p:cNvPr>
                  <p:cNvSpPr txBox="1"/>
                  <p:nvPr/>
                </p:nvSpPr>
                <p:spPr>
                  <a:xfrm>
                    <a:off x="5644751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234</a:t>
                    </a:r>
                  </a:p>
                </p:txBody>
              </p:sp>
              <p:sp>
                <p:nvSpPr>
                  <p:cNvPr id="712" name="TextBox 711">
                    <a:extLst>
                      <a:ext uri="{FF2B5EF4-FFF2-40B4-BE49-F238E27FC236}">
                        <a16:creationId xmlns:a16="http://schemas.microsoft.com/office/drawing/2014/main" id="{808540E3-2700-4BBD-851F-1D3DDA8E66DF}"/>
                      </a:ext>
                    </a:extLst>
                  </p:cNvPr>
                  <p:cNvSpPr txBox="1"/>
                  <p:nvPr/>
                </p:nvSpPr>
                <p:spPr>
                  <a:xfrm>
                    <a:off x="596248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236</a:t>
                    </a:r>
                  </a:p>
                </p:txBody>
              </p:sp>
              <p:sp>
                <p:nvSpPr>
                  <p:cNvPr id="713" name="TextBox 712">
                    <a:extLst>
                      <a:ext uri="{FF2B5EF4-FFF2-40B4-BE49-F238E27FC236}">
                        <a16:creationId xmlns:a16="http://schemas.microsoft.com/office/drawing/2014/main" id="{D577CCBC-CE30-42D0-89C7-3B291EB893E7}"/>
                      </a:ext>
                    </a:extLst>
                  </p:cNvPr>
                  <p:cNvSpPr txBox="1"/>
                  <p:nvPr/>
                </p:nvSpPr>
                <p:spPr>
                  <a:xfrm>
                    <a:off x="627491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232</a:t>
                    </a:r>
                  </a:p>
                </p:txBody>
              </p:sp>
              <p:sp>
                <p:nvSpPr>
                  <p:cNvPr id="714" name="TextBox 713">
                    <a:extLst>
                      <a:ext uri="{FF2B5EF4-FFF2-40B4-BE49-F238E27FC236}">
                        <a16:creationId xmlns:a16="http://schemas.microsoft.com/office/drawing/2014/main" id="{29D40463-8D36-441F-A6D7-489CEB1099D3}"/>
                      </a:ext>
                    </a:extLst>
                  </p:cNvPr>
                  <p:cNvSpPr txBox="1"/>
                  <p:nvPr/>
                </p:nvSpPr>
                <p:spPr>
                  <a:xfrm>
                    <a:off x="657675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231</a:t>
                    </a:r>
                  </a:p>
                </p:txBody>
              </p:sp>
              <p:sp>
                <p:nvSpPr>
                  <p:cNvPr id="715" name="TextBox 714">
                    <a:extLst>
                      <a:ext uri="{FF2B5EF4-FFF2-40B4-BE49-F238E27FC236}">
                        <a16:creationId xmlns:a16="http://schemas.microsoft.com/office/drawing/2014/main" id="{9305FA44-C3EF-40DA-893B-B5B772D3CEB7}"/>
                      </a:ext>
                    </a:extLst>
                  </p:cNvPr>
                  <p:cNvSpPr txBox="1"/>
                  <p:nvPr/>
                </p:nvSpPr>
                <p:spPr>
                  <a:xfrm>
                    <a:off x="687593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223</a:t>
                    </a:r>
                  </a:p>
                </p:txBody>
              </p:sp>
              <p:sp>
                <p:nvSpPr>
                  <p:cNvPr id="716" name="TextBox 715">
                    <a:extLst>
                      <a:ext uri="{FF2B5EF4-FFF2-40B4-BE49-F238E27FC236}">
                        <a16:creationId xmlns:a16="http://schemas.microsoft.com/office/drawing/2014/main" id="{2BE7EB22-E9FB-4846-9FB2-F8FF1C12E49A}"/>
                      </a:ext>
                    </a:extLst>
                  </p:cNvPr>
                  <p:cNvSpPr txBox="1"/>
                  <p:nvPr/>
                </p:nvSpPr>
                <p:spPr>
                  <a:xfrm>
                    <a:off x="7196321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225</a:t>
                    </a:r>
                  </a:p>
                </p:txBody>
              </p:sp>
              <p:sp>
                <p:nvSpPr>
                  <p:cNvPr id="717" name="TextBox 716">
                    <a:extLst>
                      <a:ext uri="{FF2B5EF4-FFF2-40B4-BE49-F238E27FC236}">
                        <a16:creationId xmlns:a16="http://schemas.microsoft.com/office/drawing/2014/main" id="{9D21C006-3999-4E7A-B610-947081775298}"/>
                      </a:ext>
                    </a:extLst>
                  </p:cNvPr>
                  <p:cNvSpPr txBox="1"/>
                  <p:nvPr/>
                </p:nvSpPr>
                <p:spPr>
                  <a:xfrm>
                    <a:off x="750610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217</a:t>
                    </a:r>
                  </a:p>
                </p:txBody>
              </p:sp>
              <p:sp>
                <p:nvSpPr>
                  <p:cNvPr id="718" name="TextBox 717">
                    <a:extLst>
                      <a:ext uri="{FF2B5EF4-FFF2-40B4-BE49-F238E27FC236}">
                        <a16:creationId xmlns:a16="http://schemas.microsoft.com/office/drawing/2014/main" id="{E2ACC412-F9F6-4BE0-AC79-E1127B907CD6}"/>
                      </a:ext>
                    </a:extLst>
                  </p:cNvPr>
                  <p:cNvSpPr txBox="1"/>
                  <p:nvPr/>
                </p:nvSpPr>
                <p:spPr>
                  <a:xfrm>
                    <a:off x="7817394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215</a:t>
                    </a:r>
                  </a:p>
                </p:txBody>
              </p:sp>
              <p:sp>
                <p:nvSpPr>
                  <p:cNvPr id="719" name="TextBox 718">
                    <a:extLst>
                      <a:ext uri="{FF2B5EF4-FFF2-40B4-BE49-F238E27FC236}">
                        <a16:creationId xmlns:a16="http://schemas.microsoft.com/office/drawing/2014/main" id="{3F3C548B-F23F-465F-9D5C-903C1F57E8FD}"/>
                      </a:ext>
                    </a:extLst>
                  </p:cNvPr>
                  <p:cNvSpPr txBox="1"/>
                  <p:nvPr/>
                </p:nvSpPr>
                <p:spPr>
                  <a:xfrm>
                    <a:off x="8235490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chemeClr val="accent3"/>
                        </a:solidFill>
                      </a:rPr>
                      <a:t>179</a:t>
                    </a:r>
                  </a:p>
                </p:txBody>
              </p:sp>
            </p:grpSp>
          </p:grpSp>
          <p:grpSp>
            <p:nvGrpSpPr>
              <p:cNvPr id="720" name="Group 719">
                <a:extLst>
                  <a:ext uri="{FF2B5EF4-FFF2-40B4-BE49-F238E27FC236}">
                    <a16:creationId xmlns:a16="http://schemas.microsoft.com/office/drawing/2014/main" id="{8A53F990-1EA5-4C8D-8E05-A0CF5E08B844}"/>
                  </a:ext>
                </a:extLst>
              </p:cNvPr>
              <p:cNvGrpSpPr/>
              <p:nvPr/>
            </p:nvGrpSpPr>
            <p:grpSpPr>
              <a:xfrm>
                <a:off x="860186" y="5736006"/>
                <a:ext cx="7764257" cy="246221"/>
                <a:chOff x="867496" y="5413636"/>
                <a:chExt cx="7764257" cy="246221"/>
              </a:xfrm>
            </p:grpSpPr>
            <p:sp>
              <p:nvSpPr>
                <p:cNvPr id="721" name="TextBox 720">
                  <a:extLst>
                    <a:ext uri="{FF2B5EF4-FFF2-40B4-BE49-F238E27FC236}">
                      <a16:creationId xmlns:a16="http://schemas.microsoft.com/office/drawing/2014/main" id="{7CF6AC62-82DB-4DB6-8C27-42A950F7EB79}"/>
                    </a:ext>
                  </a:extLst>
                </p:cNvPr>
                <p:cNvSpPr txBox="1"/>
                <p:nvPr/>
              </p:nvSpPr>
              <p:spPr>
                <a:xfrm>
                  <a:off x="867496" y="5413636"/>
                  <a:ext cx="255199" cy="24622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sz="1000" dirty="0">
                      <a:solidFill>
                        <a:srgbClr val="533212"/>
                      </a:solidFill>
                    </a:rPr>
                    <a:t>4</a:t>
                  </a:r>
                </a:p>
              </p:txBody>
            </p:sp>
            <p:grpSp>
              <p:nvGrpSpPr>
                <p:cNvPr id="722" name="Group 721">
                  <a:extLst>
                    <a:ext uri="{FF2B5EF4-FFF2-40B4-BE49-F238E27FC236}">
                      <a16:creationId xmlns:a16="http://schemas.microsoft.com/office/drawing/2014/main" id="{5FDC3946-5763-4D62-AE1C-DDBD437A3214}"/>
                    </a:ext>
                  </a:extLst>
                </p:cNvPr>
                <p:cNvGrpSpPr/>
                <p:nvPr/>
              </p:nvGrpSpPr>
              <p:grpSpPr>
                <a:xfrm>
                  <a:off x="1123825" y="5413636"/>
                  <a:ext cx="7507928" cy="246221"/>
                  <a:chOff x="1123825" y="5413636"/>
                  <a:chExt cx="7507928" cy="246221"/>
                </a:xfrm>
              </p:grpSpPr>
              <p:sp>
                <p:nvSpPr>
                  <p:cNvPr id="723" name="TextBox 722">
                    <a:extLst>
                      <a:ext uri="{FF2B5EF4-FFF2-40B4-BE49-F238E27FC236}">
                        <a16:creationId xmlns:a16="http://schemas.microsoft.com/office/drawing/2014/main" id="{52E71F40-8AEC-41B1-998C-2ABD1BD8F494}"/>
                      </a:ext>
                    </a:extLst>
                  </p:cNvPr>
                  <p:cNvSpPr txBox="1"/>
                  <p:nvPr/>
                </p:nvSpPr>
                <p:spPr>
                  <a:xfrm>
                    <a:off x="112382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643</a:t>
                    </a:r>
                  </a:p>
                </p:txBody>
              </p:sp>
              <p:sp>
                <p:nvSpPr>
                  <p:cNvPr id="724" name="TextBox 723">
                    <a:extLst>
                      <a:ext uri="{FF2B5EF4-FFF2-40B4-BE49-F238E27FC236}">
                        <a16:creationId xmlns:a16="http://schemas.microsoft.com/office/drawing/2014/main" id="{33CD5DB0-1882-454B-86B6-384F6FA5C024}"/>
                      </a:ext>
                    </a:extLst>
                  </p:cNvPr>
                  <p:cNvSpPr txBox="1"/>
                  <p:nvPr/>
                </p:nvSpPr>
                <p:spPr>
                  <a:xfrm>
                    <a:off x="1436650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630</a:t>
                    </a:r>
                  </a:p>
                </p:txBody>
              </p:sp>
              <p:sp>
                <p:nvSpPr>
                  <p:cNvPr id="725" name="TextBox 724">
                    <a:extLst>
                      <a:ext uri="{FF2B5EF4-FFF2-40B4-BE49-F238E27FC236}">
                        <a16:creationId xmlns:a16="http://schemas.microsoft.com/office/drawing/2014/main" id="{7CD07DDE-FE18-43DB-8BD7-A84CA36D5414}"/>
                      </a:ext>
                    </a:extLst>
                  </p:cNvPr>
                  <p:cNvSpPr txBox="1"/>
                  <p:nvPr/>
                </p:nvSpPr>
                <p:spPr>
                  <a:xfrm>
                    <a:off x="179890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619</a:t>
                    </a:r>
                  </a:p>
                </p:txBody>
              </p:sp>
              <p:sp>
                <p:nvSpPr>
                  <p:cNvPr id="726" name="TextBox 725">
                    <a:extLst>
                      <a:ext uri="{FF2B5EF4-FFF2-40B4-BE49-F238E27FC236}">
                        <a16:creationId xmlns:a16="http://schemas.microsoft.com/office/drawing/2014/main" id="{68031DBF-311D-4C15-AFB2-D8AD624D20CA}"/>
                      </a:ext>
                    </a:extLst>
                  </p:cNvPr>
                  <p:cNvSpPr txBox="1"/>
                  <p:nvPr/>
                </p:nvSpPr>
                <p:spPr>
                  <a:xfrm>
                    <a:off x="212232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597</a:t>
                    </a:r>
                  </a:p>
                </p:txBody>
              </p:sp>
              <p:sp>
                <p:nvSpPr>
                  <p:cNvPr id="727" name="TextBox 726">
                    <a:extLst>
                      <a:ext uri="{FF2B5EF4-FFF2-40B4-BE49-F238E27FC236}">
                        <a16:creationId xmlns:a16="http://schemas.microsoft.com/office/drawing/2014/main" id="{482F2918-8677-46C2-B496-7ECD98875A34}"/>
                      </a:ext>
                    </a:extLst>
                  </p:cNvPr>
                  <p:cNvSpPr txBox="1"/>
                  <p:nvPr/>
                </p:nvSpPr>
                <p:spPr>
                  <a:xfrm>
                    <a:off x="242455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592</a:t>
                    </a:r>
                  </a:p>
                </p:txBody>
              </p:sp>
              <p:sp>
                <p:nvSpPr>
                  <p:cNvPr id="728" name="TextBox 727">
                    <a:extLst>
                      <a:ext uri="{FF2B5EF4-FFF2-40B4-BE49-F238E27FC236}">
                        <a16:creationId xmlns:a16="http://schemas.microsoft.com/office/drawing/2014/main" id="{F682890E-BC0F-436B-B91E-101331A67AC8}"/>
                      </a:ext>
                    </a:extLst>
                  </p:cNvPr>
                  <p:cNvSpPr txBox="1"/>
                  <p:nvPr/>
                </p:nvSpPr>
                <p:spPr>
                  <a:xfrm>
                    <a:off x="283978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572</a:t>
                    </a:r>
                  </a:p>
                </p:txBody>
              </p:sp>
              <p:sp>
                <p:nvSpPr>
                  <p:cNvPr id="729" name="TextBox 728">
                    <a:extLst>
                      <a:ext uri="{FF2B5EF4-FFF2-40B4-BE49-F238E27FC236}">
                        <a16:creationId xmlns:a16="http://schemas.microsoft.com/office/drawing/2014/main" id="{DE6EC399-809B-4C9C-A16D-63D504F555E1}"/>
                      </a:ext>
                    </a:extLst>
                  </p:cNvPr>
                  <p:cNvSpPr txBox="1"/>
                  <p:nvPr/>
                </p:nvSpPr>
                <p:spPr>
                  <a:xfrm>
                    <a:off x="31473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534</a:t>
                    </a:r>
                  </a:p>
                </p:txBody>
              </p:sp>
              <p:sp>
                <p:nvSpPr>
                  <p:cNvPr id="730" name="TextBox 729">
                    <a:extLst>
                      <a:ext uri="{FF2B5EF4-FFF2-40B4-BE49-F238E27FC236}">
                        <a16:creationId xmlns:a16="http://schemas.microsoft.com/office/drawing/2014/main" id="{45331040-47B8-4A7D-B43D-7E3EB3BA2A88}"/>
                      </a:ext>
                    </a:extLst>
                  </p:cNvPr>
                  <p:cNvSpPr txBox="1"/>
                  <p:nvPr/>
                </p:nvSpPr>
                <p:spPr>
                  <a:xfrm>
                    <a:off x="34579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532</a:t>
                    </a:r>
                  </a:p>
                </p:txBody>
              </p:sp>
              <p:sp>
                <p:nvSpPr>
                  <p:cNvPr id="731" name="TextBox 730">
                    <a:extLst>
                      <a:ext uri="{FF2B5EF4-FFF2-40B4-BE49-F238E27FC236}">
                        <a16:creationId xmlns:a16="http://schemas.microsoft.com/office/drawing/2014/main" id="{3DD3EF78-9E7D-4583-BD60-555F444A6B7D}"/>
                      </a:ext>
                    </a:extLst>
                  </p:cNvPr>
                  <p:cNvSpPr txBox="1"/>
                  <p:nvPr/>
                </p:nvSpPr>
                <p:spPr>
                  <a:xfrm>
                    <a:off x="376586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530</a:t>
                    </a:r>
                  </a:p>
                </p:txBody>
              </p:sp>
              <p:sp>
                <p:nvSpPr>
                  <p:cNvPr id="732" name="TextBox 731">
                    <a:extLst>
                      <a:ext uri="{FF2B5EF4-FFF2-40B4-BE49-F238E27FC236}">
                        <a16:creationId xmlns:a16="http://schemas.microsoft.com/office/drawing/2014/main" id="{5ED0924B-76B5-4118-9C90-0FD8737FBED4}"/>
                      </a:ext>
                    </a:extLst>
                  </p:cNvPr>
                  <p:cNvSpPr txBox="1"/>
                  <p:nvPr/>
                </p:nvSpPr>
                <p:spPr>
                  <a:xfrm>
                    <a:off x="408971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521</a:t>
                    </a:r>
                  </a:p>
                </p:txBody>
              </p:sp>
              <p:sp>
                <p:nvSpPr>
                  <p:cNvPr id="733" name="TextBox 732">
                    <a:extLst>
                      <a:ext uri="{FF2B5EF4-FFF2-40B4-BE49-F238E27FC236}">
                        <a16:creationId xmlns:a16="http://schemas.microsoft.com/office/drawing/2014/main" id="{4E33B5C9-5DEA-49EC-A6F7-C208AA076E2F}"/>
                      </a:ext>
                    </a:extLst>
                  </p:cNvPr>
                  <p:cNvSpPr txBox="1"/>
                  <p:nvPr/>
                </p:nvSpPr>
                <p:spPr>
                  <a:xfrm>
                    <a:off x="439009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515</a:t>
                    </a:r>
                  </a:p>
                </p:txBody>
              </p:sp>
              <p:sp>
                <p:nvSpPr>
                  <p:cNvPr id="734" name="TextBox 733">
                    <a:extLst>
                      <a:ext uri="{FF2B5EF4-FFF2-40B4-BE49-F238E27FC236}">
                        <a16:creationId xmlns:a16="http://schemas.microsoft.com/office/drawing/2014/main" id="{CE3FB95B-943A-4902-B501-E29735FF2D16}"/>
                      </a:ext>
                    </a:extLst>
                  </p:cNvPr>
                  <p:cNvSpPr txBox="1"/>
                  <p:nvPr/>
                </p:nvSpPr>
                <p:spPr>
                  <a:xfrm>
                    <a:off x="470744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507</a:t>
                    </a:r>
                  </a:p>
                </p:txBody>
              </p:sp>
              <p:sp>
                <p:nvSpPr>
                  <p:cNvPr id="735" name="TextBox 734">
                    <a:extLst>
                      <a:ext uri="{FF2B5EF4-FFF2-40B4-BE49-F238E27FC236}">
                        <a16:creationId xmlns:a16="http://schemas.microsoft.com/office/drawing/2014/main" id="{023FD23A-CF76-4FEC-933F-05E28BFF65EE}"/>
                      </a:ext>
                    </a:extLst>
                  </p:cNvPr>
                  <p:cNvSpPr txBox="1"/>
                  <p:nvPr/>
                </p:nvSpPr>
                <p:spPr>
                  <a:xfrm>
                    <a:off x="502518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509</a:t>
                    </a:r>
                  </a:p>
                </p:txBody>
              </p:sp>
              <p:sp>
                <p:nvSpPr>
                  <p:cNvPr id="736" name="TextBox 735">
                    <a:extLst>
                      <a:ext uri="{FF2B5EF4-FFF2-40B4-BE49-F238E27FC236}">
                        <a16:creationId xmlns:a16="http://schemas.microsoft.com/office/drawing/2014/main" id="{9475CBDF-CB5A-4E12-8E3E-0CAAAFF531BD}"/>
                      </a:ext>
                    </a:extLst>
                  </p:cNvPr>
                  <p:cNvSpPr txBox="1"/>
                  <p:nvPr/>
                </p:nvSpPr>
                <p:spPr>
                  <a:xfrm>
                    <a:off x="534556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505</a:t>
                    </a:r>
                  </a:p>
                </p:txBody>
              </p:sp>
              <p:sp>
                <p:nvSpPr>
                  <p:cNvPr id="737" name="TextBox 736">
                    <a:extLst>
                      <a:ext uri="{FF2B5EF4-FFF2-40B4-BE49-F238E27FC236}">
                        <a16:creationId xmlns:a16="http://schemas.microsoft.com/office/drawing/2014/main" id="{AEAEA234-6DA4-48A5-8364-F341B030DDD4}"/>
                      </a:ext>
                    </a:extLst>
                  </p:cNvPr>
                  <p:cNvSpPr txBox="1"/>
                  <p:nvPr/>
                </p:nvSpPr>
                <p:spPr>
                  <a:xfrm>
                    <a:off x="5644751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490</a:t>
                    </a:r>
                  </a:p>
                </p:txBody>
              </p:sp>
              <p:sp>
                <p:nvSpPr>
                  <p:cNvPr id="738" name="TextBox 737">
                    <a:extLst>
                      <a:ext uri="{FF2B5EF4-FFF2-40B4-BE49-F238E27FC236}">
                        <a16:creationId xmlns:a16="http://schemas.microsoft.com/office/drawing/2014/main" id="{813128BD-2E94-4261-91DD-87DE3068B98F}"/>
                      </a:ext>
                    </a:extLst>
                  </p:cNvPr>
                  <p:cNvSpPr txBox="1"/>
                  <p:nvPr/>
                </p:nvSpPr>
                <p:spPr>
                  <a:xfrm>
                    <a:off x="596248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481</a:t>
                    </a:r>
                  </a:p>
                </p:txBody>
              </p:sp>
              <p:sp>
                <p:nvSpPr>
                  <p:cNvPr id="739" name="TextBox 738">
                    <a:extLst>
                      <a:ext uri="{FF2B5EF4-FFF2-40B4-BE49-F238E27FC236}">
                        <a16:creationId xmlns:a16="http://schemas.microsoft.com/office/drawing/2014/main" id="{D75E6443-DBD4-4811-99F1-CB494729F8DF}"/>
                      </a:ext>
                    </a:extLst>
                  </p:cNvPr>
                  <p:cNvSpPr txBox="1"/>
                  <p:nvPr/>
                </p:nvSpPr>
                <p:spPr>
                  <a:xfrm>
                    <a:off x="6274919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476</a:t>
                    </a:r>
                  </a:p>
                </p:txBody>
              </p:sp>
              <p:sp>
                <p:nvSpPr>
                  <p:cNvPr id="740" name="TextBox 739">
                    <a:extLst>
                      <a:ext uri="{FF2B5EF4-FFF2-40B4-BE49-F238E27FC236}">
                        <a16:creationId xmlns:a16="http://schemas.microsoft.com/office/drawing/2014/main" id="{5B2DF11A-6345-43F8-9E52-F833B5319453}"/>
                      </a:ext>
                    </a:extLst>
                  </p:cNvPr>
                  <p:cNvSpPr txBox="1"/>
                  <p:nvPr/>
                </p:nvSpPr>
                <p:spPr>
                  <a:xfrm>
                    <a:off x="6576753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469</a:t>
                    </a:r>
                  </a:p>
                </p:txBody>
              </p:sp>
              <p:sp>
                <p:nvSpPr>
                  <p:cNvPr id="741" name="TextBox 740">
                    <a:extLst>
                      <a:ext uri="{FF2B5EF4-FFF2-40B4-BE49-F238E27FC236}">
                        <a16:creationId xmlns:a16="http://schemas.microsoft.com/office/drawing/2014/main" id="{9DF49DA2-0283-4936-BA6D-789C2ED95F02}"/>
                      </a:ext>
                    </a:extLst>
                  </p:cNvPr>
                  <p:cNvSpPr txBox="1"/>
                  <p:nvPr/>
                </p:nvSpPr>
                <p:spPr>
                  <a:xfrm>
                    <a:off x="6875937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459</a:t>
                    </a:r>
                  </a:p>
                </p:txBody>
              </p:sp>
              <p:sp>
                <p:nvSpPr>
                  <p:cNvPr id="742" name="TextBox 741">
                    <a:extLst>
                      <a:ext uri="{FF2B5EF4-FFF2-40B4-BE49-F238E27FC236}">
                        <a16:creationId xmlns:a16="http://schemas.microsoft.com/office/drawing/2014/main" id="{1DAFDC25-523A-4BEA-A8AD-F736EACE5C76}"/>
                      </a:ext>
                    </a:extLst>
                  </p:cNvPr>
                  <p:cNvSpPr txBox="1"/>
                  <p:nvPr/>
                </p:nvSpPr>
                <p:spPr>
                  <a:xfrm>
                    <a:off x="7196321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460</a:t>
                    </a:r>
                  </a:p>
                </p:txBody>
              </p:sp>
              <p:sp>
                <p:nvSpPr>
                  <p:cNvPr id="743" name="TextBox 742">
                    <a:extLst>
                      <a:ext uri="{FF2B5EF4-FFF2-40B4-BE49-F238E27FC236}">
                        <a16:creationId xmlns:a16="http://schemas.microsoft.com/office/drawing/2014/main" id="{C7E2216A-8B02-4414-9697-769482922171}"/>
                      </a:ext>
                    </a:extLst>
                  </p:cNvPr>
                  <p:cNvSpPr txBox="1"/>
                  <p:nvPr/>
                </p:nvSpPr>
                <p:spPr>
                  <a:xfrm>
                    <a:off x="7506105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445</a:t>
                    </a:r>
                  </a:p>
                </p:txBody>
              </p:sp>
              <p:sp>
                <p:nvSpPr>
                  <p:cNvPr id="744" name="TextBox 743">
                    <a:extLst>
                      <a:ext uri="{FF2B5EF4-FFF2-40B4-BE49-F238E27FC236}">
                        <a16:creationId xmlns:a16="http://schemas.microsoft.com/office/drawing/2014/main" id="{3B0B262A-08FB-4E1E-BEC8-DD4C685542BD}"/>
                      </a:ext>
                    </a:extLst>
                  </p:cNvPr>
                  <p:cNvSpPr txBox="1"/>
                  <p:nvPr/>
                </p:nvSpPr>
                <p:spPr>
                  <a:xfrm>
                    <a:off x="7817394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452</a:t>
                    </a:r>
                  </a:p>
                </p:txBody>
              </p:sp>
              <p:sp>
                <p:nvSpPr>
                  <p:cNvPr id="745" name="TextBox 744">
                    <a:extLst>
                      <a:ext uri="{FF2B5EF4-FFF2-40B4-BE49-F238E27FC236}">
                        <a16:creationId xmlns:a16="http://schemas.microsoft.com/office/drawing/2014/main" id="{E7D00556-FB27-4BCC-B2A9-1F58E6315AD3}"/>
                      </a:ext>
                    </a:extLst>
                  </p:cNvPr>
                  <p:cNvSpPr txBox="1"/>
                  <p:nvPr/>
                </p:nvSpPr>
                <p:spPr>
                  <a:xfrm>
                    <a:off x="8235490" y="5413636"/>
                    <a:ext cx="396263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algn="ctr"/>
                    <a:r>
                      <a:rPr lang="en-US" sz="1000" dirty="0">
                        <a:solidFill>
                          <a:srgbClr val="533212"/>
                        </a:solidFill>
                      </a:rPr>
                      <a:t>402</a:t>
                    </a:r>
                  </a:p>
                </p:txBody>
              </p:sp>
            </p:grpSp>
          </p:grpSp>
          <p:sp>
            <p:nvSpPr>
              <p:cNvPr id="746" name="TextBox 745">
                <a:extLst>
                  <a:ext uri="{FF2B5EF4-FFF2-40B4-BE49-F238E27FC236}">
                    <a16:creationId xmlns:a16="http://schemas.microsoft.com/office/drawing/2014/main" id="{2A3AACC8-BD44-465D-B5BD-8EC3A3E2EC81}"/>
                  </a:ext>
                </a:extLst>
              </p:cNvPr>
              <p:cNvSpPr txBox="1"/>
              <p:nvPr/>
            </p:nvSpPr>
            <p:spPr>
              <a:xfrm>
                <a:off x="864988" y="5055605"/>
                <a:ext cx="275298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Number of subjects:</a:t>
                </a:r>
              </a:p>
            </p:txBody>
          </p:sp>
        </p:grpSp>
      </p:grpSp>
      <p:sp>
        <p:nvSpPr>
          <p:cNvPr id="749" name="Rectangle 748">
            <a:extLst>
              <a:ext uri="{FF2B5EF4-FFF2-40B4-BE49-F238E27FC236}">
                <a16:creationId xmlns:a16="http://schemas.microsoft.com/office/drawing/2014/main" id="{446E0879-D1AA-5441-86DA-620B273D01E5}"/>
              </a:ext>
            </a:extLst>
          </p:cNvPr>
          <p:cNvSpPr/>
          <p:nvPr/>
        </p:nvSpPr>
        <p:spPr>
          <a:xfrm>
            <a:off x="668339" y="6112399"/>
            <a:ext cx="7323370" cy="66582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>
                <a:solidFill>
                  <a:srgbClr val="231F20"/>
                </a:solidFill>
              </a:rPr>
              <a:t>LDL-C = low-density lipoprotein cholesterol; OSLER-1 = Open-Label Study of Long-term Evaluation Against LDL-C; SOC = standard of care.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900" dirty="0" err="1">
                <a:solidFill>
                  <a:srgbClr val="231F20"/>
                </a:solidFill>
              </a:rPr>
              <a:t>Koren</a:t>
            </a:r>
            <a:r>
              <a:rPr lang="en-US" sz="900" dirty="0">
                <a:solidFill>
                  <a:srgbClr val="231F20"/>
                </a:solidFill>
              </a:rPr>
              <a:t> MJ, et al. </a:t>
            </a:r>
            <a:r>
              <a:rPr lang="en-US" sz="900" i="1" dirty="0">
                <a:solidFill>
                  <a:srgbClr val="231F20"/>
                </a:solidFill>
              </a:rPr>
              <a:t>J Am Coll </a:t>
            </a:r>
            <a:r>
              <a:rPr lang="en-US" sz="900" i="1" dirty="0" err="1">
                <a:solidFill>
                  <a:srgbClr val="231F20"/>
                </a:solidFill>
              </a:rPr>
              <a:t>Cardiol</a:t>
            </a:r>
            <a:r>
              <a:rPr lang="en-US" sz="9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750" name="TextBox 749">
            <a:extLst>
              <a:ext uri="{FF2B5EF4-FFF2-40B4-BE49-F238E27FC236}">
                <a16:creationId xmlns:a16="http://schemas.microsoft.com/office/drawing/2014/main" id="{4E5DD57F-C9D4-B44F-90AD-4057E50130CF}"/>
              </a:ext>
            </a:extLst>
          </p:cNvPr>
          <p:cNvSpPr txBox="1"/>
          <p:nvPr/>
        </p:nvSpPr>
        <p:spPr>
          <a:xfrm rot="16200000">
            <a:off x="-570812" y="3079164"/>
            <a:ext cx="26669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dirty="0"/>
              <a:t>Change From Baseline (%)</a:t>
            </a:r>
          </a:p>
        </p:txBody>
      </p:sp>
      <p:sp>
        <p:nvSpPr>
          <p:cNvPr id="747" name="Rounded Rectangle 2">
            <a:extLst>
              <a:ext uri="{FF2B5EF4-FFF2-40B4-BE49-F238E27FC236}">
                <a16:creationId xmlns:a16="http://schemas.microsoft.com/office/drawing/2014/main" id="{48308961-10C4-4F4F-A310-73E65214D284}"/>
              </a:ext>
            </a:extLst>
          </p:cNvPr>
          <p:cNvSpPr/>
          <p:nvPr/>
        </p:nvSpPr>
        <p:spPr>
          <a:xfrm>
            <a:off x="848551" y="5753759"/>
            <a:ext cx="10274589" cy="613273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In the all-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efficacy set, 34% (n=393) of patients achieved an LDL-C value &lt;40 mg/dL on two consecutive occasions; 8% (n=91) of patients achieved an LDL-C value &lt;25 mg/dL on two consecutive occasions. </a:t>
            </a:r>
          </a:p>
        </p:txBody>
      </p: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6398030B-EA52-4A40-83C8-6AC09816EE02}"/>
              </a:ext>
            </a:extLst>
          </p:cNvPr>
          <p:cNvGrpSpPr/>
          <p:nvPr/>
        </p:nvGrpSpPr>
        <p:grpSpPr>
          <a:xfrm>
            <a:off x="586583" y="5818451"/>
            <a:ext cx="542914" cy="502784"/>
            <a:chOff x="13008671" y="3152708"/>
            <a:chExt cx="914400" cy="914400"/>
          </a:xfrm>
        </p:grpSpPr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94506A76-2356-498A-83AF-B7A529C13DF4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AD29FFE7-797E-4B34-AA8A-BB858CA96078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54" name="Graphic 753" descr="Magnifying glass">
              <a:extLst>
                <a:ext uri="{FF2B5EF4-FFF2-40B4-BE49-F238E27FC236}">
                  <a16:creationId xmlns:a16="http://schemas.microsoft.com/office/drawing/2014/main" id="{47ABA8A6-AAD3-4775-BE4B-D7589887A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755" name="TextBox 754">
            <a:extLst>
              <a:ext uri="{FF2B5EF4-FFF2-40B4-BE49-F238E27FC236}">
                <a16:creationId xmlns:a16="http://schemas.microsoft.com/office/drawing/2014/main" id="{03AC38F3-5C52-49C4-8802-A5FA9E01D033}"/>
              </a:ext>
            </a:extLst>
          </p:cNvPr>
          <p:cNvSpPr txBox="1"/>
          <p:nvPr/>
        </p:nvSpPr>
        <p:spPr>
          <a:xfrm>
            <a:off x="3988968" y="4528234"/>
            <a:ext cx="437940" cy="276999"/>
          </a:xfrm>
          <a:prstGeom prst="rect">
            <a:avLst/>
          </a:prstGeom>
          <a:noFill/>
        </p:spPr>
        <p:txBody>
          <a:bodyPr wrap="none" lIns="0" rIns="0" rtlCol="0" anchor="ctr">
            <a:spAutoFit/>
          </a:bodyPr>
          <a:lstStyle/>
          <a:p>
            <a:pPr algn="ctr"/>
            <a:r>
              <a:rPr lang="en-US" sz="1200" dirty="0"/>
              <a:t>Year 1</a:t>
            </a:r>
          </a:p>
        </p:txBody>
      </p:sp>
      <p:sp>
        <p:nvSpPr>
          <p:cNvPr id="756" name="TextBox 755">
            <a:extLst>
              <a:ext uri="{FF2B5EF4-FFF2-40B4-BE49-F238E27FC236}">
                <a16:creationId xmlns:a16="http://schemas.microsoft.com/office/drawing/2014/main" id="{E380481D-8CEB-410D-9570-2C2A4DF80956}"/>
              </a:ext>
            </a:extLst>
          </p:cNvPr>
          <p:cNvSpPr txBox="1"/>
          <p:nvPr/>
        </p:nvSpPr>
        <p:spPr>
          <a:xfrm>
            <a:off x="11259834" y="4522854"/>
            <a:ext cx="437940" cy="276999"/>
          </a:xfrm>
          <a:prstGeom prst="rect">
            <a:avLst/>
          </a:prstGeom>
          <a:noFill/>
        </p:spPr>
        <p:txBody>
          <a:bodyPr wrap="none" lIns="0" rIns="0" rtlCol="0" anchor="ctr">
            <a:spAutoFit/>
          </a:bodyPr>
          <a:lstStyle/>
          <a:p>
            <a:pPr algn="ctr"/>
            <a:r>
              <a:rPr lang="en-US" sz="1200" dirty="0"/>
              <a:t>Year 5</a:t>
            </a:r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D76C3491-6568-4E90-B2D7-A6DE1F092197}"/>
              </a:ext>
            </a:extLst>
          </p:cNvPr>
          <p:cNvSpPr txBox="1"/>
          <p:nvPr/>
        </p:nvSpPr>
        <p:spPr>
          <a:xfrm>
            <a:off x="5665521" y="4510978"/>
            <a:ext cx="437940" cy="276999"/>
          </a:xfrm>
          <a:prstGeom prst="rect">
            <a:avLst/>
          </a:prstGeom>
          <a:noFill/>
        </p:spPr>
        <p:txBody>
          <a:bodyPr wrap="none" lIns="0" rIns="0" rtlCol="0" anchor="ctr">
            <a:spAutoFit/>
          </a:bodyPr>
          <a:lstStyle/>
          <a:p>
            <a:pPr algn="ctr"/>
            <a:r>
              <a:rPr lang="en-US" sz="1200" dirty="0"/>
              <a:t>Year 2</a:t>
            </a:r>
          </a:p>
        </p:txBody>
      </p:sp>
      <p:sp>
        <p:nvSpPr>
          <p:cNvPr id="758" name="TextBox 757">
            <a:extLst>
              <a:ext uri="{FF2B5EF4-FFF2-40B4-BE49-F238E27FC236}">
                <a16:creationId xmlns:a16="http://schemas.microsoft.com/office/drawing/2014/main" id="{9B8A070E-5F52-48B4-B5C8-047B067D4B0E}"/>
              </a:ext>
            </a:extLst>
          </p:cNvPr>
          <p:cNvSpPr txBox="1"/>
          <p:nvPr/>
        </p:nvSpPr>
        <p:spPr>
          <a:xfrm>
            <a:off x="7765094" y="4522854"/>
            <a:ext cx="437940" cy="276999"/>
          </a:xfrm>
          <a:prstGeom prst="rect">
            <a:avLst/>
          </a:prstGeom>
          <a:noFill/>
        </p:spPr>
        <p:txBody>
          <a:bodyPr wrap="none" lIns="0" rIns="0" rtlCol="0" anchor="ctr">
            <a:spAutoFit/>
          </a:bodyPr>
          <a:lstStyle/>
          <a:p>
            <a:pPr algn="ctr"/>
            <a:r>
              <a:rPr lang="en-US" sz="1200" dirty="0"/>
              <a:t>Year 3</a:t>
            </a:r>
          </a:p>
        </p:txBody>
      </p:sp>
      <p:sp>
        <p:nvSpPr>
          <p:cNvPr id="759" name="TextBox 758">
            <a:extLst>
              <a:ext uri="{FF2B5EF4-FFF2-40B4-BE49-F238E27FC236}">
                <a16:creationId xmlns:a16="http://schemas.microsoft.com/office/drawing/2014/main" id="{D7909D58-7D6D-4A99-8153-D64C3715920E}"/>
              </a:ext>
            </a:extLst>
          </p:cNvPr>
          <p:cNvSpPr txBox="1"/>
          <p:nvPr/>
        </p:nvSpPr>
        <p:spPr>
          <a:xfrm>
            <a:off x="9433677" y="4515157"/>
            <a:ext cx="437940" cy="276999"/>
          </a:xfrm>
          <a:prstGeom prst="rect">
            <a:avLst/>
          </a:prstGeom>
          <a:noFill/>
        </p:spPr>
        <p:txBody>
          <a:bodyPr wrap="none" lIns="0" rIns="0" rtlCol="0" anchor="ctr">
            <a:spAutoFit/>
          </a:bodyPr>
          <a:lstStyle/>
          <a:p>
            <a:pPr algn="ctr"/>
            <a:r>
              <a:rPr lang="en-US" sz="1200" dirty="0"/>
              <a:t>Year 4</a:t>
            </a:r>
          </a:p>
        </p:txBody>
      </p:sp>
      <p:sp>
        <p:nvSpPr>
          <p:cNvPr id="760" name="Rounded Rectangle 2">
            <a:extLst>
              <a:ext uri="{FF2B5EF4-FFF2-40B4-BE49-F238E27FC236}">
                <a16:creationId xmlns:a16="http://schemas.microsoft.com/office/drawing/2014/main" id="{163D60BC-AEDF-422C-9F73-51397FC7F036}"/>
              </a:ext>
            </a:extLst>
          </p:cNvPr>
          <p:cNvSpPr/>
          <p:nvPr/>
        </p:nvSpPr>
        <p:spPr>
          <a:xfrm>
            <a:off x="8728613" y="2709111"/>
            <a:ext cx="3278093" cy="507796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The mean LDL-C was 61 mg/dL (1.47 mmol/L) at Year 5</a:t>
            </a:r>
          </a:p>
        </p:txBody>
      </p:sp>
      <p:grpSp>
        <p:nvGrpSpPr>
          <p:cNvPr id="761" name="Group 760">
            <a:extLst>
              <a:ext uri="{FF2B5EF4-FFF2-40B4-BE49-F238E27FC236}">
                <a16:creationId xmlns:a16="http://schemas.microsoft.com/office/drawing/2014/main" id="{15EF39B4-A89C-4F19-9953-71FE8DA15231}"/>
              </a:ext>
            </a:extLst>
          </p:cNvPr>
          <p:cNvGrpSpPr/>
          <p:nvPr/>
        </p:nvGrpSpPr>
        <p:grpSpPr>
          <a:xfrm>
            <a:off x="8396101" y="2683530"/>
            <a:ext cx="542914" cy="502784"/>
            <a:chOff x="13008671" y="3152708"/>
            <a:chExt cx="914400" cy="914400"/>
          </a:xfrm>
        </p:grpSpPr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F3A6765A-1B89-4B21-8DED-ED443A1D650F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CB74ABD4-6CD3-4B78-BD6F-E51997C1B95B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64" name="Graphic 763" descr="Magnifying glass">
              <a:extLst>
                <a:ext uri="{FF2B5EF4-FFF2-40B4-BE49-F238E27FC236}">
                  <a16:creationId xmlns:a16="http://schemas.microsoft.com/office/drawing/2014/main" id="{CA2B5479-B12B-4622-A469-A18F7CB1C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  <p:sp>
        <p:nvSpPr>
          <p:cNvPr id="765" name="Rectangle 764">
            <a:extLst>
              <a:ext uri="{FF2B5EF4-FFF2-40B4-BE49-F238E27FC236}">
                <a16:creationId xmlns:a16="http://schemas.microsoft.com/office/drawing/2014/main" id="{6E21171A-C35D-4624-BF58-D14155227C02}"/>
              </a:ext>
            </a:extLst>
          </p:cNvPr>
          <p:cNvSpPr/>
          <p:nvPr/>
        </p:nvSpPr>
        <p:spPr>
          <a:xfrm flipV="1">
            <a:off x="11101625" y="4215310"/>
            <a:ext cx="730204" cy="6274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78816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C53AD-FACD-4E13-8A25-37ABAE70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114300"/>
            <a:ext cx="11275481" cy="968912"/>
          </a:xfrm>
        </p:spPr>
        <p:txBody>
          <a:bodyPr/>
          <a:lstStyle/>
          <a:p>
            <a:r>
              <a:rPr lang="en-US" dirty="0"/>
              <a:t>Over 5 Years, LDL-C Reduction of ~60% Was Maintained</a:t>
            </a:r>
            <a:endParaRPr lang="en-US" strike="sngStrike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1754FB-C30C-41B1-9B4A-B5CFC445C2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494789"/>
              </p:ext>
            </p:extLst>
          </p:nvPr>
        </p:nvGraphicFramePr>
        <p:xfrm>
          <a:off x="690339" y="1255111"/>
          <a:ext cx="10597351" cy="4490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201">
                  <a:extLst>
                    <a:ext uri="{9D8B030D-6E8A-4147-A177-3AD203B41FA5}">
                      <a16:colId xmlns:a16="http://schemas.microsoft.com/office/drawing/2014/main" val="4267350829"/>
                    </a:ext>
                  </a:extLst>
                </a:gridCol>
                <a:gridCol w="432984">
                  <a:extLst>
                    <a:ext uri="{9D8B030D-6E8A-4147-A177-3AD203B41FA5}">
                      <a16:colId xmlns:a16="http://schemas.microsoft.com/office/drawing/2014/main" val="2585270336"/>
                    </a:ext>
                  </a:extLst>
                </a:gridCol>
                <a:gridCol w="739599">
                  <a:extLst>
                    <a:ext uri="{9D8B030D-6E8A-4147-A177-3AD203B41FA5}">
                      <a16:colId xmlns:a16="http://schemas.microsoft.com/office/drawing/2014/main" val="3556950957"/>
                    </a:ext>
                  </a:extLst>
                </a:gridCol>
                <a:gridCol w="974210">
                  <a:extLst>
                    <a:ext uri="{9D8B030D-6E8A-4147-A177-3AD203B41FA5}">
                      <a16:colId xmlns:a16="http://schemas.microsoft.com/office/drawing/2014/main" val="4092711471"/>
                    </a:ext>
                  </a:extLst>
                </a:gridCol>
                <a:gridCol w="974210">
                  <a:extLst>
                    <a:ext uri="{9D8B030D-6E8A-4147-A177-3AD203B41FA5}">
                      <a16:colId xmlns:a16="http://schemas.microsoft.com/office/drawing/2014/main" val="1276657450"/>
                    </a:ext>
                  </a:extLst>
                </a:gridCol>
                <a:gridCol w="432984">
                  <a:extLst>
                    <a:ext uri="{9D8B030D-6E8A-4147-A177-3AD203B41FA5}">
                      <a16:colId xmlns:a16="http://schemas.microsoft.com/office/drawing/2014/main" val="2647606917"/>
                    </a:ext>
                  </a:extLst>
                </a:gridCol>
                <a:gridCol w="163055">
                  <a:extLst>
                    <a:ext uri="{9D8B030D-6E8A-4147-A177-3AD203B41FA5}">
                      <a16:colId xmlns:a16="http://schemas.microsoft.com/office/drawing/2014/main" val="1535099047"/>
                    </a:ext>
                  </a:extLst>
                </a:gridCol>
                <a:gridCol w="576546">
                  <a:extLst>
                    <a:ext uri="{9D8B030D-6E8A-4147-A177-3AD203B41FA5}">
                      <a16:colId xmlns:a16="http://schemas.microsoft.com/office/drawing/2014/main" val="945235324"/>
                    </a:ext>
                  </a:extLst>
                </a:gridCol>
                <a:gridCol w="974210">
                  <a:extLst>
                    <a:ext uri="{9D8B030D-6E8A-4147-A177-3AD203B41FA5}">
                      <a16:colId xmlns:a16="http://schemas.microsoft.com/office/drawing/2014/main" val="3565727421"/>
                    </a:ext>
                  </a:extLst>
                </a:gridCol>
                <a:gridCol w="974210">
                  <a:extLst>
                    <a:ext uri="{9D8B030D-6E8A-4147-A177-3AD203B41FA5}">
                      <a16:colId xmlns:a16="http://schemas.microsoft.com/office/drawing/2014/main" val="4012352452"/>
                    </a:ext>
                  </a:extLst>
                </a:gridCol>
                <a:gridCol w="112798">
                  <a:extLst>
                    <a:ext uri="{9D8B030D-6E8A-4147-A177-3AD203B41FA5}">
                      <a16:colId xmlns:a16="http://schemas.microsoft.com/office/drawing/2014/main" val="1752757586"/>
                    </a:ext>
                  </a:extLst>
                </a:gridCol>
                <a:gridCol w="440848">
                  <a:extLst>
                    <a:ext uri="{9D8B030D-6E8A-4147-A177-3AD203B41FA5}">
                      <a16:colId xmlns:a16="http://schemas.microsoft.com/office/drawing/2014/main" val="341907582"/>
                    </a:ext>
                  </a:extLst>
                </a:gridCol>
                <a:gridCol w="872076">
                  <a:extLst>
                    <a:ext uri="{9D8B030D-6E8A-4147-A177-3AD203B41FA5}">
                      <a16:colId xmlns:a16="http://schemas.microsoft.com/office/drawing/2014/main" val="2448850006"/>
                    </a:ext>
                  </a:extLst>
                </a:gridCol>
                <a:gridCol w="974210">
                  <a:extLst>
                    <a:ext uri="{9D8B030D-6E8A-4147-A177-3AD203B41FA5}">
                      <a16:colId xmlns:a16="http://schemas.microsoft.com/office/drawing/2014/main" val="2567585135"/>
                    </a:ext>
                  </a:extLst>
                </a:gridCol>
                <a:gridCol w="974210">
                  <a:extLst>
                    <a:ext uri="{9D8B030D-6E8A-4147-A177-3AD203B41FA5}">
                      <a16:colId xmlns:a16="http://schemas.microsoft.com/office/drawing/2014/main" val="251556908"/>
                    </a:ext>
                  </a:extLst>
                </a:gridCol>
              </a:tblGrid>
              <a:tr h="184453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OSLER-1 Patients (N = 1324) 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All-EVO Patients (Efficacy Set)*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 = 1151) 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72306"/>
                  </a:ext>
                </a:extLst>
              </a:tr>
              <a:tr h="489201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 in SOC-Controlled Period/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442)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SOC-Controlled Period/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 + SOC in Open EVO Period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 = 882)</a:t>
                      </a:r>
                    </a:p>
                  </a:txBody>
                  <a:tcPr marL="0" marR="0"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58264"/>
                  </a:ext>
                </a:extLst>
              </a:tr>
              <a:tr h="336828">
                <a:tc>
                  <a:txBody>
                    <a:bodyPr/>
                    <a:lstStyle/>
                    <a:p>
                      <a:pPr marL="18288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Change from Baseline </a:t>
                      </a:r>
                    </a:p>
                  </a:txBody>
                  <a:tcPr marT="18288" marB="1828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31561"/>
                  </a:ext>
                </a:extLst>
              </a:tr>
              <a:tr h="336828">
                <a:tc>
                  <a:txBody>
                    <a:bodyPr/>
                    <a:lstStyle/>
                    <a:p>
                      <a:pPr marL="0" marR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</a:p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Observed</a:t>
                      </a:r>
                    </a:p>
                  </a:txBody>
                  <a:tcPr marL="0" marR="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Mean </a:t>
                      </a:r>
                      <a:b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(SE)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Median (IQR)</a:t>
                      </a:r>
                      <a:endParaRPr lang="en-US" sz="105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18288" marB="1828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27331"/>
                  </a:ext>
                </a:extLst>
              </a:tr>
              <a:tr h="240591">
                <a:tc gridSpan="1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LDL-C, mg/dL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306825"/>
                  </a:ext>
                </a:extLst>
              </a:tr>
              <a:tr h="40098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442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143.2 </a:t>
                      </a:r>
                      <a:b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(1.9)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882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137.7 </a:t>
                      </a:r>
                      <a:b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137.7 </a:t>
                      </a:r>
                      <a:b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1151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140.3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75487"/>
                  </a:ext>
                </a:extLst>
              </a:tr>
              <a:tr h="40098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412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134.7</a:t>
                      </a: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(2.1)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–6.0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(–16.3, 4.7)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825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58.3 </a:t>
                      </a:r>
                      <a:b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58.3 </a:t>
                      </a:r>
                      <a:b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–57.9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–61.5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(–71.3, –49.1)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9842"/>
                  </a:ext>
                </a:extLst>
              </a:tr>
              <a:tr h="40098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1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397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137.0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(2.0)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–2.4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(–15.2, 9.3)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785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57.3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57.3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–58.6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–62.0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(–72.1, –50.0)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50104"/>
                  </a:ext>
                </a:extLst>
              </a:tr>
              <a:tr h="40098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354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–56.4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–59.9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(–70.8, –44.5)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717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60.7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60.7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–56.1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–59.3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(–71.4, –45.8)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1071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–56.2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(0.6)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–59.4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(–71.2, –45.2)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24913"/>
                  </a:ext>
                </a:extLst>
              </a:tr>
              <a:tr h="40098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3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328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–57.3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–62.2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(–72.2, –48.0)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673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61.0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–56.3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–60.0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(–72.8, –45.8)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1001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–56.6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–61.1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(–72.7, –46.4)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631606"/>
                  </a:ext>
                </a:extLst>
              </a:tr>
              <a:tr h="40098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312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(2.3)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–57.1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–61.4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(–71.0, –47.7)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–54.8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–60.3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(–71.4, –45.1)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943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–55.6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–60.7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(–71.2, –45.7)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963845"/>
                  </a:ext>
                </a:extLst>
              </a:tr>
              <a:tr h="400984">
                <a:tc>
                  <a:txBody>
                    <a:bodyPr/>
                    <a:lstStyle/>
                    <a:p>
                      <a:pPr marL="13716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251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59.5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–57.9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–58.7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(–71.0, –46.4)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552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62.2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62.2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–55.1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(1.0)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–59.4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(–70.5, –43.8)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803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61.4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(1.2)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–55.9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(0.8)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–59.2 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(–70.6, –44.5)</a:t>
                      </a:r>
                      <a:endParaRPr lang="en-US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0744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15735B94-325A-4C4F-B781-F904EC897A4B}"/>
              </a:ext>
            </a:extLst>
          </p:cNvPr>
          <p:cNvSpPr/>
          <p:nvPr/>
        </p:nvSpPr>
        <p:spPr>
          <a:xfrm>
            <a:off x="662518" y="6006863"/>
            <a:ext cx="4869931" cy="86100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>
              <a:lnSpc>
                <a:spcPct val="85000"/>
              </a:lnSpc>
              <a:spcBef>
                <a:spcPts val="400"/>
              </a:spcBef>
            </a:pPr>
            <a:br>
              <a:rPr lang="en-US" sz="900" dirty="0">
                <a:solidFill>
                  <a:srgbClr val="231F20"/>
                </a:solidFill>
              </a:rPr>
            </a:br>
            <a:endParaRPr lang="en-US" sz="900" dirty="0">
              <a:solidFill>
                <a:srgbClr val="231F20"/>
              </a:solidFill>
            </a:endParaRP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700" dirty="0">
                <a:solidFill>
                  <a:srgbClr val="231F20"/>
                </a:solidFill>
              </a:rPr>
              <a:t>IQR = interquartile range; EVO = </a:t>
            </a:r>
            <a:r>
              <a:rPr lang="en-US" sz="700" dirty="0" err="1">
                <a:solidFill>
                  <a:srgbClr val="231F20"/>
                </a:solidFill>
              </a:rPr>
              <a:t>evolocumab</a:t>
            </a:r>
            <a:r>
              <a:rPr lang="en-US" sz="700" dirty="0">
                <a:solidFill>
                  <a:srgbClr val="231F20"/>
                </a:solidFill>
              </a:rPr>
              <a:t>; LDL-C = low-density lipoprotein cholesterol; NA = not applicable (based on study design); SOC = standard of care.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700" dirty="0">
                <a:solidFill>
                  <a:srgbClr val="231F20"/>
                </a:solidFill>
              </a:rPr>
              <a:t>*Entered Year 2 and received ≥ 1 dose of </a:t>
            </a:r>
            <a:r>
              <a:rPr lang="en-US" sz="700" dirty="0" err="1">
                <a:solidFill>
                  <a:srgbClr val="231F20"/>
                </a:solidFill>
              </a:rPr>
              <a:t>evolocumab</a:t>
            </a:r>
            <a:r>
              <a:rPr lang="en-US" sz="700" dirty="0">
                <a:solidFill>
                  <a:srgbClr val="231F20"/>
                </a:solidFill>
              </a:rPr>
              <a:t>. </a:t>
            </a:r>
          </a:p>
          <a:p>
            <a:pPr>
              <a:lnSpc>
                <a:spcPct val="85000"/>
              </a:lnSpc>
              <a:spcBef>
                <a:spcPts val="400"/>
              </a:spcBef>
            </a:pPr>
            <a:r>
              <a:rPr lang="en-US" sz="800" dirty="0">
                <a:solidFill>
                  <a:srgbClr val="231F20"/>
                </a:solidFill>
              </a:rPr>
              <a:t> </a:t>
            </a:r>
            <a:r>
              <a:rPr lang="en-US" sz="800" dirty="0" err="1">
                <a:solidFill>
                  <a:srgbClr val="231F20"/>
                </a:solidFill>
              </a:rPr>
              <a:t>Koren</a:t>
            </a:r>
            <a:r>
              <a:rPr lang="en-US" sz="800" dirty="0">
                <a:solidFill>
                  <a:srgbClr val="231F20"/>
                </a:solidFill>
              </a:rPr>
              <a:t> MJ, et al. </a:t>
            </a:r>
            <a:r>
              <a:rPr lang="en-US" sz="800" i="1" dirty="0">
                <a:solidFill>
                  <a:srgbClr val="231F20"/>
                </a:solidFill>
              </a:rPr>
              <a:t>J Am Coll </a:t>
            </a:r>
            <a:r>
              <a:rPr lang="en-US" sz="800" i="1" dirty="0" err="1">
                <a:solidFill>
                  <a:srgbClr val="231F20"/>
                </a:solidFill>
              </a:rPr>
              <a:t>Cardiol</a:t>
            </a:r>
            <a:r>
              <a:rPr lang="en-US" sz="800" dirty="0">
                <a:solidFill>
                  <a:srgbClr val="231F20"/>
                </a:solidFill>
              </a:rPr>
              <a:t>. 2019;74(17):2132-2146.</a:t>
            </a: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09E5FE05-049A-45F7-9F34-C672925AEBA5}"/>
              </a:ext>
            </a:extLst>
          </p:cNvPr>
          <p:cNvSpPr/>
          <p:nvPr/>
        </p:nvSpPr>
        <p:spPr>
          <a:xfrm>
            <a:off x="959161" y="5793215"/>
            <a:ext cx="10032481" cy="513659"/>
          </a:xfrm>
          <a:prstGeom prst="roundRect">
            <a:avLst/>
          </a:prstGeom>
          <a:ln>
            <a:noFill/>
          </a:ln>
          <a:effectLst>
            <a:innerShdw blurRad="254000">
              <a:schemeClr val="accent5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During all study periods, 67% of patients taking </a:t>
            </a:r>
            <a:r>
              <a:rPr lang="en-US" sz="1400" b="1" dirty="0" err="1">
                <a:solidFill>
                  <a:schemeClr val="bg1"/>
                </a:solidFill>
              </a:rPr>
              <a:t>evolocumab</a:t>
            </a:r>
            <a:r>
              <a:rPr lang="en-US" sz="1400" b="1" dirty="0">
                <a:solidFill>
                  <a:schemeClr val="bg1"/>
                </a:solidFill>
              </a:rPr>
              <a:t> had LDL-C measurements &lt;70 mg/dL and 87.6% of patients had LDL-C measurements &lt;100 mg/dL.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362916-4FA7-4B4C-8E59-33C55EFCB9AF}"/>
              </a:ext>
            </a:extLst>
          </p:cNvPr>
          <p:cNvGrpSpPr/>
          <p:nvPr/>
        </p:nvGrpSpPr>
        <p:grpSpPr>
          <a:xfrm>
            <a:off x="801188" y="5789051"/>
            <a:ext cx="399170" cy="417475"/>
            <a:chOff x="13008671" y="3152708"/>
            <a:chExt cx="914400" cy="9144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C239D3B-486D-413B-93D5-6333298A0812}"/>
                </a:ext>
              </a:extLst>
            </p:cNvPr>
            <p:cNvSpPr/>
            <p:nvPr/>
          </p:nvSpPr>
          <p:spPr>
            <a:xfrm>
              <a:off x="13008671" y="3152708"/>
              <a:ext cx="914400" cy="9144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E5C454E-B4BB-4826-8472-DF83793EE602}"/>
                </a:ext>
              </a:extLst>
            </p:cNvPr>
            <p:cNvSpPr/>
            <p:nvPr/>
          </p:nvSpPr>
          <p:spPr>
            <a:xfrm>
              <a:off x="13045027" y="3184511"/>
              <a:ext cx="850794" cy="85079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 descr="Magnifying glass">
              <a:extLst>
                <a:ext uri="{FF2B5EF4-FFF2-40B4-BE49-F238E27FC236}">
                  <a16:creationId xmlns:a16="http://schemas.microsoft.com/office/drawing/2014/main" id="{43A8418D-679F-4F99-BA9D-794A91DA2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47809" y="3291846"/>
              <a:ext cx="615804" cy="61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4183138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4c5c3602-7448-43ea-80c1-674c11243ce6"/>
</p:tagLst>
</file>

<file path=ppt/theme/theme1.xml><?xml version="1.0" encoding="utf-8"?>
<a:theme xmlns:a="http://schemas.openxmlformats.org/drawingml/2006/main" name="PCSK9 Inhibition and Diabetes Update">
  <a:themeElements>
    <a:clrScheme name="Custom 359">
      <a:dk1>
        <a:srgbClr val="000000"/>
      </a:dk1>
      <a:lt1>
        <a:srgbClr val="FFFFFF"/>
      </a:lt1>
      <a:dk2>
        <a:srgbClr val="777777"/>
      </a:dk2>
      <a:lt2>
        <a:srgbClr val="C0C0C0"/>
      </a:lt2>
      <a:accent1>
        <a:srgbClr val="007CC2"/>
      </a:accent1>
      <a:accent2>
        <a:srgbClr val="FCC30C"/>
      </a:accent2>
      <a:accent3>
        <a:srgbClr val="87C765"/>
      </a:accent3>
      <a:accent4>
        <a:srgbClr val="C04732"/>
      </a:accent4>
      <a:accent5>
        <a:srgbClr val="003161"/>
      </a:accent5>
      <a:accent6>
        <a:srgbClr val="81B5E2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 anchor="ctr" anchorCtr="0">
        <a:spAutoFit/>
      </a:bodyPr>
      <a:lstStyle>
        <a:defPPr algn="ctr">
          <a:defRPr sz="900" b="1" dirty="0" smtClean="0">
            <a:solidFill>
              <a:srgbClr val="00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PCSK9 Inhibition and Diabetes Update">
  <a:themeElements>
    <a:clrScheme name="Custom 359">
      <a:dk1>
        <a:srgbClr val="000000"/>
      </a:dk1>
      <a:lt1>
        <a:srgbClr val="FFFFFF"/>
      </a:lt1>
      <a:dk2>
        <a:srgbClr val="777777"/>
      </a:dk2>
      <a:lt2>
        <a:srgbClr val="C0C0C0"/>
      </a:lt2>
      <a:accent1>
        <a:srgbClr val="007CC2"/>
      </a:accent1>
      <a:accent2>
        <a:srgbClr val="FCC30C"/>
      </a:accent2>
      <a:accent3>
        <a:srgbClr val="87C765"/>
      </a:accent3>
      <a:accent4>
        <a:srgbClr val="C04732"/>
      </a:accent4>
      <a:accent5>
        <a:srgbClr val="003161"/>
      </a:accent5>
      <a:accent6>
        <a:srgbClr val="81B5E2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 anchor="ctr" anchorCtr="0">
        <a:spAutoFit/>
      </a:bodyPr>
      <a:lstStyle>
        <a:defPPr algn="ctr">
          <a:defRPr sz="900" b="1" dirty="0" smtClean="0">
            <a:solidFill>
              <a:srgbClr val="000000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sisl xmlns:xsi="http://www.w3.org/2001/XMLSchema-instance" xmlns:xsd="http://www.w3.org/2001/XMLSchema" xmlns="http://www.boldonjames.com/2008/01/sie/internal/label" sislVersion="0" policy="82ad3a63-90ad-4a46-a3cb-757f4658e205" origin="userSelected">
  <element uid="9036a7a1-5a4f-48d3-b24b-dfdab053dac9" value=""/>
  <element uid="03e9b10b-a1f9-4a88-9630-476473f62285" value=""/>
  <element uid="7349a702-6462-4442-88eb-c64cd513835c" value=""/>
</sisl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DA1D4E2674448A0902ACE23E2F7F3" ma:contentTypeVersion="2" ma:contentTypeDescription="Create a new document." ma:contentTypeScope="" ma:versionID="3d4760495c6d7caddc613f3f044c5afc">
  <xsd:schema xmlns:xsd="http://www.w3.org/2001/XMLSchema" xmlns:xs="http://www.w3.org/2001/XMLSchema" xmlns:p="http://schemas.microsoft.com/office/2006/metadata/properties" xmlns:ns2="9CC6DA9F-6D81-45C4-89C4-7EB77718B956" xmlns:ns3="42fe046d-86dd-43d2-bdc0-8f834945f3f1" xmlns:ns4="9cc6da9f-6d81-45c4-89c4-7eb77718b956" xmlns:ns5="dc2db4f8-0dc0-4834-9a51-1c3a49a46568" targetNamespace="http://schemas.microsoft.com/office/2006/metadata/properties" ma:root="true" ma:fieldsID="84f5661dd87151aa15536ed85b32b940" ns2:_="" ns3:_="" ns4:_="" ns5:_="">
    <xsd:import namespace="9CC6DA9F-6D81-45C4-89C4-7EB77718B956"/>
    <xsd:import namespace="42fe046d-86dd-43d2-bdc0-8f834945f3f1"/>
    <xsd:import namespace="9cc6da9f-6d81-45c4-89c4-7eb77718b956"/>
    <xsd:import namespace="dc2db4f8-0dc0-4834-9a51-1c3a49a465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  <xsd:element ref="ns4:MediaServiceObjectDetectorVersions" minOccurs="0"/>
                <xsd:element ref="ns4:MediaServiceSearchProperties" minOccurs="0"/>
                <xsd:element ref="ns4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e046d-86dd-43d2-bdc0-8f834945f3f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dd9da6-50f7-440a-9788-2f68cc8af5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rchiverLinkFileType" ma:index="26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db4f8-0dc0-4834-9a51-1c3a49a4656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ec229f0-7080-4adc-9a12-c317d1c33825}" ma:internalName="TaxCatchAll" ma:showField="CatchAllData" ma:web="fa15be3e-fb01-4526-974f-3b160512d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2db4f8-0dc0-4834-9a51-1c3a49a46568" xsi:nil="true"/>
    <lcf76f155ced4ddcb4097134ff3c332f xmlns="9cc6da9f-6d81-45c4-89c4-7eb77718b956">
      <Terms xmlns="http://schemas.microsoft.com/office/infopath/2007/PartnerControls"/>
    </lcf76f155ced4ddcb4097134ff3c332f>
    <ArchiverLinkFileType xmlns="9cc6da9f-6d81-45c4-89c4-7eb77718b956" xsi:nil="true"/>
  </documentManagement>
</p:properties>
</file>

<file path=customXml/itemProps1.xml><?xml version="1.0" encoding="utf-8"?>
<ds:datastoreItem xmlns:ds="http://schemas.openxmlformats.org/officeDocument/2006/customXml" ds:itemID="{5935C08B-68E5-46C9-B577-2015D9AD99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99E0D4-FEA0-4DE1-9DAF-C5BB7D68B4BF}">
  <ds:schemaRefs>
    <ds:schemaRef ds:uri="http://www.boldonjames.com/2008/01/sie/internal/label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5CE46D7-990D-4A1A-9659-144508682734}"/>
</file>

<file path=customXml/itemProps4.xml><?xml version="1.0" encoding="utf-8"?>
<ds:datastoreItem xmlns:ds="http://schemas.openxmlformats.org/officeDocument/2006/customXml" ds:itemID="{17EC225B-E0E8-454F-B620-97F0E654F589}">
  <ds:schemaRefs>
    <ds:schemaRef ds:uri="42fe046d-86dd-43d2-bdc0-8f834945f3f1"/>
    <ds:schemaRef ds:uri="9CC6DA9F-6D81-45C4-89C4-7EB77718B956"/>
    <ds:schemaRef ds:uri="9cc6da9f-6d81-45c4-89c4-7eb77718b95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dc2db4f8-0dc0-4834-9a51-1c3a49a4656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10505</Words>
  <Application>Microsoft Office PowerPoint</Application>
  <PresentationFormat>Widescreen</PresentationFormat>
  <Paragraphs>2627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PCSK9 Inhibition and Diabetes Update</vt:lpstr>
      <vt:lpstr>1_PCSK9 Inhibition and Diabetes Update</vt:lpstr>
      <vt:lpstr> Long-Term Efficacy and Safety of Evolocumab in Patients With Hypercholesterolemia  Final Report of the 5-year, OSLER-1 Study </vt:lpstr>
      <vt:lpstr>Background</vt:lpstr>
      <vt:lpstr>OSLER-1 Study Design: Open-Label Extension of 5 Phase 2 Studies With Up to 5 Years Exposure</vt:lpstr>
      <vt:lpstr>OSLER-1 Study Endpoints Focused on Longer-Term Efficacy &amp; Safety</vt:lpstr>
      <vt:lpstr>Baseline Demographics Remained Similar Over Time</vt:lpstr>
      <vt:lpstr>Baseline Cardiovascular Risk Factors Remained Similar Over Time</vt:lpstr>
      <vt:lpstr>Baseline Lipid Lowering Therapies and Other Parameters Remained Similar Over Time </vt:lpstr>
      <vt:lpstr>Patients Maintained Their ~60% Reduction in LDL-C Throughout 5 Years With Evolocumab</vt:lpstr>
      <vt:lpstr>Over 5 Years, LDL-C Reduction of ~60% Was Maintained</vt:lpstr>
      <vt:lpstr>Over 70% of Patients Attained An LDL-C &lt;70 mg/dL During the Course of the Study</vt:lpstr>
      <vt:lpstr>Rates of Adverse Events Over 5 Years in OSLER-1 Did Not Change Over Time</vt:lpstr>
      <vt:lpstr>Rates of Adverse Events of Interest Over 5 Years in the OSLER-1 Trial</vt:lpstr>
      <vt:lpstr>No Neutralizing ADAs Were Detected Over 5 Years</vt:lpstr>
      <vt:lpstr>Discontinuation Rates of AEs Over 5 Years in the OSLER-1 Trial</vt:lpstr>
      <vt:lpstr>In a Multivariate Analysis, Patients With High CV Risk or CAD Were More Likely to Continue Treatment With Evolocumab</vt:lpstr>
      <vt:lpstr>In a Multivariate Analysis, Patients With High CV Risk or CAD Were More Likely to Continue Treatment With Evolocumab (continued)</vt:lpstr>
      <vt:lpstr>OSLER-1 Demonstrated Consistent LDL-C Efficacy and Safety Over 5 Years of Treatment With Evolocumab</vt:lpstr>
      <vt:lpstr>Summary: OSLER-1 Provides The Longest Follow-Up of Efficacy &amp; Safety With PCSK9i Therapy To Date</vt:lpstr>
      <vt:lpstr>Patient Disposition in OSLER-1</vt:lpstr>
      <vt:lpstr>Baseline Lipid Parameters Remained Similar Over Time</vt:lpstr>
      <vt:lpstr>Baseline Lipid Parameters Remained Similar Over Time (continued)</vt:lpstr>
      <vt:lpstr>Evolocumab Demonstrated Consistent Effects on Other Atherogenic Lipoproteins Over Time</vt:lpstr>
      <vt:lpstr>Evolocumab Demonstrated Consistent Effects on Other Atherogenic Lipoproteins Over Time</vt:lpstr>
      <vt:lpstr>AE Rates at Year 5 Were Similar to Previous Years and Year 1</vt:lpstr>
      <vt:lpstr>AEs of Interest Over 5 Years Were Similar to Previous Years and SOC Control</vt:lpstr>
      <vt:lpstr>SAE Rates at Year 5 Were Similar to Previous Years and Year 1</vt:lpstr>
      <vt:lpstr>Evolocumab Demonstrated Consistent Effects on Other Atherogenic Lipoproteins Over Time</vt:lpstr>
      <vt:lpstr>Evolocumab Demonstrated Consistent Effects on Other Atherogenic Lipoproteins Over Time</vt:lpstr>
      <vt:lpstr>Evolocumab Demonstrated Consistent Effects on Other Atherogenic Lipoproteins Over Time</vt:lpstr>
      <vt:lpstr>In a Multivariate Analysis, Patients Outside North America or Male Were More Likely to Continue Treatment With Evolocumab</vt:lpstr>
      <vt:lpstr>Hemoglobin A1c Remained Stable Over Time</vt:lpstr>
      <vt:lpstr>Fasting Plasma Glucose Remained Stable Over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</dc:title>
  <dc:creator>Kaufman, Samantha</dc:creator>
  <cp:keywords>*$%IU-*$%GenBus</cp:keywords>
  <cp:lastModifiedBy>Schoeser, Karina</cp:lastModifiedBy>
  <cp:revision>430</cp:revision>
  <dcterms:created xsi:type="dcterms:W3CDTF">2019-09-12T16:30:50Z</dcterms:created>
  <dcterms:modified xsi:type="dcterms:W3CDTF">2024-10-30T07:54:37Z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9c67b88a-e4bb-4b0a-93ea-983b3536cc10</vt:lpwstr>
  </property>
  <property fmtid="{D5CDD505-2E9C-101B-9397-08002B2CF9AE}" pid="3" name="bjSaver">
    <vt:lpwstr>Oz4c3K/tBEnIECH7aLrleekWKE2qtBzB</vt:lpwstr>
  </property>
  <property fmtid="{D5CDD505-2E9C-101B-9397-08002B2CF9AE}" pid="4" name="bjDocumentSecurityLabel">
    <vt:lpwstr>Internal Use Only - General Business</vt:lpwstr>
  </property>
  <property fmtid="{D5CDD505-2E9C-101B-9397-08002B2CF9AE}" pid="5" name="ContentTypeId">
    <vt:lpwstr>0x010100ECCDA1D4E2674448A0902ACE23E2F7F3</vt:lpwstr>
  </property>
  <property fmtid="{D5CDD505-2E9C-101B-9397-08002B2CF9AE}" pid="6" name="bjDocumentLabelXML-0">
    <vt:lpwstr>ames.com/2008/01/sie/internal/label"&gt;&lt;element uid="9036a7a1-5a4f-48d3-b24b-dfdab053dac9" value="" /&gt;&lt;element uid="03e9b10b-a1f9-4a88-9630-476473f62285" value="" /&gt;&lt;element uid="7349a702-6462-4442-88eb-c64cd513835c" value="" /&gt;&lt;/sisl&gt;</vt:lpwstr>
  </property>
  <property fmtid="{D5CDD505-2E9C-101B-9397-08002B2CF9AE}" pid="7" name="bjDocumentLabelXML">
    <vt:lpwstr>&lt;?xml version="1.0" encoding="us-ascii"?&gt;&lt;sisl xmlns:xsi="http://www.w3.org/2001/XMLSchema-instance" xmlns:xsd="http://www.w3.org/2001/XMLSchema" sislVersion="0" policy="82ad3a63-90ad-4a46-a3cb-757f4658e205" origin="userSelected" xmlns="http://www.boldonj</vt:lpwstr>
  </property>
  <property fmtid="{D5CDD505-2E9C-101B-9397-08002B2CF9AE}" pid="8" name="MSIP_Label_f31142f3-8099-46d1-8755-df3fda1ce27f_Enabled">
    <vt:lpwstr>true</vt:lpwstr>
  </property>
  <property fmtid="{D5CDD505-2E9C-101B-9397-08002B2CF9AE}" pid="9" name="MSIP_Label_f31142f3-8099-46d1-8755-df3fda1ce27f_SetDate">
    <vt:lpwstr>2022-07-28T13:52:57Z</vt:lpwstr>
  </property>
  <property fmtid="{D5CDD505-2E9C-101B-9397-08002B2CF9AE}" pid="10" name="MSIP_Label_f31142f3-8099-46d1-8755-df3fda1ce27f_Method">
    <vt:lpwstr>Privileged</vt:lpwstr>
  </property>
  <property fmtid="{D5CDD505-2E9C-101B-9397-08002B2CF9AE}" pid="11" name="MSIP_Label_f31142f3-8099-46d1-8755-df3fda1ce27f_Name">
    <vt:lpwstr>Public_</vt:lpwstr>
  </property>
  <property fmtid="{D5CDD505-2E9C-101B-9397-08002B2CF9AE}" pid="12" name="MSIP_Label_f31142f3-8099-46d1-8755-df3fda1ce27f_SiteId">
    <vt:lpwstr>4b4266a6-1368-41af-ad5a-59eb634f7ad8</vt:lpwstr>
  </property>
  <property fmtid="{D5CDD505-2E9C-101B-9397-08002B2CF9AE}" pid="13" name="MSIP_Label_f31142f3-8099-46d1-8755-df3fda1ce27f_ActionId">
    <vt:lpwstr>1ec187c3-a532-43d7-add1-3c14b0a35ce5</vt:lpwstr>
  </property>
  <property fmtid="{D5CDD505-2E9C-101B-9397-08002B2CF9AE}" pid="14" name="MSIP_Label_f31142f3-8099-46d1-8755-df3fda1ce27f_ContentBits">
    <vt:lpwstr>0</vt:lpwstr>
  </property>
  <property fmtid="{D5CDD505-2E9C-101B-9397-08002B2CF9AE}" pid="15" name="MediaServiceImageTags">
    <vt:lpwstr/>
  </property>
</Properties>
</file>