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4" r:id="rId5"/>
  </p:sldMasterIdLst>
  <p:notesMasterIdLst>
    <p:notesMasterId r:id="rId19"/>
  </p:notesMasterIdLst>
  <p:handoutMasterIdLst>
    <p:handoutMasterId r:id="rId20"/>
  </p:handoutMasterIdLst>
  <p:sldIdLst>
    <p:sldId id="1445" r:id="rId6"/>
    <p:sldId id="3019" r:id="rId7"/>
    <p:sldId id="6766" r:id="rId8"/>
    <p:sldId id="424" r:id="rId9"/>
    <p:sldId id="3017" r:id="rId10"/>
    <p:sldId id="3011" r:id="rId11"/>
    <p:sldId id="3029" r:id="rId12"/>
    <p:sldId id="1849" r:id="rId13"/>
    <p:sldId id="1490" r:id="rId14"/>
    <p:sldId id="3013" r:id="rId15"/>
    <p:sldId id="3030" r:id="rId16"/>
    <p:sldId id="3025" r:id="rId17"/>
    <p:sldId id="3027" r:id="rId18"/>
  </p:sldIdLst>
  <p:sldSz cx="12192000" cy="6858000"/>
  <p:notesSz cx="7315200" cy="9601200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4248" userDrawn="1">
          <p15:clr>
            <a:srgbClr val="A4A3A4"/>
          </p15:clr>
        </p15:guide>
        <p15:guide id="8" orient="horz" pos="901" userDrawn="1">
          <p15:clr>
            <a:srgbClr val="A4A3A4"/>
          </p15:clr>
        </p15:guide>
        <p15:guide id="9" pos="7168" userDrawn="1">
          <p15:clr>
            <a:srgbClr val="A4A3A4"/>
          </p15:clr>
        </p15:guide>
        <p15:guide id="10" pos="120" userDrawn="1">
          <p15:clr>
            <a:srgbClr val="A4A3A4"/>
          </p15:clr>
        </p15:guide>
        <p15:guide id="11" pos="480" userDrawn="1">
          <p15:clr>
            <a:srgbClr val="A4A3A4"/>
          </p15:clr>
        </p15:guide>
        <p15:guide id="12" orient="horz" pos="4166">
          <p15:clr>
            <a:srgbClr val="A4A3A4"/>
          </p15:clr>
        </p15:guide>
        <p15:guide id="13" orient="horz" pos="618">
          <p15:clr>
            <a:srgbClr val="A4A3A4"/>
          </p15:clr>
        </p15:guide>
        <p15:guide id="14" pos="7305">
          <p15:clr>
            <a:srgbClr val="A4A3A4"/>
          </p15:clr>
        </p15:guide>
        <p15:guide id="15" pos="389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orient="horz" pos="95" userDrawn="1">
          <p15:clr>
            <a:srgbClr val="A4A3A4"/>
          </p15:clr>
        </p15:guide>
        <p15:guide id="3" orient="horz" pos="5949" userDrawn="1">
          <p15:clr>
            <a:srgbClr val="A4A3A4"/>
          </p15:clr>
        </p15:guide>
        <p15:guide id="4" pos="2304" userDrawn="1">
          <p15:clr>
            <a:srgbClr val="A4A3A4"/>
          </p15:clr>
        </p15:guide>
        <p15:guide id="5" pos="125" userDrawn="1">
          <p15:clr>
            <a:srgbClr val="A4A3A4"/>
          </p15:clr>
        </p15:guide>
        <p15:guide id="6" pos="451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228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003E61"/>
    <a:srgbClr val="003161"/>
    <a:srgbClr val="FC840C"/>
    <a:srgbClr val="00D3E6"/>
    <a:srgbClr val="FC1CE1"/>
    <a:srgbClr val="000000"/>
    <a:srgbClr val="CBD7E9"/>
    <a:srgbClr val="E7ECF4"/>
    <a:srgbClr val="604A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42" autoAdjust="0"/>
    <p:restoredTop sz="94005" autoAdjust="0"/>
  </p:normalViewPr>
  <p:slideViewPr>
    <p:cSldViewPr snapToGrid="0" snapToObjects="1" showGuides="1">
      <p:cViewPr>
        <p:scale>
          <a:sx n="58" d="100"/>
          <a:sy n="58" d="100"/>
        </p:scale>
        <p:origin x="1124" y="268"/>
      </p:cViewPr>
      <p:guideLst>
        <p:guide orient="horz" pos="4248"/>
        <p:guide orient="horz" pos="901"/>
        <p:guide pos="7168"/>
        <p:guide pos="120"/>
        <p:guide pos="480"/>
        <p:guide orient="horz" pos="4166"/>
        <p:guide orient="horz" pos="618"/>
        <p:guide pos="7305"/>
        <p:guide pos="389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94" d="100"/>
          <a:sy n="94" d="100"/>
        </p:scale>
        <p:origin x="654" y="102"/>
      </p:cViewPr>
      <p:guideLst>
        <p:guide orient="horz" pos="3024"/>
        <p:guide orient="horz" pos="95"/>
        <p:guide orient="horz" pos="5949"/>
        <p:guide pos="2304"/>
        <p:guide pos="125"/>
        <p:guide pos="45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tags" Target="tags/tag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273745480597067E-2"/>
          <c:y val="8.7843993362852535E-2"/>
          <c:w val="0.91344248914769566"/>
          <c:h val="0.8011484060931557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Placebo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6"/>
            <c:marker>
              <c:symbol val="circle"/>
              <c:size val="7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5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4DC3-4CB5-8DEA-B59A33F47F62}"/>
              </c:ext>
            </c:extLst>
          </c:dPt>
          <c:errBars>
            <c:errDir val="y"/>
            <c:errBarType val="both"/>
            <c:errValType val="cust"/>
            <c:noEndCap val="0"/>
            <c:plus>
              <c:numRef>
                <c:f>Sheet1!$E$2:$E$8</c:f>
                <c:numCache>
                  <c:formatCode>General</c:formatCode>
                  <c:ptCount val="7"/>
                  <c:pt idx="0">
                    <c:v>41</c:v>
                  </c:pt>
                  <c:pt idx="1">
                    <c:v>40</c:v>
                  </c:pt>
                  <c:pt idx="2">
                    <c:v>33</c:v>
                  </c:pt>
                  <c:pt idx="3">
                    <c:v>32</c:v>
                  </c:pt>
                  <c:pt idx="6">
                    <c:v>27</c:v>
                  </c:pt>
                </c:numCache>
              </c:numRef>
            </c:plus>
            <c:minus>
              <c:numRef>
                <c:f>Sheet1!$E$2:$E$8</c:f>
                <c:numCache>
                  <c:formatCode>General</c:formatCode>
                  <c:ptCount val="7"/>
                  <c:pt idx="0">
                    <c:v>41</c:v>
                  </c:pt>
                  <c:pt idx="1">
                    <c:v>40</c:v>
                  </c:pt>
                  <c:pt idx="2">
                    <c:v>33</c:v>
                  </c:pt>
                  <c:pt idx="3">
                    <c:v>32</c:v>
                  </c:pt>
                  <c:pt idx="6">
                    <c:v>27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accent5"/>
                </a:solidFill>
                <a:round/>
              </a:ln>
              <a:effectLst/>
            </c:spPr>
          </c:errBars>
          <c:cat>
            <c:strRef>
              <c:f>Sheet1!$A$2:$A$8</c:f>
              <c:strCache>
                <c:ptCount val="7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4–7</c:v>
                </c:pt>
                <c:pt idx="6">
                  <c:v>30</c:v>
                </c:pt>
              </c:strCache>
            </c:strRef>
          </c:cat>
          <c:val>
            <c:numRef>
              <c:f>Sheet1!$B$2:$B$8</c:f>
              <c:numCache>
                <c:formatCode>0.0</c:formatCode>
                <c:ptCount val="7"/>
                <c:pt idx="0">
                  <c:v>89.6</c:v>
                </c:pt>
                <c:pt idx="1">
                  <c:v>86</c:v>
                </c:pt>
                <c:pt idx="2">
                  <c:v>76.099999999999994</c:v>
                </c:pt>
                <c:pt idx="3">
                  <c:v>75</c:v>
                </c:pt>
                <c:pt idx="6">
                  <c:v>64.5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E48-4E45-813E-C6D50B16EAB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Evolocumab</c:v>
                </c:pt>
              </c:strCache>
            </c:strRef>
          </c:tx>
          <c:spPr>
            <a:ln w="28575" cap="rnd">
              <a:solidFill>
                <a:srgbClr val="FC840C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rgbClr val="FC840C"/>
              </a:solidFill>
              <a:ln w="9525">
                <a:solidFill>
                  <a:srgbClr val="FC840C"/>
                </a:solidFill>
              </a:ln>
              <a:effectLst/>
            </c:spPr>
          </c:marker>
          <c:dPt>
            <c:idx val="6"/>
            <c:marker>
              <c:symbol val="circle"/>
              <c:size val="7"/>
              <c:spPr>
                <a:solidFill>
                  <a:srgbClr val="FC840C"/>
                </a:solidFill>
                <a:ln w="9525">
                  <a:solidFill>
                    <a:srgbClr val="FC840C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FC840C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0-4DC3-4CB5-8DEA-B59A33F47F62}"/>
              </c:ext>
            </c:extLst>
          </c:dPt>
          <c:errBars>
            <c:errDir val="y"/>
            <c:errBarType val="both"/>
            <c:errValType val="cust"/>
            <c:noEndCap val="0"/>
            <c:plus>
              <c:numRef>
                <c:f>Sheet1!$F$2:$F$8</c:f>
                <c:numCache>
                  <c:formatCode>General</c:formatCode>
                  <c:ptCount val="7"/>
                  <c:pt idx="0">
                    <c:v>35</c:v>
                  </c:pt>
                  <c:pt idx="1">
                    <c:v>27</c:v>
                  </c:pt>
                  <c:pt idx="2">
                    <c:v>24</c:v>
                  </c:pt>
                  <c:pt idx="3">
                    <c:v>23</c:v>
                  </c:pt>
                  <c:pt idx="6">
                    <c:v>24</c:v>
                  </c:pt>
                </c:numCache>
              </c:numRef>
            </c:plus>
            <c:minus>
              <c:numRef>
                <c:f>Sheet1!$F$2:$F$8</c:f>
                <c:numCache>
                  <c:formatCode>General</c:formatCode>
                  <c:ptCount val="7"/>
                  <c:pt idx="0">
                    <c:v>35</c:v>
                  </c:pt>
                  <c:pt idx="1">
                    <c:v>27</c:v>
                  </c:pt>
                  <c:pt idx="2">
                    <c:v>24</c:v>
                  </c:pt>
                  <c:pt idx="3">
                    <c:v>23</c:v>
                  </c:pt>
                  <c:pt idx="6">
                    <c:v>24</c:v>
                  </c:pt>
                </c:numCache>
              </c:numRef>
            </c:minus>
            <c:spPr>
              <a:noFill/>
              <a:ln w="12700" cap="flat" cmpd="sng" algn="ctr">
                <a:solidFill>
                  <a:srgbClr val="FC840C"/>
                </a:solidFill>
                <a:round/>
              </a:ln>
              <a:effectLst/>
            </c:spPr>
          </c:errBars>
          <c:cat>
            <c:strRef>
              <c:f>Sheet1!$A$2:$A$8</c:f>
              <c:strCache>
                <c:ptCount val="7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4–7</c:v>
                </c:pt>
                <c:pt idx="6">
                  <c:v>30</c:v>
                </c:pt>
              </c:strCache>
            </c:strRef>
          </c:cat>
          <c:val>
            <c:numRef>
              <c:f>Sheet1!$C$2:$C$8</c:f>
              <c:numCache>
                <c:formatCode>0.0</c:formatCode>
                <c:ptCount val="7"/>
                <c:pt idx="0">
                  <c:v>91.5</c:v>
                </c:pt>
                <c:pt idx="1">
                  <c:v>70.400000000000006</c:v>
                </c:pt>
                <c:pt idx="2">
                  <c:v>49.2</c:v>
                </c:pt>
                <c:pt idx="3">
                  <c:v>31.9</c:v>
                </c:pt>
                <c:pt idx="6">
                  <c:v>35.9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E48-4E45-813E-C6D50B16EA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3091712"/>
        <c:axId val="133093248"/>
      </c:lineChart>
      <c:catAx>
        <c:axId val="1330917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33093248"/>
        <c:crosses val="autoZero"/>
        <c:auto val="1"/>
        <c:lblAlgn val="ctr"/>
        <c:lblOffset val="0"/>
        <c:noMultiLvlLbl val="0"/>
      </c:catAx>
      <c:valAx>
        <c:axId val="133093248"/>
        <c:scaling>
          <c:orientation val="minMax"/>
          <c:max val="140"/>
        </c:scaling>
        <c:delete val="0"/>
        <c:axPos val="l"/>
        <c:numFmt formatCode="0" sourceLinked="0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33091712"/>
        <c:crosses val="autoZero"/>
        <c:crossBetween val="midCat"/>
        <c:majorUnit val="20"/>
        <c:minorUnit val="0.1"/>
      </c:valAx>
      <c:spPr>
        <a:noFill/>
        <a:ln>
          <a:noFill/>
        </a:ln>
        <a:effectLst/>
      </c:spPr>
    </c:plotArea>
    <c:plotVisOnly val="1"/>
    <c:dispBlanksAs val="span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273745480597067E-2"/>
          <c:y val="8.7843993362852535E-2"/>
          <c:w val="0.91344248914769566"/>
          <c:h val="0.8011484060931557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Placebo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6"/>
            <c:marker>
              <c:symbol val="circle"/>
              <c:size val="7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5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4DC3-4CB5-8DEA-B59A33F47F62}"/>
              </c:ext>
            </c:extLst>
          </c:dPt>
          <c:errBars>
            <c:errDir val="y"/>
            <c:errBarType val="both"/>
            <c:errValType val="cust"/>
            <c:noEndCap val="0"/>
            <c:plus>
              <c:numRef>
                <c:f>Sheet1!$E$2:$E$8</c:f>
                <c:numCache>
                  <c:formatCode>General</c:formatCode>
                  <c:ptCount val="7"/>
                  <c:pt idx="0">
                    <c:v>41</c:v>
                  </c:pt>
                  <c:pt idx="1">
                    <c:v>40</c:v>
                  </c:pt>
                  <c:pt idx="2">
                    <c:v>33</c:v>
                  </c:pt>
                  <c:pt idx="3">
                    <c:v>32</c:v>
                  </c:pt>
                  <c:pt idx="6">
                    <c:v>27</c:v>
                  </c:pt>
                </c:numCache>
              </c:numRef>
            </c:plus>
            <c:minus>
              <c:numRef>
                <c:f>Sheet1!$E$2:$E$8</c:f>
                <c:numCache>
                  <c:formatCode>General</c:formatCode>
                  <c:ptCount val="7"/>
                  <c:pt idx="0">
                    <c:v>41</c:v>
                  </c:pt>
                  <c:pt idx="1">
                    <c:v>40</c:v>
                  </c:pt>
                  <c:pt idx="2">
                    <c:v>33</c:v>
                  </c:pt>
                  <c:pt idx="3">
                    <c:v>32</c:v>
                  </c:pt>
                  <c:pt idx="6">
                    <c:v>27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accent5"/>
                </a:solidFill>
                <a:round/>
              </a:ln>
              <a:effectLst/>
            </c:spPr>
          </c:errBars>
          <c:cat>
            <c:strRef>
              <c:f>Sheet1!$A$2:$A$8</c:f>
              <c:strCache>
                <c:ptCount val="7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4–7</c:v>
                </c:pt>
                <c:pt idx="6">
                  <c:v>30</c:v>
                </c:pt>
              </c:strCache>
            </c:strRef>
          </c:cat>
          <c:val>
            <c:numRef>
              <c:f>Sheet1!$B$2:$B$8</c:f>
              <c:numCache>
                <c:formatCode>0.0</c:formatCode>
                <c:ptCount val="7"/>
                <c:pt idx="0">
                  <c:v>89.6</c:v>
                </c:pt>
                <c:pt idx="1">
                  <c:v>86</c:v>
                </c:pt>
                <c:pt idx="2">
                  <c:v>76.099999999999994</c:v>
                </c:pt>
                <c:pt idx="3">
                  <c:v>75</c:v>
                </c:pt>
                <c:pt idx="6">
                  <c:v>64.5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E48-4E45-813E-C6D50B16EAB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Evolocumab</c:v>
                </c:pt>
              </c:strCache>
            </c:strRef>
          </c:tx>
          <c:spPr>
            <a:ln w="28575" cap="rnd">
              <a:solidFill>
                <a:srgbClr val="FC840C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rgbClr val="FC840C"/>
              </a:solidFill>
              <a:ln w="9525">
                <a:solidFill>
                  <a:srgbClr val="FC840C"/>
                </a:solidFill>
              </a:ln>
              <a:effectLst/>
            </c:spPr>
          </c:marker>
          <c:dPt>
            <c:idx val="6"/>
            <c:marker>
              <c:symbol val="circle"/>
              <c:size val="7"/>
              <c:spPr>
                <a:solidFill>
                  <a:srgbClr val="FC840C"/>
                </a:solidFill>
                <a:ln w="9525">
                  <a:solidFill>
                    <a:srgbClr val="FC840C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FC840C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0-4DC3-4CB5-8DEA-B59A33F47F62}"/>
              </c:ext>
            </c:extLst>
          </c:dPt>
          <c:errBars>
            <c:errDir val="y"/>
            <c:errBarType val="both"/>
            <c:errValType val="cust"/>
            <c:noEndCap val="0"/>
            <c:plus>
              <c:numRef>
                <c:f>Sheet1!$F$2:$F$8</c:f>
                <c:numCache>
                  <c:formatCode>General</c:formatCode>
                  <c:ptCount val="7"/>
                  <c:pt idx="0">
                    <c:v>35</c:v>
                  </c:pt>
                  <c:pt idx="1">
                    <c:v>27</c:v>
                  </c:pt>
                  <c:pt idx="2">
                    <c:v>24</c:v>
                  </c:pt>
                  <c:pt idx="3">
                    <c:v>23</c:v>
                  </c:pt>
                  <c:pt idx="6">
                    <c:v>24</c:v>
                  </c:pt>
                </c:numCache>
              </c:numRef>
            </c:plus>
            <c:minus>
              <c:numRef>
                <c:f>Sheet1!$F$2:$F$8</c:f>
                <c:numCache>
                  <c:formatCode>General</c:formatCode>
                  <c:ptCount val="7"/>
                  <c:pt idx="0">
                    <c:v>35</c:v>
                  </c:pt>
                  <c:pt idx="1">
                    <c:v>27</c:v>
                  </c:pt>
                  <c:pt idx="2">
                    <c:v>24</c:v>
                  </c:pt>
                  <c:pt idx="3">
                    <c:v>23</c:v>
                  </c:pt>
                  <c:pt idx="6">
                    <c:v>24</c:v>
                  </c:pt>
                </c:numCache>
              </c:numRef>
            </c:minus>
            <c:spPr>
              <a:noFill/>
              <a:ln w="12700" cap="flat" cmpd="sng" algn="ctr">
                <a:solidFill>
                  <a:srgbClr val="FC840C"/>
                </a:solidFill>
                <a:round/>
              </a:ln>
              <a:effectLst/>
            </c:spPr>
          </c:errBars>
          <c:cat>
            <c:strRef>
              <c:f>Sheet1!$A$2:$A$8</c:f>
              <c:strCache>
                <c:ptCount val="7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4–7</c:v>
                </c:pt>
                <c:pt idx="6">
                  <c:v>30</c:v>
                </c:pt>
              </c:strCache>
            </c:strRef>
          </c:cat>
          <c:val>
            <c:numRef>
              <c:f>Sheet1!$C$2:$C$8</c:f>
              <c:numCache>
                <c:formatCode>0.0</c:formatCode>
                <c:ptCount val="7"/>
                <c:pt idx="0">
                  <c:v>91.5</c:v>
                </c:pt>
                <c:pt idx="1">
                  <c:v>70.400000000000006</c:v>
                </c:pt>
                <c:pt idx="2">
                  <c:v>49.2</c:v>
                </c:pt>
                <c:pt idx="3">
                  <c:v>31.9</c:v>
                </c:pt>
                <c:pt idx="6">
                  <c:v>35.9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E48-4E45-813E-C6D50B16EA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0159360"/>
        <c:axId val="90161152"/>
      </c:lineChart>
      <c:catAx>
        <c:axId val="901593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90161152"/>
        <c:crosses val="autoZero"/>
        <c:auto val="1"/>
        <c:lblAlgn val="ctr"/>
        <c:lblOffset val="0"/>
        <c:noMultiLvlLbl val="0"/>
      </c:catAx>
      <c:valAx>
        <c:axId val="90161152"/>
        <c:scaling>
          <c:orientation val="minMax"/>
          <c:max val="140"/>
        </c:scaling>
        <c:delete val="0"/>
        <c:axPos val="l"/>
        <c:numFmt formatCode="0" sourceLinked="0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90159360"/>
        <c:crosses val="autoZero"/>
        <c:crossBetween val="midCat"/>
        <c:majorUnit val="20"/>
        <c:minorUnit val="0.1"/>
      </c:valAx>
      <c:spPr>
        <a:noFill/>
        <a:ln>
          <a:noFill/>
        </a:ln>
        <a:effectLst/>
      </c:spPr>
    </c:plotArea>
    <c:plotVisOnly val="1"/>
    <c:dispBlanksAs val="span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9"/>
          <p:cNvSpPr>
            <a:spLocks noChangeShapeType="1"/>
          </p:cNvSpPr>
          <p:nvPr/>
        </p:nvSpPr>
        <p:spPr bwMode="auto">
          <a:xfrm>
            <a:off x="167641" y="9214485"/>
            <a:ext cx="697992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96653" tIns="48327" rIns="96653" bIns="48327"/>
          <a:lstStyle/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/>
        </p:nvSpPr>
        <p:spPr bwMode="auto">
          <a:xfrm>
            <a:off x="165812" y="9250824"/>
            <a:ext cx="3239346" cy="241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482" tIns="49242" rIns="98482" bIns="49242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 defTabSz="984987">
              <a:defRPr/>
            </a:pPr>
            <a:r>
              <a:rPr lang="en-US" sz="1000" b="0" dirty="0"/>
              <a:t>Amgen Corporate Template</a:t>
            </a:r>
          </a:p>
        </p:txBody>
      </p:sp>
      <p:sp>
        <p:nvSpPr>
          <p:cNvPr id="8" name="Rectangle 7"/>
          <p:cNvSpPr>
            <a:spLocks noGrp="1" noChangeArrowheads="1"/>
          </p:cNvSpPr>
          <p:nvPr/>
        </p:nvSpPr>
        <p:spPr bwMode="auto">
          <a:xfrm>
            <a:off x="3908350" y="9250824"/>
            <a:ext cx="3241040" cy="241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482" tIns="49242" rIns="98482" bIns="49242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 defTabSz="984987">
              <a:defRPr/>
            </a:pPr>
            <a:fld id="{15AE3C97-AED3-4AEE-8471-1C50047147DC}" type="slidenum">
              <a:rPr lang="en-US" sz="1000" b="0"/>
              <a:pPr algn="r" defTabSz="984987">
                <a:defRPr/>
              </a:pPr>
              <a:t>‹#›</a:t>
            </a:fld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7378197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182563" y="149225"/>
            <a:ext cx="7680326" cy="43211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3" tIns="48327" rIns="96653" bIns="48327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65813" y="4530567"/>
            <a:ext cx="6983577" cy="462057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>
            <a:spLocks noGrp="1" noChangeArrowheads="1"/>
          </p:cNvSpPr>
          <p:nvPr/>
        </p:nvSpPr>
        <p:spPr bwMode="auto">
          <a:xfrm>
            <a:off x="3908350" y="9250824"/>
            <a:ext cx="3241040" cy="241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482" tIns="49242" rIns="98482" bIns="49242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 defTabSz="984987" rtl="0" fontAlgn="base">
              <a:spcBef>
                <a:spcPct val="0"/>
              </a:spcBef>
              <a:spcAft>
                <a:spcPct val="0"/>
              </a:spcAft>
              <a:defRPr/>
            </a:pPr>
            <a:fld id="{15AE3C97-AED3-4AEE-8471-1C50047147DC}" type="slidenum">
              <a:rPr lang="en-US" sz="1000" b="0" kern="120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pPr algn="r" defTabSz="984987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b="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4359328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182880" indent="-182880" algn="l" defTabSz="914400" rtl="0" eaLnBrk="1" fontAlgn="base" latinLnBrk="0" hangingPunct="1">
      <a:lnSpc>
        <a:spcPct val="100000"/>
      </a:lnSpc>
      <a:spcBef>
        <a:spcPts val="600"/>
      </a:spcBef>
      <a:spcAft>
        <a:spcPct val="0"/>
      </a:spcAft>
      <a:buClrTx/>
      <a:buFont typeface="Arial" pitchFamily="34" charset="0"/>
      <a:buChar char="•"/>
      <a:defRPr lang="en-US" sz="1400" b="0" kern="1200" noProof="0" dirty="0" smtClean="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indent="-182880" algn="l" defTabSz="914400" rtl="0" eaLnBrk="1" fontAlgn="base" latinLnBrk="0" hangingPunct="1">
      <a:lnSpc>
        <a:spcPct val="100000"/>
      </a:lnSpc>
      <a:spcBef>
        <a:spcPts val="300"/>
      </a:spcBef>
      <a:spcAft>
        <a:spcPct val="0"/>
      </a:spcAft>
      <a:buClrTx/>
      <a:buFont typeface="Arial" pitchFamily="34" charset="0"/>
      <a:buChar char="–"/>
      <a:defRPr lang="en-US" sz="1200" b="0" kern="1200" noProof="0" dirty="0" smtClean="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731520" indent="-182880" algn="l" defTabSz="914400" rtl="0" eaLnBrk="1" fontAlgn="base" latinLnBrk="0" hangingPunct="1">
      <a:lnSpc>
        <a:spcPct val="100000"/>
      </a:lnSpc>
      <a:spcBef>
        <a:spcPts val="300"/>
      </a:spcBef>
      <a:spcAft>
        <a:spcPct val="0"/>
      </a:spcAft>
      <a:buClrTx/>
      <a:buFont typeface="Arial" pitchFamily="34" charset="0"/>
      <a:buChar char="•"/>
      <a:defRPr lang="en-US" sz="1000" b="0" kern="1200" noProof="0" dirty="0" smtClean="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005840" indent="-182880" algn="l" defTabSz="914400" rtl="0" eaLnBrk="1" fontAlgn="base" latinLnBrk="0" hangingPunct="1">
      <a:lnSpc>
        <a:spcPct val="100000"/>
      </a:lnSpc>
      <a:spcBef>
        <a:spcPts val="300"/>
      </a:spcBef>
      <a:spcAft>
        <a:spcPct val="0"/>
      </a:spcAft>
      <a:buClrTx/>
      <a:buFont typeface="Arial" pitchFamily="34" charset="0"/>
      <a:buChar char="–"/>
      <a:defRPr lang="en-US" sz="900" b="0" kern="1200" noProof="0" dirty="0" smtClean="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280160" indent="-182880" algn="l" defTabSz="914400" rtl="0" eaLnBrk="1" fontAlgn="base" latinLnBrk="0" hangingPunct="1">
      <a:lnSpc>
        <a:spcPct val="100000"/>
      </a:lnSpc>
      <a:spcBef>
        <a:spcPts val="300"/>
      </a:spcBef>
      <a:spcAft>
        <a:spcPct val="0"/>
      </a:spcAft>
      <a:buClrTx/>
      <a:buFont typeface="Arial" pitchFamily="34" charset="0"/>
      <a:buChar char="•"/>
      <a:defRPr lang="en-US" sz="800" b="0" kern="1200" noProof="0" dirty="0" smtClean="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7313" y="460375"/>
            <a:ext cx="6699250" cy="3768725"/>
          </a:xfrm>
        </p:spPr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3853" y="8684900"/>
            <a:ext cx="2972547" cy="457639"/>
          </a:xfrm>
          <a:prstGeom prst="rect">
            <a:avLst/>
          </a:prstGeom>
        </p:spPr>
        <p:txBody>
          <a:bodyPr lIns="91424" tIns="45713" rIns="91424" bIns="45713"/>
          <a:lstStyle/>
          <a:p>
            <a:fld id="{FFBB2FDC-D3F1-462F-9F98-A42D5A459697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Notes Placeholder 14">
            <a:extLst>
              <a:ext uri="{FF2B5EF4-FFF2-40B4-BE49-F238E27FC236}">
                <a16:creationId xmlns:a16="http://schemas.microsoft.com/office/drawing/2014/main" id="{CD0FC23D-9B73-4061-AE17-E9375BA3DA3B}"/>
              </a:ext>
            </a:extLst>
          </p:cNvPr>
          <p:cNvSpPr txBox="1">
            <a:spLocks/>
          </p:cNvSpPr>
          <p:nvPr/>
        </p:nvSpPr>
        <p:spPr>
          <a:xfrm>
            <a:off x="154781" y="4314977"/>
            <a:ext cx="6548438" cy="4401155"/>
          </a:xfrm>
          <a:prstGeom prst="rect">
            <a:avLst/>
          </a:prstGeom>
          <a:solidFill>
            <a:srgbClr val="FF0000"/>
          </a:solidFill>
          <a:ln w="9525" algn="ctr">
            <a:noFill/>
            <a:miter lim="800000"/>
            <a:headEnd/>
            <a:tailEnd/>
          </a:ln>
        </p:spPr>
        <p:txBody>
          <a:bodyPr vert="horz" wrap="square" lIns="91426" tIns="45713" rIns="91426" bIns="45713" numCol="1" rtlCol="0" anchor="t" anchorCtr="0" compatLnSpc="1">
            <a:prstTxWarp prst="textNoShape">
              <a:avLst/>
            </a:prstTxWarp>
            <a:normAutofit/>
          </a:bodyPr>
          <a:lstStyle>
            <a:lvl1pPr marL="182880" indent="-18288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Font typeface="Arial" pitchFamily="34" charset="0"/>
              <a:buChar char="•"/>
              <a:defRPr lang="en-US" sz="1000" b="0" kern="1200" noProof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-18288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Font typeface="Arial" pitchFamily="34" charset="0"/>
              <a:buChar char="–"/>
              <a:defRPr lang="en-US" sz="1000" b="0" kern="1200" noProof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731520" indent="-18288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Font typeface="Arial" pitchFamily="34" charset="0"/>
              <a:buChar char="•"/>
              <a:defRPr lang="en-US" sz="1000" b="0" kern="1200" noProof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005840" indent="-18288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Font typeface="Arial" pitchFamily="34" charset="0"/>
              <a:buChar char="–"/>
              <a:defRPr lang="en-US" sz="1000" b="0" kern="1200" noProof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280160" indent="-18288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Font typeface="Arial" pitchFamily="34" charset="0"/>
              <a:buChar char="•"/>
              <a:defRPr lang="en-US" sz="1000" b="0" kern="1200" noProof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Global Review</a:t>
            </a:r>
          </a:p>
          <a:p>
            <a:pPr lvl="1"/>
            <a:r>
              <a:rPr lang="en-US" sz="1300" dirty="0">
                <a:solidFill>
                  <a:schemeClr val="bg1"/>
                </a:solidFill>
              </a:rPr>
              <a:t>QC/Data review performed</a:t>
            </a:r>
          </a:p>
          <a:p>
            <a:pPr lvl="1"/>
            <a:r>
              <a:rPr lang="en-US" sz="1300" dirty="0">
                <a:solidFill>
                  <a:schemeClr val="bg1"/>
                </a:solidFill>
              </a:rPr>
              <a:t>GDL (Andrew Hamer) and GMAL (Bart Molemans) approved </a:t>
            </a:r>
          </a:p>
          <a:p>
            <a:r>
              <a:rPr lang="en-US" dirty="0">
                <a:solidFill>
                  <a:schemeClr val="bg1"/>
                </a:solidFill>
              </a:rPr>
              <a:t>Regional Review</a:t>
            </a:r>
          </a:p>
          <a:p>
            <a:pPr lvl="1"/>
            <a:r>
              <a:rPr lang="en-US" sz="1300" dirty="0">
                <a:solidFill>
                  <a:schemeClr val="bg1"/>
                </a:solidFill>
              </a:rPr>
              <a:t>Requires regional review/approval before regional use</a:t>
            </a:r>
          </a:p>
          <a:p>
            <a:r>
              <a:rPr lang="en-US" dirty="0">
                <a:solidFill>
                  <a:schemeClr val="bg1"/>
                </a:solidFill>
              </a:rPr>
              <a:t>Distribution</a:t>
            </a:r>
          </a:p>
          <a:p>
            <a:pPr lvl="1"/>
            <a:r>
              <a:rPr lang="en-US" sz="1300" dirty="0">
                <a:solidFill>
                  <a:schemeClr val="bg1"/>
                </a:solidFill>
              </a:rPr>
              <a:t>This slide set may be left behind </a:t>
            </a:r>
          </a:p>
          <a:p>
            <a:endParaRPr lang="en-US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1896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3492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1068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4755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36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64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A4F2F-343E-483F-8B3A-4CE72BDAA43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807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7C37B3-E377-BC48-BE83-EE04790CC6D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10764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3022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0358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1245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1645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42875"/>
            <a:ext cx="7315200" cy="41148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854" y="8685864"/>
            <a:ext cx="2971593" cy="456575"/>
          </a:xfrm>
          <a:prstGeom prst="rect">
            <a:avLst/>
          </a:prstGeom>
        </p:spPr>
        <p:txBody>
          <a:bodyPr lIns="89844" tIns="44924" rIns="89844" bIns="44924"/>
          <a:lstStyle/>
          <a:p>
            <a:fld id="{02791170-77EB-42D3-8C5A-161354A7DE49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702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2752" y="2240280"/>
            <a:ext cx="10826496" cy="170992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3800" b="1" i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2752" y="4572000"/>
            <a:ext cx="10826496" cy="180498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ts val="2800"/>
              </a:lnSpc>
              <a:spcBef>
                <a:spcPts val="1200"/>
              </a:spcBef>
              <a:spcAft>
                <a:spcPts val="0"/>
              </a:spcAft>
              <a:buClr>
                <a:schemeClr val="accent6"/>
              </a:buClr>
              <a:buNone/>
              <a:defRPr lang="en-US" sz="2000" b="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A519F0-6732-504B-B464-46B088C6C8B6}"/>
              </a:ext>
            </a:extLst>
          </p:cNvPr>
          <p:cNvSpPr/>
          <p:nvPr userDrawn="1"/>
        </p:nvSpPr>
        <p:spPr bwMode="auto">
          <a:xfrm>
            <a:off x="-1" y="1917700"/>
            <a:ext cx="11887200" cy="46038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007CC3"/>
              </a:gs>
            </a:gsLst>
            <a:lin ang="108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b">
            <a:noAutofit/>
          </a:bodyPr>
          <a:lstStyle/>
          <a:p>
            <a:pPr>
              <a:spcBef>
                <a:spcPct val="50000"/>
              </a:spcBef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FE430BE-A519-E545-886D-960F4B2018E4}"/>
              </a:ext>
            </a:extLst>
          </p:cNvPr>
          <p:cNvSpPr/>
          <p:nvPr userDrawn="1"/>
        </p:nvSpPr>
        <p:spPr bwMode="auto">
          <a:xfrm>
            <a:off x="-1" y="4249738"/>
            <a:ext cx="11887200" cy="46037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007CC3"/>
              </a:gs>
            </a:gsLst>
            <a:lin ang="108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b">
            <a:noAutofit/>
          </a:bodyPr>
          <a:lstStyle/>
          <a:p>
            <a:pPr>
              <a:spcBef>
                <a:spcPct val="50000"/>
              </a:spcBef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11" name="Picture 10" descr="AmgenCardiovascularLogo.png">
            <a:extLst>
              <a:ext uri="{FF2B5EF4-FFF2-40B4-BE49-F238E27FC236}">
                <a16:creationId xmlns:a16="http://schemas.microsoft.com/office/drawing/2014/main" id="{8A25F3E5-2806-B14C-A0F8-B68DF00484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409997" y="6138320"/>
            <a:ext cx="1551873" cy="53345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E7E0772-9DD8-4336-9DAB-C1671919628C}"/>
              </a:ext>
            </a:extLst>
          </p:cNvPr>
          <p:cNvSpPr txBox="1"/>
          <p:nvPr userDrawn="1"/>
        </p:nvSpPr>
        <p:spPr>
          <a:xfrm>
            <a:off x="4666603" y="6581775"/>
            <a:ext cx="57433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</a:t>
            </a:r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2020 Amgen Inc. All rights reserved.</a:t>
            </a:r>
            <a:endParaRPr lang="en-US" sz="700" b="1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u géné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551FB21A-0E6D-4C3A-92F2-1A4C404F79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833" y="452673"/>
            <a:ext cx="4703068" cy="96010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None/>
              <a:defRPr sz="2600" b="0">
                <a:solidFill>
                  <a:schemeClr val="tx1"/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First line</a:t>
            </a:r>
            <a:br>
              <a:rPr lang="en-US" dirty="0"/>
            </a:br>
            <a:r>
              <a:rPr lang="en-US" dirty="0"/>
              <a:t>Of the headline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861B12CF-C574-4831-92D6-4B1240FED72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31800" y="1604435"/>
            <a:ext cx="10368723" cy="41296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  <a:lvl2pPr marL="266700" indent="0"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2pPr>
            <a:lvl3pPr marL="531812" indent="0"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3pPr>
            <a:lvl4pPr marL="809625" indent="0"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4pPr>
            <a:lvl5pPr marL="1076325" indent="0"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n-US"/>
              <a:t>Cliquez pour ajouter le type de contenu souhaité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022371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38" y="7548"/>
            <a:ext cx="10826496" cy="1097280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38" y="7548"/>
            <a:ext cx="10826496" cy="1097280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8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2752" y="1280160"/>
            <a:ext cx="10826496" cy="437927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38" y="7548"/>
            <a:ext cx="10826496" cy="1097280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8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238" y="1801634"/>
            <a:ext cx="10826496" cy="388683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69170" y="1323705"/>
            <a:ext cx="10826749" cy="492443"/>
          </a:xfrm>
        </p:spPr>
        <p:txBody>
          <a:bodyPr>
            <a:noAutofit/>
          </a:bodyPr>
          <a:lstStyle>
            <a:lvl1pPr>
              <a:buFontTx/>
              <a:buNone/>
              <a:defRPr sz="2400" b="1">
                <a:solidFill>
                  <a:schemeClr val="accent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38" y="7548"/>
            <a:ext cx="10826496" cy="1097280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8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8238" y="1323702"/>
            <a:ext cx="5315712" cy="437927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3086" y="1323702"/>
            <a:ext cx="5315712" cy="437927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38" y="7548"/>
            <a:ext cx="10826496" cy="1097280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8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669170" y="1811794"/>
            <a:ext cx="5315712" cy="38766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6175974" y="1811794"/>
            <a:ext cx="5315712" cy="38766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69170" y="1309191"/>
            <a:ext cx="5315712" cy="492443"/>
          </a:xfrm>
        </p:spPr>
        <p:txBody>
          <a:bodyPr>
            <a:noAutofit/>
          </a:bodyPr>
          <a:lstStyle>
            <a:lvl1pPr>
              <a:buFontTx/>
              <a:buNone/>
              <a:defRPr sz="2400" b="1">
                <a:solidFill>
                  <a:schemeClr val="accent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75974" y="1309191"/>
            <a:ext cx="5315712" cy="492443"/>
          </a:xfrm>
        </p:spPr>
        <p:txBody>
          <a:bodyPr>
            <a:noAutofit/>
          </a:bodyPr>
          <a:lstStyle>
            <a:lvl1pPr>
              <a:buFontTx/>
              <a:buNone/>
              <a:defRPr sz="2400" b="1">
                <a:solidFill>
                  <a:schemeClr val="accent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38" y="7548"/>
            <a:ext cx="10826496" cy="1097280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668238" y="1811794"/>
            <a:ext cx="10826496" cy="3857625"/>
          </a:xfrm>
        </p:spPr>
        <p:txBody>
          <a:bodyPr/>
          <a:lstStyle/>
          <a:p>
            <a:r>
              <a:rPr lang="en-US" dirty="0"/>
              <a:t>Click icon to add table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69170" y="1309191"/>
            <a:ext cx="10826749" cy="492443"/>
          </a:xfrm>
        </p:spPr>
        <p:txBody>
          <a:bodyPr>
            <a:noAutofit/>
          </a:bodyPr>
          <a:lstStyle>
            <a:lvl1pPr>
              <a:buFontTx/>
              <a:buNone/>
              <a:defRPr sz="2400" b="1">
                <a:solidFill>
                  <a:schemeClr val="accent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38" y="7548"/>
            <a:ext cx="10826496" cy="1097280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0"/>
          </p:nvPr>
        </p:nvSpPr>
        <p:spPr>
          <a:xfrm>
            <a:off x="668238" y="1811794"/>
            <a:ext cx="10826496" cy="3876675"/>
          </a:xfrm>
        </p:spPr>
        <p:txBody>
          <a:bodyPr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69170" y="1309191"/>
            <a:ext cx="10826749" cy="492443"/>
          </a:xfrm>
        </p:spPr>
        <p:txBody>
          <a:bodyPr>
            <a:noAutofit/>
          </a:bodyPr>
          <a:lstStyle>
            <a:lvl1pPr>
              <a:buFontTx/>
              <a:buNone/>
              <a:defRPr sz="2400" b="1">
                <a:solidFill>
                  <a:schemeClr val="accent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8238" y="7548"/>
            <a:ext cx="10826496" cy="10972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752" y="1280160"/>
            <a:ext cx="10826496" cy="48581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9"/>
          <p:cNvSpPr>
            <a:spLocks noGrp="1" noChangeArrowheads="1"/>
          </p:cNvSpPr>
          <p:nvPr/>
        </p:nvSpPr>
        <p:spPr bwMode="gray">
          <a:xfrm>
            <a:off x="9447271" y="5727671"/>
            <a:ext cx="2540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b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909AF01-7EFE-4A29-B021-8BA707099C41}" type="slidenum">
              <a:rPr lang="en-US" sz="1000" b="0">
                <a:solidFill>
                  <a:schemeClr val="tx2"/>
                </a:solidFill>
              </a:rPr>
              <a:pPr algn="r">
                <a:defRPr/>
              </a:pPr>
              <a:t>‹#›</a:t>
            </a:fld>
            <a:endParaRPr lang="en-US" sz="1000" b="0" dirty="0">
              <a:solidFill>
                <a:schemeClr val="tx2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051FF9-6A7E-0A4A-B56E-0CBE0FB29245}"/>
              </a:ext>
            </a:extLst>
          </p:cNvPr>
          <p:cNvSpPr/>
          <p:nvPr userDrawn="1"/>
        </p:nvSpPr>
        <p:spPr bwMode="auto">
          <a:xfrm>
            <a:off x="0" y="1141413"/>
            <a:ext cx="8755063" cy="46037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007CC3"/>
              </a:gs>
            </a:gsLst>
            <a:lin ang="108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b">
            <a:noAutofit/>
          </a:bodyPr>
          <a:lstStyle/>
          <a:p>
            <a:pPr>
              <a:spcBef>
                <a:spcPct val="50000"/>
              </a:spcBef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8" name="Picture 7" descr="AmgenCardiovascularLogo.png">
            <a:extLst>
              <a:ext uri="{FF2B5EF4-FFF2-40B4-BE49-F238E27FC236}">
                <a16:creationId xmlns:a16="http://schemas.microsoft.com/office/drawing/2014/main" id="{9FAEBB4F-9FA8-4E45-AAFC-F35B92F9CD1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/>
          <a:stretch>
            <a:fillRect/>
          </a:stretch>
        </p:blipFill>
        <p:spPr>
          <a:xfrm>
            <a:off x="10409997" y="6138320"/>
            <a:ext cx="1551873" cy="5334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2724697-6970-4F2E-8B09-052E804CB6A9}"/>
              </a:ext>
            </a:extLst>
          </p:cNvPr>
          <p:cNvSpPr txBox="1"/>
          <p:nvPr userDrawn="1"/>
        </p:nvSpPr>
        <p:spPr>
          <a:xfrm>
            <a:off x="4565003" y="6568990"/>
            <a:ext cx="57433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</a:t>
            </a:r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2020 Amgen Inc. All rights reserved.</a:t>
            </a:r>
            <a:endParaRPr lang="en-US" sz="700" b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lang="en-US" sz="2800" b="1" kern="1200" smtClean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fontAlgn="base" latinLnBrk="0" hangingPunct="1">
        <a:lnSpc>
          <a:spcPct val="100000"/>
        </a:lnSpc>
        <a:spcBef>
          <a:spcPts val="12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lang="en-US" sz="2400" b="0" kern="1200" smtClean="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defTabSz="914400" rtl="0" eaLnBrk="1" fontAlgn="base" latinLnBrk="0" hangingPunct="1">
        <a:lnSpc>
          <a:spcPct val="100000"/>
        </a:lnSpc>
        <a:spcBef>
          <a:spcPts val="6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lang="en-US" sz="2200" b="0" kern="1200" smtClean="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74320" algn="l" defTabSz="914400" rtl="0" eaLnBrk="1" fontAlgn="base" latinLnBrk="0" hangingPunct="1">
        <a:lnSpc>
          <a:spcPct val="100000"/>
        </a:lnSpc>
        <a:spcBef>
          <a:spcPts val="6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lang="en-US" sz="2000" b="0" kern="1200" smtClean="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74320" algn="l" defTabSz="914400" rtl="0" eaLnBrk="1" fontAlgn="base" latinLnBrk="0" hangingPunct="1">
        <a:lnSpc>
          <a:spcPct val="100000"/>
        </a:lnSpc>
        <a:spcBef>
          <a:spcPts val="6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lang="en-US" sz="1800" b="0" kern="1200" smtClean="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74320" algn="l" defTabSz="914400" rtl="0" eaLnBrk="1" fontAlgn="base" latinLnBrk="0" hangingPunct="1">
        <a:lnSpc>
          <a:spcPct val="100000"/>
        </a:lnSpc>
        <a:spcBef>
          <a:spcPts val="6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lang="en-US" sz="1600" b="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35001" y="2256078"/>
            <a:ext cx="10846731" cy="1709928"/>
          </a:xfrm>
        </p:spPr>
        <p:txBody>
          <a:bodyPr/>
          <a:lstStyle/>
          <a:p>
            <a:r>
              <a:rPr lang="en-US" sz="2800" dirty="0"/>
              <a:t>Effect of Evolocumab on Atherogenic</a:t>
            </a:r>
            <a:br>
              <a:rPr lang="en-US" sz="2800" dirty="0"/>
            </a:br>
            <a:r>
              <a:rPr lang="en-US" sz="2800" dirty="0"/>
              <a:t>Lipoproteins During the Peri- and Early</a:t>
            </a:r>
            <a:br>
              <a:rPr lang="en-US" sz="2800" dirty="0"/>
            </a:br>
            <a:r>
              <a:rPr lang="en-US" sz="2800" dirty="0"/>
              <a:t>Postinfarction Period: A Placebo-Controlled, Randomized Trial </a:t>
            </a:r>
            <a:br>
              <a:rPr lang="en-US" sz="2800" dirty="0"/>
            </a:br>
            <a:r>
              <a:rPr lang="en-US" sz="2800" i="1" dirty="0"/>
              <a:t>Results From the </a:t>
            </a:r>
            <a:r>
              <a:rPr lang="en-US" sz="2800" i="1" dirty="0">
                <a:solidFill>
                  <a:srgbClr val="0070C0"/>
                </a:solidFill>
              </a:rPr>
              <a:t>EVACS Study</a:t>
            </a:r>
          </a:p>
        </p:txBody>
      </p:sp>
      <p:sp>
        <p:nvSpPr>
          <p:cNvPr id="12" name="Text Placeholder 2"/>
          <p:cNvSpPr txBox="1">
            <a:spLocks/>
          </p:cNvSpPr>
          <p:nvPr/>
        </p:nvSpPr>
        <p:spPr bwMode="auto">
          <a:xfrm>
            <a:off x="762000" y="4397407"/>
            <a:ext cx="10287000" cy="103093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2800"/>
              </a:lnSpc>
              <a:spcBef>
                <a:spcPts val="1200"/>
              </a:spcBef>
              <a:spcAft>
                <a:spcPts val="0"/>
              </a:spcAft>
              <a:buClr>
                <a:schemeClr val="accent6"/>
              </a:buClr>
              <a:buFont typeface="Arial" charset="0"/>
              <a:buNone/>
              <a:tabLst/>
              <a:defRPr lang="en-US" sz="2000" b="0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None/>
              <a:tabLst/>
              <a:defRPr lang="en-US"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None/>
              <a:tabLst/>
              <a:defRPr lang="en-US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None/>
              <a:tabLst/>
              <a:def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None/>
              <a:tabLst/>
              <a:defRPr lang="en-US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600" dirty="0"/>
              <a:t>Thorsten M. Leucker, MD,</a:t>
            </a:r>
            <a:r>
              <a:rPr lang="en-US" sz="1600" baseline="30000" dirty="0"/>
              <a:t>1</a:t>
            </a:r>
            <a:r>
              <a:rPr lang="en-US" sz="1600" dirty="0"/>
              <a:t> Michael J. Blaha, MD, MHS,</a:t>
            </a:r>
            <a:r>
              <a:rPr lang="en-US" sz="1600" baseline="30000" dirty="0"/>
              <a:t>1</a:t>
            </a:r>
            <a:r>
              <a:rPr lang="en-US" sz="1600" dirty="0"/>
              <a:t> Steven R. Jones, MD,</a:t>
            </a:r>
            <a:r>
              <a:rPr lang="en-US" sz="1600" baseline="30000" dirty="0"/>
              <a:t>1</a:t>
            </a:r>
            <a:r>
              <a:rPr lang="en-US" sz="1600" dirty="0"/>
              <a:t> Michael A. Vavuranakis, MD,</a:t>
            </a:r>
            <a:r>
              <a:rPr lang="en-US" sz="1600" baseline="30000" dirty="0"/>
              <a:t>1</a:t>
            </a:r>
            <a:r>
              <a:rPr lang="en-US" sz="1600" dirty="0"/>
              <a:t> Marlene S. Williams, MD,</a:t>
            </a:r>
            <a:r>
              <a:rPr lang="en-US" sz="1600" baseline="30000" dirty="0"/>
              <a:t>1</a:t>
            </a:r>
            <a:r>
              <a:rPr lang="en-US" sz="1600" dirty="0"/>
              <a:t> Hong Lai, PhD,</a:t>
            </a:r>
            <a:r>
              <a:rPr lang="en-US" sz="1600" baseline="30000" dirty="0"/>
              <a:t>2</a:t>
            </a:r>
            <a:r>
              <a:rPr lang="en-US" sz="1600" dirty="0"/>
              <a:t> Thomas H. Schindler, MD,</a:t>
            </a:r>
            <a:r>
              <a:rPr lang="en-US" sz="1600" baseline="30000" dirty="0"/>
              <a:t>3</a:t>
            </a:r>
            <a:r>
              <a:rPr lang="en-US" sz="1600" dirty="0"/>
              <a:t> Jacqueline Latina, MD, MS,</a:t>
            </a:r>
            <a:r>
              <a:rPr lang="en-US" sz="1600" baseline="30000" dirty="0"/>
              <a:t>1</a:t>
            </a:r>
            <a:r>
              <a:rPr lang="en-US" sz="1600" dirty="0"/>
              <a:t> Steven P. Schulman, MD</a:t>
            </a:r>
            <a:r>
              <a:rPr lang="en-US" sz="1600" baseline="30000" dirty="0"/>
              <a:t>1</a:t>
            </a:r>
            <a:r>
              <a:rPr lang="en-US" sz="1600" dirty="0"/>
              <a:t>, Gary Gerstenblith, MD</a:t>
            </a:r>
            <a:r>
              <a:rPr lang="en-US" sz="1600" baseline="30000" dirty="0"/>
              <a:t>1</a:t>
            </a:r>
            <a:endParaRPr lang="en-US" sz="1600" dirty="0"/>
          </a:p>
          <a:p>
            <a:pPr>
              <a:lnSpc>
                <a:spcPct val="100000"/>
              </a:lnSpc>
            </a:pPr>
            <a:endParaRPr lang="en-US" sz="1050" dirty="0"/>
          </a:p>
          <a:p>
            <a:pPr>
              <a:lnSpc>
                <a:spcPct val="100000"/>
              </a:lnSpc>
            </a:pPr>
            <a:r>
              <a:rPr lang="en-US" sz="1100" baseline="30000" dirty="0"/>
              <a:t>1</a:t>
            </a:r>
            <a:r>
              <a:rPr lang="en-US" sz="1100" dirty="0"/>
              <a:t>Division of Cardiology, Department of Medicine, Baltimore, Maryland; </a:t>
            </a:r>
            <a:r>
              <a:rPr lang="en-US" sz="1100" baseline="30000" dirty="0"/>
              <a:t>2</a:t>
            </a:r>
            <a:r>
              <a:rPr lang="en-US" sz="1100" dirty="0"/>
              <a:t>Department of Radiology, Johns Hopkins University School of Medicine, Baltimore, Maryland; </a:t>
            </a:r>
            <a:r>
              <a:rPr lang="en-US" sz="1100" baseline="30000" dirty="0"/>
              <a:t>3</a:t>
            </a:r>
            <a:r>
              <a:rPr lang="en-US" sz="1100" dirty="0"/>
              <a:t>Mallinckrodt Institute of Radiology, Division of Nuclear Medicine, Washington University School of Medicine, Washington University, St. Louis, MO (T.H.S.)</a:t>
            </a:r>
            <a:endParaRPr lang="en-US" sz="1600" dirty="0"/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D599EE03-F059-4126-8D4B-58908CB35929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660398" y="6040564"/>
            <a:ext cx="955755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>
            <a:spAutoFit/>
          </a:bodyPr>
          <a:lstStyle/>
          <a:p>
            <a:r>
              <a:rPr lang="en-US" sz="1000" dirty="0">
                <a:solidFill>
                  <a:srgbClr val="000000"/>
                </a:solidFill>
              </a:rPr>
              <a:t>EVACS = </a:t>
            </a:r>
            <a:r>
              <a:rPr lang="en-US" sz="1000" dirty="0" err="1">
                <a:solidFill>
                  <a:srgbClr val="000000"/>
                </a:solidFill>
              </a:rPr>
              <a:t>Evolocumab</a:t>
            </a:r>
            <a:r>
              <a:rPr lang="en-US" sz="1000" dirty="0">
                <a:solidFill>
                  <a:srgbClr val="000000"/>
                </a:solidFill>
              </a:rPr>
              <a:t> in Acute Coronary Syndrome.</a:t>
            </a:r>
          </a:p>
          <a:p>
            <a:endParaRPr lang="en-US" sz="1000" dirty="0">
              <a:solidFill>
                <a:srgbClr val="000000"/>
              </a:solidFill>
            </a:endParaRPr>
          </a:p>
          <a:p>
            <a:r>
              <a:rPr lang="en-US" sz="1000" dirty="0" err="1">
                <a:solidFill>
                  <a:srgbClr val="000000"/>
                </a:solidFill>
              </a:rPr>
              <a:t>Leucker</a:t>
            </a:r>
            <a:r>
              <a:rPr lang="en-US" sz="1000" dirty="0">
                <a:solidFill>
                  <a:srgbClr val="000000"/>
                </a:solidFill>
              </a:rPr>
              <a:t> TM, et al. </a:t>
            </a:r>
            <a:r>
              <a:rPr lang="en-US" sz="1000" i="1" dirty="0">
                <a:solidFill>
                  <a:srgbClr val="000000"/>
                </a:solidFill>
              </a:rPr>
              <a:t>Circulation. </a:t>
            </a:r>
            <a:r>
              <a:rPr lang="en-US" sz="1000" dirty="0">
                <a:solidFill>
                  <a:srgbClr val="000000"/>
                </a:solidFill>
              </a:rPr>
              <a:t>2020;142:419-421.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06EC700-DB92-4AD7-B047-69B3D6E0D429}"/>
              </a:ext>
            </a:extLst>
          </p:cNvPr>
          <p:cNvSpPr/>
          <p:nvPr/>
        </p:nvSpPr>
        <p:spPr>
          <a:xfrm>
            <a:off x="660398" y="6611779"/>
            <a:ext cx="202811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sz="1000" dirty="0">
                <a:latin typeface="Arial" panose="020B0604020202020204" pitchFamily="34" charset="0"/>
              </a:rPr>
              <a:t>SC-AT-AMG145-01079 Apr2025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2690372032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6702F-F6D7-AD4E-B7D4-09CB493D5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br>
              <a:rPr lang="en-US" dirty="0"/>
            </a:br>
            <a:r>
              <a:rPr lang="en-US" sz="2200" dirty="0"/>
              <a:t>LDL-C Levels Declined as Early as Day 1 After Administration Of </a:t>
            </a:r>
            <a:r>
              <a:rPr lang="en-US" sz="2200" dirty="0" err="1"/>
              <a:t>Evolocumab</a:t>
            </a:r>
            <a:r>
              <a:rPr lang="en-US" sz="2200" dirty="0"/>
              <a:t> and Were Significantly Reduced Compared to Placebo By Day 3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758B614-7325-4FC5-9839-63CFAACDA738}"/>
              </a:ext>
            </a:extLst>
          </p:cNvPr>
          <p:cNvSpPr/>
          <p:nvPr/>
        </p:nvSpPr>
        <p:spPr>
          <a:xfrm>
            <a:off x="10012" y="5224477"/>
            <a:ext cx="12192000" cy="510909"/>
          </a:xfrm>
          <a:prstGeom prst="rect">
            <a:avLst/>
          </a:prstGeom>
          <a:solidFill>
            <a:srgbClr val="007CC2"/>
          </a:solidFill>
        </p:spPr>
        <p:txBody>
          <a:bodyPr wrap="square">
            <a:spAutoFit/>
          </a:bodyPr>
          <a:lstStyle/>
          <a:p>
            <a:pPr algn="ctr" defTabSz="457200">
              <a:lnSpc>
                <a:spcPct val="85000"/>
              </a:lnSpc>
              <a:spcBef>
                <a:spcPts val="200"/>
              </a:spcBef>
              <a:tabLst>
                <a:tab pos="2001838" algn="l"/>
              </a:tabLst>
            </a:pPr>
            <a:r>
              <a:rPr lang="en-US" sz="1600" b="1" dirty="0" err="1">
                <a:solidFill>
                  <a:schemeClr val="bg1"/>
                </a:solidFill>
              </a:rPr>
              <a:t>Evolocumab</a:t>
            </a:r>
            <a:r>
              <a:rPr lang="en-US" sz="1600" b="1" dirty="0">
                <a:solidFill>
                  <a:schemeClr val="bg1"/>
                </a:solidFill>
              </a:rPr>
              <a:t>, added to statin therapy, significantly reduced LDL-C levels throughout hospitalization and the 30-day follow-up in comparison with the placebo group (statin alone) (35.9±24mg/dL </a:t>
            </a:r>
            <a:r>
              <a:rPr lang="en-US" sz="1600" b="1" dirty="0" err="1">
                <a:solidFill>
                  <a:schemeClr val="bg1"/>
                </a:solidFill>
              </a:rPr>
              <a:t>evolocumab</a:t>
            </a:r>
            <a:r>
              <a:rPr lang="en-US" sz="1600" b="1" dirty="0">
                <a:solidFill>
                  <a:schemeClr val="bg1"/>
                </a:solidFill>
              </a:rPr>
              <a:t> vs. 64.5±27 mg/dL; </a:t>
            </a:r>
            <a:r>
              <a:rPr lang="en-US" sz="1600" b="1" i="1" dirty="0">
                <a:solidFill>
                  <a:schemeClr val="bg1"/>
                </a:solidFill>
              </a:rPr>
              <a:t>P </a:t>
            </a:r>
            <a:r>
              <a:rPr lang="en-US" sz="1600" b="1" dirty="0">
                <a:solidFill>
                  <a:schemeClr val="bg1"/>
                </a:solidFill>
              </a:rPr>
              <a:t>&lt; 0.01).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1E39EFF-1A26-4AA6-BE68-DE664F2A7D13}"/>
              </a:ext>
            </a:extLst>
          </p:cNvPr>
          <p:cNvSpPr txBox="1"/>
          <p:nvPr/>
        </p:nvSpPr>
        <p:spPr>
          <a:xfrm>
            <a:off x="660554" y="5961944"/>
            <a:ext cx="10826496" cy="55399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1000" dirty="0"/>
              <a:t>The number of patients assessed at the different time points are as follows: Baseline, 57 (evolocumab n = 30; placebo n = 27); day 1, 51 (evolocumab n = 26; </a:t>
            </a:r>
            <a:br>
              <a:rPr lang="en-US" sz="1000" dirty="0"/>
            </a:br>
            <a:r>
              <a:rPr lang="en-US" sz="1000" dirty="0"/>
              <a:t>placebo n = 25); day</a:t>
            </a:r>
            <a:r>
              <a:rPr lang="en-US" sz="1000" dirty="0">
                <a:solidFill>
                  <a:srgbClr val="FFC000"/>
                </a:solidFill>
              </a:rPr>
              <a:t> </a:t>
            </a:r>
            <a:r>
              <a:rPr lang="en-US" sz="1000" dirty="0"/>
              <a:t>3, 30 (</a:t>
            </a:r>
            <a:r>
              <a:rPr lang="en-US" sz="1000" dirty="0" err="1"/>
              <a:t>evolocumab</a:t>
            </a:r>
            <a:r>
              <a:rPr lang="en-US" sz="1000" dirty="0"/>
              <a:t> n = 16; placebo n = 14); day</a:t>
            </a:r>
            <a:r>
              <a:rPr lang="en-US" sz="1000" dirty="0">
                <a:solidFill>
                  <a:srgbClr val="FFC000"/>
                </a:solidFill>
              </a:rPr>
              <a:t> </a:t>
            </a:r>
            <a:r>
              <a:rPr lang="en-US" sz="1000" dirty="0"/>
              <a:t>4 to 7, 23 (evolocumab n = 15; placebo n = 8); day</a:t>
            </a:r>
            <a:r>
              <a:rPr lang="en-US" sz="1000" dirty="0">
                <a:solidFill>
                  <a:srgbClr val="FFC000"/>
                </a:solidFill>
              </a:rPr>
              <a:t> </a:t>
            </a:r>
            <a:r>
              <a:rPr lang="en-US" sz="1000" dirty="0"/>
              <a:t>30, 57 (evolocumab n = 30; placebo n = 27).</a:t>
            </a:r>
          </a:p>
          <a:p>
            <a:r>
              <a:rPr lang="en-US" sz="1000" dirty="0"/>
              <a:t>LDL-C = low-density lipoprotein cholesterol</a:t>
            </a:r>
            <a:r>
              <a:rPr lang="en-US" sz="1000" dirty="0">
                <a:solidFill>
                  <a:srgbClr val="000000"/>
                </a:solidFill>
              </a:rPr>
              <a:t>; SD = standard deviation.</a:t>
            </a:r>
          </a:p>
        </p:txBody>
      </p:sp>
      <p:graphicFrame>
        <p:nvGraphicFramePr>
          <p:cNvPr id="37" name="Chart 36">
            <a:extLst>
              <a:ext uri="{FF2B5EF4-FFF2-40B4-BE49-F238E27FC236}">
                <a16:creationId xmlns:a16="http://schemas.microsoft.com/office/drawing/2014/main" id="{43C5E1E5-E5C5-5C47-87B0-F35F2E2F14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3424076"/>
              </p:ext>
            </p:extLst>
          </p:nvPr>
        </p:nvGraphicFramePr>
        <p:xfrm>
          <a:off x="874898" y="1233725"/>
          <a:ext cx="10600244" cy="3207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A8C7970F-C468-6E4A-87A5-B520859B6B78}"/>
              </a:ext>
            </a:extLst>
          </p:cNvPr>
          <p:cNvSpPr txBox="1"/>
          <p:nvPr/>
        </p:nvSpPr>
        <p:spPr>
          <a:xfrm>
            <a:off x="2053419" y="1433108"/>
            <a:ext cx="66838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i="1" dirty="0"/>
              <a:t>P</a:t>
            </a:r>
            <a:r>
              <a:rPr lang="en-US" sz="1400" dirty="0"/>
              <a:t> = 0.85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9F5E486-B51D-1744-B5FA-979ED508FBEC}"/>
              </a:ext>
            </a:extLst>
          </p:cNvPr>
          <p:cNvSpPr txBox="1"/>
          <p:nvPr/>
        </p:nvSpPr>
        <p:spPr>
          <a:xfrm>
            <a:off x="3439353" y="1540935"/>
            <a:ext cx="74730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i="1" dirty="0"/>
              <a:t>P</a:t>
            </a:r>
            <a:r>
              <a:rPr lang="en-US" sz="1400" dirty="0"/>
              <a:t> = 0.12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080D25E-C3D1-8843-98C2-37546A738746}"/>
              </a:ext>
            </a:extLst>
          </p:cNvPr>
          <p:cNvSpPr txBox="1"/>
          <p:nvPr/>
        </p:nvSpPr>
        <p:spPr>
          <a:xfrm>
            <a:off x="4824698" y="1859802"/>
            <a:ext cx="66838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i="1" dirty="0"/>
              <a:t>P</a:t>
            </a:r>
            <a:r>
              <a:rPr lang="en-US" sz="1400" dirty="0"/>
              <a:t> = 0.02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DE1E09F-247C-1046-8339-796B130867D1}"/>
              </a:ext>
            </a:extLst>
          </p:cNvPr>
          <p:cNvSpPr txBox="1"/>
          <p:nvPr/>
        </p:nvSpPr>
        <p:spPr>
          <a:xfrm>
            <a:off x="6200985" y="1900832"/>
            <a:ext cx="66499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i="1" dirty="0"/>
              <a:t>P </a:t>
            </a:r>
            <a:r>
              <a:rPr lang="en-US" sz="1400" dirty="0"/>
              <a:t>&lt; 0.01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936A81A-CCAD-A44E-83D3-03F18EB2C784}"/>
              </a:ext>
            </a:extLst>
          </p:cNvPr>
          <p:cNvSpPr txBox="1"/>
          <p:nvPr/>
        </p:nvSpPr>
        <p:spPr>
          <a:xfrm>
            <a:off x="10361617" y="2178670"/>
            <a:ext cx="66499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i="1" dirty="0"/>
              <a:t>P </a:t>
            </a:r>
            <a:r>
              <a:rPr lang="en-US" sz="1400" dirty="0"/>
              <a:t>&lt; 0.01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4DFF454-BBCE-5445-AD05-0118EE6CB8D1}"/>
              </a:ext>
            </a:extLst>
          </p:cNvPr>
          <p:cNvGrpSpPr/>
          <p:nvPr/>
        </p:nvGrpSpPr>
        <p:grpSpPr>
          <a:xfrm>
            <a:off x="8478781" y="4029143"/>
            <a:ext cx="275243" cy="133643"/>
            <a:chOff x="7807569" y="4164609"/>
            <a:chExt cx="198120" cy="13364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8B7925A-2A25-594D-AE26-38C86D668CE8}"/>
                </a:ext>
              </a:extLst>
            </p:cNvPr>
            <p:cNvSpPr/>
            <p:nvPr/>
          </p:nvSpPr>
          <p:spPr>
            <a:xfrm>
              <a:off x="7864363" y="4206763"/>
              <a:ext cx="91440" cy="879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CD76079-DDD4-9247-B09B-7AF130F54905}"/>
                </a:ext>
              </a:extLst>
            </p:cNvPr>
            <p:cNvGrpSpPr/>
            <p:nvPr/>
          </p:nvGrpSpPr>
          <p:grpSpPr>
            <a:xfrm>
              <a:off x="7807569" y="4164609"/>
              <a:ext cx="198120" cy="133643"/>
              <a:chOff x="8954086" y="126609"/>
              <a:chExt cx="198120" cy="133643"/>
            </a:xfrm>
          </p:grpSpPr>
          <p:cxnSp>
            <p:nvCxnSpPr>
              <p:cNvPr id="4" name="Straight Connector 3">
                <a:extLst>
                  <a:ext uri="{FF2B5EF4-FFF2-40B4-BE49-F238E27FC236}">
                    <a16:creationId xmlns:a16="http://schemas.microsoft.com/office/drawing/2014/main" id="{6AB9F2C6-6AA7-8542-8302-CAC1C39982AE}"/>
                  </a:ext>
                </a:extLst>
              </p:cNvPr>
              <p:cNvCxnSpPr/>
              <p:nvPr/>
            </p:nvCxnSpPr>
            <p:spPr>
              <a:xfrm flipH="1">
                <a:off x="8954086" y="126609"/>
                <a:ext cx="105508" cy="13364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7E66EBC-1052-4A4E-B63A-C4CEA34B1C11}"/>
                  </a:ext>
                </a:extLst>
              </p:cNvPr>
              <p:cNvCxnSpPr/>
              <p:nvPr/>
            </p:nvCxnSpPr>
            <p:spPr>
              <a:xfrm flipH="1">
                <a:off x="9046698" y="126609"/>
                <a:ext cx="105508" cy="13364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08B2CA62-B03C-A146-BE75-2FACC68D3C03}"/>
              </a:ext>
            </a:extLst>
          </p:cNvPr>
          <p:cNvSpPr txBox="1"/>
          <p:nvPr/>
        </p:nvSpPr>
        <p:spPr>
          <a:xfrm>
            <a:off x="4670505" y="4353813"/>
            <a:ext cx="3693194" cy="24622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sz="1600" b="1" dirty="0"/>
              <a:t>Day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0D49882-0878-3647-B61D-29DA05AEDFE9}"/>
              </a:ext>
            </a:extLst>
          </p:cNvPr>
          <p:cNvGrpSpPr/>
          <p:nvPr/>
        </p:nvGrpSpPr>
        <p:grpSpPr>
          <a:xfrm>
            <a:off x="913278" y="4510073"/>
            <a:ext cx="10033714" cy="544527"/>
            <a:chOff x="913278" y="4662473"/>
            <a:chExt cx="10033714" cy="544527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561DE59-44CB-D246-AF4B-27793AE9E5DC}"/>
                </a:ext>
              </a:extLst>
            </p:cNvPr>
            <p:cNvSpPr txBox="1"/>
            <p:nvPr/>
          </p:nvSpPr>
          <p:spPr>
            <a:xfrm>
              <a:off x="1184183" y="4662473"/>
              <a:ext cx="488917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/>
            <a:p>
              <a:pPr algn="r"/>
              <a:r>
                <a:rPr lang="en-US" sz="1000" b="1" dirty="0"/>
                <a:t>Placebo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60A6200-82DA-F847-8E11-E87AD3C04061}"/>
                </a:ext>
              </a:extLst>
            </p:cNvPr>
            <p:cNvSpPr txBox="1"/>
            <p:nvPr/>
          </p:nvSpPr>
          <p:spPr>
            <a:xfrm>
              <a:off x="1318835" y="4781986"/>
              <a:ext cx="354265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/>
            <a:p>
              <a:pPr algn="r"/>
              <a:r>
                <a:rPr lang="en-US" sz="1000" dirty="0"/>
                <a:t>mg/dL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AF42FB6-7A2A-D34F-A25F-162D1F3D9146}"/>
                </a:ext>
              </a:extLst>
            </p:cNvPr>
            <p:cNvSpPr txBox="1"/>
            <p:nvPr/>
          </p:nvSpPr>
          <p:spPr>
            <a:xfrm>
              <a:off x="2110544" y="4781986"/>
              <a:ext cx="533800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/>
            <a:p>
              <a:pPr algn="ctr"/>
              <a:r>
                <a:rPr lang="en-US" sz="1000" dirty="0"/>
                <a:t>89.6 ± 41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0E4B21D-CC67-B24C-876D-3FDC8B46CD50}"/>
                </a:ext>
              </a:extLst>
            </p:cNvPr>
            <p:cNvSpPr txBox="1"/>
            <p:nvPr/>
          </p:nvSpPr>
          <p:spPr>
            <a:xfrm>
              <a:off x="3500229" y="4781986"/>
              <a:ext cx="533800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/>
            <a:p>
              <a:pPr algn="ctr"/>
              <a:r>
                <a:rPr lang="en-US" sz="1000" dirty="0"/>
                <a:t>86.0 ± 40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6DAB8097-93A4-3A42-8B68-BCC1ADB0F0F3}"/>
                </a:ext>
              </a:extLst>
            </p:cNvPr>
            <p:cNvSpPr txBox="1"/>
            <p:nvPr/>
          </p:nvSpPr>
          <p:spPr>
            <a:xfrm>
              <a:off x="4889914" y="4781986"/>
              <a:ext cx="533800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/>
            <a:p>
              <a:pPr algn="ctr"/>
              <a:r>
                <a:rPr lang="en-US" sz="1000" dirty="0"/>
                <a:t>76.1 ± 33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E155C663-5233-6A4B-B08C-7A6C6272B97F}"/>
                </a:ext>
              </a:extLst>
            </p:cNvPr>
            <p:cNvSpPr txBox="1"/>
            <p:nvPr/>
          </p:nvSpPr>
          <p:spPr>
            <a:xfrm>
              <a:off x="6262348" y="4781986"/>
              <a:ext cx="533800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/>
            <a:p>
              <a:pPr algn="ctr"/>
              <a:r>
                <a:rPr lang="en-US" sz="1000" dirty="0"/>
                <a:t>75.0 ± 32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9DFD137C-D22E-8346-8329-458D6B0F76E5}"/>
                </a:ext>
              </a:extLst>
            </p:cNvPr>
            <p:cNvSpPr txBox="1"/>
            <p:nvPr/>
          </p:nvSpPr>
          <p:spPr>
            <a:xfrm>
              <a:off x="10413192" y="4781986"/>
              <a:ext cx="533800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/>
            <a:p>
              <a:pPr algn="ctr"/>
              <a:r>
                <a:rPr lang="en-US" sz="1000" dirty="0"/>
                <a:t>64.5 ± 27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BFCD20A-DBB0-794D-A1A3-EA844BF540D4}"/>
                </a:ext>
              </a:extLst>
            </p:cNvPr>
            <p:cNvSpPr txBox="1"/>
            <p:nvPr/>
          </p:nvSpPr>
          <p:spPr>
            <a:xfrm>
              <a:off x="913278" y="4922310"/>
              <a:ext cx="759824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/>
            <a:p>
              <a:pPr algn="r"/>
              <a:r>
                <a:rPr lang="en-US" sz="1000" b="1" dirty="0"/>
                <a:t>Evolucumab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AEB4958-7081-8849-A282-24258673FEFD}"/>
                </a:ext>
              </a:extLst>
            </p:cNvPr>
            <p:cNvSpPr txBox="1"/>
            <p:nvPr/>
          </p:nvSpPr>
          <p:spPr>
            <a:xfrm>
              <a:off x="1318839" y="5053112"/>
              <a:ext cx="354263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/>
            <a:p>
              <a:pPr algn="r"/>
              <a:r>
                <a:rPr lang="en-US" sz="1000" dirty="0"/>
                <a:t>mg/dL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69767C3-5F77-4946-B223-D59BF8D1DE9B}"/>
                </a:ext>
              </a:extLst>
            </p:cNvPr>
            <p:cNvSpPr txBox="1"/>
            <p:nvPr/>
          </p:nvSpPr>
          <p:spPr>
            <a:xfrm>
              <a:off x="2110544" y="5053112"/>
              <a:ext cx="533800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/>
            <a:p>
              <a:pPr algn="ctr"/>
              <a:r>
                <a:rPr lang="en-US" sz="1000" dirty="0"/>
                <a:t>91.5 ± 35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1449DCE-FAA7-174F-A657-6A02FABBB1AE}"/>
                </a:ext>
              </a:extLst>
            </p:cNvPr>
            <p:cNvSpPr txBox="1"/>
            <p:nvPr/>
          </p:nvSpPr>
          <p:spPr>
            <a:xfrm>
              <a:off x="3500229" y="5053112"/>
              <a:ext cx="533800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/>
            <a:p>
              <a:pPr algn="ctr"/>
              <a:r>
                <a:rPr lang="en-US" sz="1000" dirty="0"/>
                <a:t>70.4 ± 27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6B12E87-90FC-B145-A93D-C82A02DCE05F}"/>
                </a:ext>
              </a:extLst>
            </p:cNvPr>
            <p:cNvSpPr txBox="1"/>
            <p:nvPr/>
          </p:nvSpPr>
          <p:spPr>
            <a:xfrm>
              <a:off x="4889914" y="5053112"/>
              <a:ext cx="533800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/>
            <a:p>
              <a:pPr algn="ctr"/>
              <a:r>
                <a:rPr lang="en-US" sz="1000" dirty="0"/>
                <a:t>49.2 ± 24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116ACCA-418A-9C45-98A5-2247151D89C2}"/>
                </a:ext>
              </a:extLst>
            </p:cNvPr>
            <p:cNvSpPr txBox="1"/>
            <p:nvPr/>
          </p:nvSpPr>
          <p:spPr>
            <a:xfrm>
              <a:off x="6262347" y="5053112"/>
              <a:ext cx="533800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/>
            <a:p>
              <a:pPr algn="ctr"/>
              <a:r>
                <a:rPr lang="en-US" sz="1000" dirty="0"/>
                <a:t>31.9 ± 23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BBD0CF5-6D57-354F-AD5C-BD8BDC902ABB}"/>
                </a:ext>
              </a:extLst>
            </p:cNvPr>
            <p:cNvSpPr txBox="1"/>
            <p:nvPr/>
          </p:nvSpPr>
          <p:spPr>
            <a:xfrm>
              <a:off x="10413191" y="5053112"/>
              <a:ext cx="533800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/>
            <a:p>
              <a:pPr algn="ctr"/>
              <a:r>
                <a:rPr lang="en-US" sz="1000" dirty="0"/>
                <a:t>35.9 ± 24</a:t>
              </a:r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10DFEA03-8BED-3F48-91C5-D32D3E94965A}"/>
              </a:ext>
            </a:extLst>
          </p:cNvPr>
          <p:cNvSpPr txBox="1"/>
          <p:nvPr/>
        </p:nvSpPr>
        <p:spPr>
          <a:xfrm rot="16200000">
            <a:off x="-305887" y="2696408"/>
            <a:ext cx="2591634" cy="24622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lvl="0" algn="ctr"/>
            <a:r>
              <a:rPr lang="en-US" sz="1600" b="1" dirty="0">
                <a:solidFill>
                  <a:srgbClr val="000000"/>
                </a:solidFill>
              </a:rPr>
              <a:t>LDL-C (mg/dL)</a:t>
            </a: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D46242DB-351D-4F4B-963D-A8CDFCF776DC}"/>
              </a:ext>
            </a:extLst>
          </p:cNvPr>
          <p:cNvGrpSpPr/>
          <p:nvPr/>
        </p:nvGrpSpPr>
        <p:grpSpPr>
          <a:xfrm>
            <a:off x="5456074" y="1338298"/>
            <a:ext cx="2272052" cy="307777"/>
            <a:chOff x="5309425" y="1354723"/>
            <a:chExt cx="2272052" cy="307777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2464B4B6-0881-9F4E-98FB-DA6EDA4B6B9A}"/>
                </a:ext>
              </a:extLst>
            </p:cNvPr>
            <p:cNvGrpSpPr/>
            <p:nvPr/>
          </p:nvGrpSpPr>
          <p:grpSpPr>
            <a:xfrm>
              <a:off x="6329289" y="1354723"/>
              <a:ext cx="1252188" cy="307777"/>
              <a:chOff x="4277444" y="-528320"/>
              <a:chExt cx="1252188" cy="307777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B875FEB9-6847-C644-B7D0-62DF88D6F4F7}"/>
                  </a:ext>
                </a:extLst>
              </p:cNvPr>
              <p:cNvSpPr/>
              <p:nvPr/>
            </p:nvSpPr>
            <p:spPr>
              <a:xfrm>
                <a:off x="4277444" y="-428434"/>
                <a:ext cx="109728" cy="109728"/>
              </a:xfrm>
              <a:prstGeom prst="rect">
                <a:avLst/>
              </a:prstGeom>
              <a:solidFill>
                <a:srgbClr val="FC84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967D28C6-3F65-1D4B-B9C7-61C2F13AC8F0}"/>
                  </a:ext>
                </a:extLst>
              </p:cNvPr>
              <p:cNvSpPr txBox="1"/>
              <p:nvPr/>
            </p:nvSpPr>
            <p:spPr>
              <a:xfrm>
                <a:off x="4359119" y="-528320"/>
                <a:ext cx="117051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Evolocumab</a:t>
                </a:r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1F99B4CB-2372-6642-9DD7-7FE3440C3F94}"/>
                </a:ext>
              </a:extLst>
            </p:cNvPr>
            <p:cNvGrpSpPr/>
            <p:nvPr/>
          </p:nvGrpSpPr>
          <p:grpSpPr>
            <a:xfrm>
              <a:off x="5309425" y="1354723"/>
              <a:ext cx="913954" cy="307777"/>
              <a:chOff x="4541125" y="-528320"/>
              <a:chExt cx="913954" cy="307777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5EE429D5-EC4D-A645-9AAA-B7D7F7AF2E76}"/>
                  </a:ext>
                </a:extLst>
              </p:cNvPr>
              <p:cNvSpPr/>
              <p:nvPr/>
            </p:nvSpPr>
            <p:spPr>
              <a:xfrm>
                <a:off x="4541125" y="-428434"/>
                <a:ext cx="109728" cy="109728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A5DD690F-3714-FB4C-9DBF-D72503E074D1}"/>
                  </a:ext>
                </a:extLst>
              </p:cNvPr>
              <p:cNvSpPr txBox="1"/>
              <p:nvPr/>
            </p:nvSpPr>
            <p:spPr>
              <a:xfrm>
                <a:off x="4622800" y="-528320"/>
                <a:ext cx="83227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Placebo</a:t>
                </a:r>
              </a:p>
            </p:txBody>
          </p:sp>
        </p:grpSp>
      </p:grpSp>
      <p:sp>
        <p:nvSpPr>
          <p:cNvPr id="55" name="Text Box 4">
            <a:extLst>
              <a:ext uri="{FF2B5EF4-FFF2-40B4-BE49-F238E27FC236}">
                <a16:creationId xmlns:a16="http://schemas.microsoft.com/office/drawing/2014/main" id="{7014C917-6D16-4161-82A6-5FF5A2D011D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644936" y="6542384"/>
            <a:ext cx="955755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>
            <a:spAutoFit/>
          </a:bodyPr>
          <a:lstStyle/>
          <a:p>
            <a:r>
              <a:rPr lang="en-US" sz="1000" dirty="0" err="1">
                <a:solidFill>
                  <a:srgbClr val="000000"/>
                </a:solidFill>
              </a:rPr>
              <a:t>Leucker</a:t>
            </a:r>
            <a:r>
              <a:rPr lang="en-US" sz="1000" dirty="0">
                <a:solidFill>
                  <a:srgbClr val="000000"/>
                </a:solidFill>
              </a:rPr>
              <a:t> TM, et al. </a:t>
            </a:r>
            <a:r>
              <a:rPr lang="en-US" sz="1000" i="1" dirty="0">
                <a:solidFill>
                  <a:srgbClr val="000000"/>
                </a:solidFill>
              </a:rPr>
              <a:t>Circulation. </a:t>
            </a:r>
            <a:r>
              <a:rPr lang="en-US" sz="1000" dirty="0">
                <a:solidFill>
                  <a:srgbClr val="000000"/>
                </a:solidFill>
              </a:rPr>
              <a:t>2020;142:419-421.</a:t>
            </a:r>
          </a:p>
        </p:txBody>
      </p:sp>
    </p:spTree>
    <p:extLst>
      <p:ext uri="{BB962C8B-B14F-4D97-AF65-F5344CB8AC3E}">
        <p14:creationId xmlns:p14="http://schemas.microsoft.com/office/powerpoint/2010/main" val="1371220379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73F76-C94B-4FD2-952B-F2D797F6D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Significantly More Patients Treated With </a:t>
            </a:r>
            <a:r>
              <a:rPr lang="en-US" sz="2400" dirty="0" err="1"/>
              <a:t>Evolocumab</a:t>
            </a:r>
            <a:r>
              <a:rPr lang="en-US" sz="2400" dirty="0"/>
              <a:t> Achieved AHA/ACC and ESC LDL-C Guideline Recommendations At Hospital Discharge &amp; At 30-Day Follow-Up</a:t>
            </a:r>
            <a:endParaRPr lang="en-US" sz="2400" baseline="30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0C792E-315E-4AFB-B665-CF55781475A8}"/>
              </a:ext>
            </a:extLst>
          </p:cNvPr>
          <p:cNvSpPr/>
          <p:nvPr/>
        </p:nvSpPr>
        <p:spPr>
          <a:xfrm>
            <a:off x="-1" y="5270986"/>
            <a:ext cx="12192000" cy="536557"/>
          </a:xfrm>
          <a:prstGeom prst="rect">
            <a:avLst/>
          </a:prstGeom>
          <a:solidFill>
            <a:srgbClr val="007CC2"/>
          </a:solidFill>
        </p:spPr>
        <p:txBody>
          <a:bodyPr wrap="square">
            <a:spAutoFit/>
          </a:bodyPr>
          <a:lstStyle/>
          <a:p>
            <a:pPr algn="ctr" defTabSz="457200">
              <a:lnSpc>
                <a:spcPct val="85000"/>
              </a:lnSpc>
              <a:spcBef>
                <a:spcPts val="200"/>
              </a:spcBef>
            </a:pPr>
            <a:r>
              <a:rPr lang="en-US" sz="1600" b="1" dirty="0">
                <a:solidFill>
                  <a:schemeClr val="bg1"/>
                </a:solidFill>
              </a:rPr>
              <a:t>At hospital </a:t>
            </a:r>
            <a:r>
              <a:rPr lang="en-US" sz="1600" b="1" dirty="0" err="1">
                <a:solidFill>
                  <a:schemeClr val="bg1"/>
                </a:solidFill>
              </a:rPr>
              <a:t>discharge</a:t>
            </a:r>
            <a:r>
              <a:rPr lang="en-US" sz="1600" b="1" baseline="30000" dirty="0" err="1">
                <a:solidFill>
                  <a:schemeClr val="bg1"/>
                </a:solidFill>
              </a:rPr>
              <a:t>a</a:t>
            </a:r>
            <a:r>
              <a:rPr lang="en-US" sz="1600" b="1" dirty="0">
                <a:solidFill>
                  <a:schemeClr val="bg1"/>
                </a:solidFill>
              </a:rPr>
              <a:t> (~Day 4), 80.8% and 65.4%, respectively, of </a:t>
            </a:r>
            <a:r>
              <a:rPr lang="en-US" sz="1600" b="1" dirty="0" err="1">
                <a:solidFill>
                  <a:schemeClr val="bg1"/>
                </a:solidFill>
              </a:rPr>
              <a:t>evolocumab</a:t>
            </a:r>
            <a:r>
              <a:rPr lang="en-US" sz="1600" b="1" dirty="0">
                <a:solidFill>
                  <a:schemeClr val="bg1"/>
                </a:solidFill>
              </a:rPr>
              <a:t>-treated patients achieved 2018 AHA/ACC and </a:t>
            </a:r>
          </a:p>
          <a:p>
            <a:pPr algn="ctr" defTabSz="457200">
              <a:lnSpc>
                <a:spcPct val="85000"/>
              </a:lnSpc>
              <a:spcBef>
                <a:spcPts val="200"/>
              </a:spcBef>
            </a:pPr>
            <a:r>
              <a:rPr lang="en-US" sz="1600" b="1" dirty="0">
                <a:solidFill>
                  <a:schemeClr val="bg1"/>
                </a:solidFill>
              </a:rPr>
              <a:t>2019 ESC guideline LDL recommendations compared with 38.1% and 23.8%, respectively, of placebo-treated patients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4B4519-AB10-4EEF-BC83-8B73E992D46B}"/>
              </a:ext>
            </a:extLst>
          </p:cNvPr>
          <p:cNvSpPr txBox="1"/>
          <p:nvPr/>
        </p:nvSpPr>
        <p:spPr>
          <a:xfrm>
            <a:off x="660400" y="6008731"/>
            <a:ext cx="1082649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1000" baseline="30000" dirty="0" err="1"/>
              <a:t>a</a:t>
            </a:r>
            <a:r>
              <a:rPr lang="en-US" sz="1000" dirty="0" err="1"/>
              <a:t>The</a:t>
            </a:r>
            <a:r>
              <a:rPr lang="en-US" sz="1000" dirty="0"/>
              <a:t> mean discharge day was 4±2 days. Discharge values were obtained within 24 hours of discharge (evolocumab n = 26; placebo n = 21).</a:t>
            </a:r>
          </a:p>
          <a:p>
            <a:r>
              <a:rPr lang="en-US" sz="1000" dirty="0"/>
              <a:t>ACC = American College of Cardiology; AHA = American Heart Association; ESC = European Society of Cardiology; LDL-C = low-density lipoprotein cholesterol.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1C6F8D2-6549-1348-8A62-781E857D58DE}"/>
              </a:ext>
            </a:extLst>
          </p:cNvPr>
          <p:cNvGrpSpPr/>
          <p:nvPr/>
        </p:nvGrpSpPr>
        <p:grpSpPr>
          <a:xfrm>
            <a:off x="1597323" y="1906861"/>
            <a:ext cx="91440" cy="2569899"/>
            <a:chOff x="2305287" y="1651677"/>
            <a:chExt cx="91440" cy="306324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A63AC6DD-3A45-5D4E-96AD-7BAEACF4200C}"/>
                </a:ext>
              </a:extLst>
            </p:cNvPr>
            <p:cNvCxnSpPr>
              <a:cxnSpLocks/>
            </p:cNvCxnSpPr>
            <p:nvPr/>
          </p:nvCxnSpPr>
          <p:spPr>
            <a:xfrm>
              <a:off x="2394488" y="1651677"/>
              <a:ext cx="0" cy="306324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8A05BAE4-C576-8B48-9F2D-27DF7942042B}"/>
                </a:ext>
              </a:extLst>
            </p:cNvPr>
            <p:cNvGrpSpPr/>
            <p:nvPr/>
          </p:nvGrpSpPr>
          <p:grpSpPr>
            <a:xfrm>
              <a:off x="2305287" y="1659639"/>
              <a:ext cx="91440" cy="3054894"/>
              <a:chOff x="2305287" y="1659639"/>
              <a:chExt cx="91440" cy="3054894"/>
            </a:xfrm>
          </p:grpSpPr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3B114CA7-3F72-9340-B42D-FCF3372C4BFD}"/>
                  </a:ext>
                </a:extLst>
              </p:cNvPr>
              <p:cNvCxnSpPr/>
              <p:nvPr/>
            </p:nvCxnSpPr>
            <p:spPr>
              <a:xfrm>
                <a:off x="2305287" y="1659639"/>
                <a:ext cx="9144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486F5F26-6B38-2B46-94A5-12DD977FE670}"/>
                  </a:ext>
                </a:extLst>
              </p:cNvPr>
              <p:cNvCxnSpPr/>
              <p:nvPr/>
            </p:nvCxnSpPr>
            <p:spPr>
              <a:xfrm>
                <a:off x="2305287" y="2422020"/>
                <a:ext cx="9144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6AE895EA-F78E-7849-8EEC-25C080FB416A}"/>
                  </a:ext>
                </a:extLst>
              </p:cNvPr>
              <p:cNvCxnSpPr/>
              <p:nvPr/>
            </p:nvCxnSpPr>
            <p:spPr>
              <a:xfrm>
                <a:off x="2305287" y="3184401"/>
                <a:ext cx="9144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B3EF1365-E6AD-9C4A-9BD3-D563F0C8A355}"/>
                  </a:ext>
                </a:extLst>
              </p:cNvPr>
              <p:cNvCxnSpPr/>
              <p:nvPr/>
            </p:nvCxnSpPr>
            <p:spPr>
              <a:xfrm>
                <a:off x="2305287" y="3946782"/>
                <a:ext cx="9144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4920A224-A871-BF45-A26A-F2D769B7C1F5}"/>
                  </a:ext>
                </a:extLst>
              </p:cNvPr>
              <p:cNvCxnSpPr/>
              <p:nvPr/>
            </p:nvCxnSpPr>
            <p:spPr>
              <a:xfrm>
                <a:off x="2305287" y="4714533"/>
                <a:ext cx="9144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43" name="Group 442">
            <a:extLst>
              <a:ext uri="{FF2B5EF4-FFF2-40B4-BE49-F238E27FC236}">
                <a16:creationId xmlns:a16="http://schemas.microsoft.com/office/drawing/2014/main" id="{B282CA81-71F2-4C4B-930B-E99AA97D282F}"/>
              </a:ext>
            </a:extLst>
          </p:cNvPr>
          <p:cNvGrpSpPr/>
          <p:nvPr/>
        </p:nvGrpSpPr>
        <p:grpSpPr>
          <a:xfrm>
            <a:off x="1071128" y="1762907"/>
            <a:ext cx="526105" cy="2889165"/>
            <a:chOff x="1968272" y="1762907"/>
            <a:chExt cx="526105" cy="288916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1DE88EF-E8DC-7241-9975-CCC6B308E562}"/>
                </a:ext>
              </a:extLst>
            </p:cNvPr>
            <p:cNvSpPr txBox="1"/>
            <p:nvPr/>
          </p:nvSpPr>
          <p:spPr>
            <a:xfrm>
              <a:off x="1968272" y="1762907"/>
              <a:ext cx="52610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dirty="0"/>
                <a:t>100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BB9B681-8AE7-DE4E-8326-57B47F1F2E32}"/>
                </a:ext>
              </a:extLst>
            </p:cNvPr>
            <p:cNvSpPr txBox="1"/>
            <p:nvPr/>
          </p:nvSpPr>
          <p:spPr>
            <a:xfrm>
              <a:off x="2082085" y="2400559"/>
              <a:ext cx="41229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dirty="0"/>
                <a:t>75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EC30C77-C96D-A44E-ACA8-CEBB366DE85B}"/>
                </a:ext>
              </a:extLst>
            </p:cNvPr>
            <p:cNvSpPr txBox="1"/>
            <p:nvPr/>
          </p:nvSpPr>
          <p:spPr>
            <a:xfrm>
              <a:off x="2082085" y="3038212"/>
              <a:ext cx="41229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dirty="0"/>
                <a:t>50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952E824-DF5A-5F47-92DC-E947F627D614}"/>
                </a:ext>
              </a:extLst>
            </p:cNvPr>
            <p:cNvSpPr txBox="1"/>
            <p:nvPr/>
          </p:nvSpPr>
          <p:spPr>
            <a:xfrm>
              <a:off x="2082085" y="3675864"/>
              <a:ext cx="41229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dirty="0"/>
                <a:t>25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4E8D5C9-A5F2-A64E-8AB9-E015D369F362}"/>
                </a:ext>
              </a:extLst>
            </p:cNvPr>
            <p:cNvSpPr txBox="1"/>
            <p:nvPr/>
          </p:nvSpPr>
          <p:spPr>
            <a:xfrm>
              <a:off x="2195898" y="4313518"/>
              <a:ext cx="29847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dirty="0"/>
                <a:t>0</a:t>
              </a:r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113A319E-C78C-A746-9475-9E3133CB77A9}"/>
              </a:ext>
            </a:extLst>
          </p:cNvPr>
          <p:cNvSpPr txBox="1"/>
          <p:nvPr/>
        </p:nvSpPr>
        <p:spPr>
          <a:xfrm rot="16200000">
            <a:off x="-447932" y="3049077"/>
            <a:ext cx="2591634" cy="276999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b="1" dirty="0"/>
              <a:t>Patients (%) 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A000A8B4-4DAC-A847-B7EE-4825F3907DC9}"/>
              </a:ext>
            </a:extLst>
          </p:cNvPr>
          <p:cNvSpPr txBox="1"/>
          <p:nvPr/>
        </p:nvSpPr>
        <p:spPr>
          <a:xfrm>
            <a:off x="2636890" y="1724946"/>
            <a:ext cx="571375" cy="184666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algn="ctr"/>
            <a:r>
              <a:rPr lang="en-US" sz="1200" i="1" dirty="0"/>
              <a:t>P</a:t>
            </a:r>
            <a:r>
              <a:rPr lang="en-US" sz="1200" i="1" dirty="0">
                <a:solidFill>
                  <a:srgbClr val="FF0000"/>
                </a:solidFill>
              </a:rPr>
              <a:t> </a:t>
            </a:r>
            <a:r>
              <a:rPr lang="en-US" sz="1200" i="1" dirty="0"/>
              <a:t>&lt;</a:t>
            </a:r>
            <a:r>
              <a:rPr lang="en-US" sz="1200" dirty="0">
                <a:solidFill>
                  <a:srgbClr val="FF0000"/>
                </a:solidFill>
              </a:rPr>
              <a:t> </a:t>
            </a:r>
            <a:r>
              <a:rPr lang="en-US" sz="1200" dirty="0"/>
              <a:t>0.01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3DFB601D-504D-8C42-B870-A5F0C92DF406}"/>
              </a:ext>
            </a:extLst>
          </p:cNvPr>
          <p:cNvSpPr txBox="1"/>
          <p:nvPr/>
        </p:nvSpPr>
        <p:spPr>
          <a:xfrm>
            <a:off x="4733051" y="1724946"/>
            <a:ext cx="617605" cy="184666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algn="ctr"/>
            <a:r>
              <a:rPr lang="en-US" sz="1200" i="1" dirty="0"/>
              <a:t>P</a:t>
            </a:r>
            <a:r>
              <a:rPr lang="en-US" sz="1200" dirty="0"/>
              <a:t> = 0.01</a:t>
            </a:r>
            <a:r>
              <a:rPr lang="en-US" sz="1200" dirty="0">
                <a:solidFill>
                  <a:srgbClr val="FF0000"/>
                </a:solidFill>
              </a:rPr>
              <a:t> </a:t>
            </a:r>
            <a:endParaRPr lang="en-US" sz="1200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2CA21AB-2C35-504A-B4EB-3B1A4CC442CA}"/>
              </a:ext>
            </a:extLst>
          </p:cNvPr>
          <p:cNvGrpSpPr/>
          <p:nvPr/>
        </p:nvGrpSpPr>
        <p:grpSpPr>
          <a:xfrm>
            <a:off x="2067556" y="2400281"/>
            <a:ext cx="1615050" cy="2076686"/>
            <a:chOff x="2687782" y="2239818"/>
            <a:chExt cx="886690" cy="247534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8D7438B-3078-CB42-8168-A9BC2F7CFFD5}"/>
                </a:ext>
              </a:extLst>
            </p:cNvPr>
            <p:cNvSpPr/>
            <p:nvPr/>
          </p:nvSpPr>
          <p:spPr>
            <a:xfrm>
              <a:off x="2687782" y="3542146"/>
              <a:ext cx="364836" cy="117301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DF9075A4-75DF-564F-B56B-78BE68B709C6}"/>
                </a:ext>
              </a:extLst>
            </p:cNvPr>
            <p:cNvSpPr/>
            <p:nvPr/>
          </p:nvSpPr>
          <p:spPr>
            <a:xfrm>
              <a:off x="3209636" y="2239818"/>
              <a:ext cx="364836" cy="2475346"/>
            </a:xfrm>
            <a:prstGeom prst="rect">
              <a:avLst/>
            </a:prstGeom>
            <a:solidFill>
              <a:srgbClr val="FC84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131B4267-19D6-574F-989F-9780B1A58C63}"/>
              </a:ext>
            </a:extLst>
          </p:cNvPr>
          <p:cNvGrpSpPr/>
          <p:nvPr/>
        </p:nvGrpSpPr>
        <p:grpSpPr>
          <a:xfrm>
            <a:off x="4193198" y="2791597"/>
            <a:ext cx="1615050" cy="1685370"/>
            <a:chOff x="2687782" y="2706254"/>
            <a:chExt cx="886690" cy="2008909"/>
          </a:xfrm>
        </p:grpSpPr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8E3523B8-513D-8F46-A33A-7C8FBEE0D407}"/>
                </a:ext>
              </a:extLst>
            </p:cNvPr>
            <p:cNvSpPr/>
            <p:nvPr/>
          </p:nvSpPr>
          <p:spPr>
            <a:xfrm>
              <a:off x="2687782" y="3976255"/>
              <a:ext cx="364836" cy="73890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D73BB94B-C4E7-0D46-B42B-44335988678E}"/>
                </a:ext>
              </a:extLst>
            </p:cNvPr>
            <p:cNvSpPr/>
            <p:nvPr/>
          </p:nvSpPr>
          <p:spPr>
            <a:xfrm>
              <a:off x="3209636" y="2706254"/>
              <a:ext cx="364836" cy="2008909"/>
            </a:xfrm>
            <a:prstGeom prst="rect">
              <a:avLst/>
            </a:prstGeom>
            <a:solidFill>
              <a:srgbClr val="FC84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7A19C9E6-E346-9344-9283-E2CA0BB7C680}"/>
              </a:ext>
            </a:extLst>
          </p:cNvPr>
          <p:cNvGrpSpPr/>
          <p:nvPr/>
        </p:nvGrpSpPr>
        <p:grpSpPr>
          <a:xfrm>
            <a:off x="2402361" y="1948400"/>
            <a:ext cx="977373" cy="1452614"/>
            <a:chOff x="3060776" y="3208613"/>
            <a:chExt cx="536594" cy="1758217"/>
          </a:xfrm>
        </p:grpSpPr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BFAA8122-7BC5-2449-BEBC-B96B93EC93C0}"/>
                </a:ext>
              </a:extLst>
            </p:cNvPr>
            <p:cNvCxnSpPr/>
            <p:nvPr/>
          </p:nvCxnSpPr>
          <p:spPr>
            <a:xfrm>
              <a:off x="3060776" y="3214089"/>
              <a:ext cx="536594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498D2F3E-173F-C04F-B23B-E32282960782}"/>
                </a:ext>
              </a:extLst>
            </p:cNvPr>
            <p:cNvCxnSpPr>
              <a:cxnSpLocks/>
            </p:cNvCxnSpPr>
            <p:nvPr/>
          </p:nvCxnSpPr>
          <p:spPr>
            <a:xfrm>
              <a:off x="3066251" y="3208614"/>
              <a:ext cx="0" cy="175821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FB20419A-32A3-634A-9323-0E0F2F0A0FC4}"/>
                </a:ext>
              </a:extLst>
            </p:cNvPr>
            <p:cNvCxnSpPr>
              <a:cxnSpLocks/>
            </p:cNvCxnSpPr>
            <p:nvPr/>
          </p:nvCxnSpPr>
          <p:spPr>
            <a:xfrm>
              <a:off x="3592806" y="3208613"/>
              <a:ext cx="0" cy="43392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4D7255F8-CEE2-BE46-8F40-3919754E444E}"/>
              </a:ext>
            </a:extLst>
          </p:cNvPr>
          <p:cNvGrpSpPr/>
          <p:nvPr/>
        </p:nvGrpSpPr>
        <p:grpSpPr>
          <a:xfrm>
            <a:off x="4540773" y="1948398"/>
            <a:ext cx="977373" cy="1834179"/>
            <a:chOff x="3060776" y="3208613"/>
            <a:chExt cx="536594" cy="1734834"/>
          </a:xfrm>
        </p:grpSpPr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829C4E92-0598-074E-AF99-AE84B050EAEA}"/>
                </a:ext>
              </a:extLst>
            </p:cNvPr>
            <p:cNvCxnSpPr/>
            <p:nvPr/>
          </p:nvCxnSpPr>
          <p:spPr>
            <a:xfrm>
              <a:off x="3060776" y="3214089"/>
              <a:ext cx="536594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819905D-8885-8D41-AA30-254F03C37761}"/>
                </a:ext>
              </a:extLst>
            </p:cNvPr>
            <p:cNvCxnSpPr>
              <a:cxnSpLocks/>
            </p:cNvCxnSpPr>
            <p:nvPr/>
          </p:nvCxnSpPr>
          <p:spPr>
            <a:xfrm>
              <a:off x="3066251" y="3208613"/>
              <a:ext cx="0" cy="173483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F154BD38-FF89-0F41-957E-E446C72CC291}"/>
                </a:ext>
              </a:extLst>
            </p:cNvPr>
            <p:cNvCxnSpPr>
              <a:cxnSpLocks/>
            </p:cNvCxnSpPr>
            <p:nvPr/>
          </p:nvCxnSpPr>
          <p:spPr>
            <a:xfrm>
              <a:off x="3592806" y="3208613"/>
              <a:ext cx="0" cy="70970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0" name="Group 329">
            <a:extLst>
              <a:ext uri="{FF2B5EF4-FFF2-40B4-BE49-F238E27FC236}">
                <a16:creationId xmlns:a16="http://schemas.microsoft.com/office/drawing/2014/main" id="{4CFECA00-A49A-0746-9281-BACEB5D24CEF}"/>
              </a:ext>
            </a:extLst>
          </p:cNvPr>
          <p:cNvGrpSpPr/>
          <p:nvPr/>
        </p:nvGrpSpPr>
        <p:grpSpPr>
          <a:xfrm>
            <a:off x="7105690" y="1736669"/>
            <a:ext cx="3740692" cy="2743395"/>
            <a:chOff x="7531024" y="1724946"/>
            <a:chExt cx="2053704" cy="2743395"/>
          </a:xfrm>
        </p:grpSpPr>
        <p:grpSp>
          <p:nvGrpSpPr>
            <p:cNvPr id="331" name="Group 330">
              <a:extLst>
                <a:ext uri="{FF2B5EF4-FFF2-40B4-BE49-F238E27FC236}">
                  <a16:creationId xmlns:a16="http://schemas.microsoft.com/office/drawing/2014/main" id="{5BA642A8-00CF-524C-96D3-2F1EEF4881E7}"/>
                </a:ext>
              </a:extLst>
            </p:cNvPr>
            <p:cNvGrpSpPr/>
            <p:nvPr/>
          </p:nvGrpSpPr>
          <p:grpSpPr>
            <a:xfrm>
              <a:off x="7531024" y="2076731"/>
              <a:ext cx="886690" cy="2391610"/>
              <a:chOff x="2687782" y="1854157"/>
              <a:chExt cx="886690" cy="2850725"/>
            </a:xfrm>
          </p:grpSpPr>
          <p:sp>
            <p:nvSpPr>
              <p:cNvPr id="346" name="Rectangle 345">
                <a:extLst>
                  <a:ext uri="{FF2B5EF4-FFF2-40B4-BE49-F238E27FC236}">
                    <a16:creationId xmlns:a16="http://schemas.microsoft.com/office/drawing/2014/main" id="{7FC03679-5094-594A-88F7-BD74604CF726}"/>
                  </a:ext>
                </a:extLst>
              </p:cNvPr>
              <p:cNvSpPr/>
              <p:nvPr/>
            </p:nvSpPr>
            <p:spPr>
              <a:xfrm>
                <a:off x="2687782" y="2556941"/>
                <a:ext cx="364836" cy="2147941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7" name="Rectangle 346">
                <a:extLst>
                  <a:ext uri="{FF2B5EF4-FFF2-40B4-BE49-F238E27FC236}">
                    <a16:creationId xmlns:a16="http://schemas.microsoft.com/office/drawing/2014/main" id="{483C1861-299F-854E-9B44-1A5E0E9DB772}"/>
                  </a:ext>
                </a:extLst>
              </p:cNvPr>
              <p:cNvSpPr/>
              <p:nvPr/>
            </p:nvSpPr>
            <p:spPr>
              <a:xfrm>
                <a:off x="3209636" y="1854157"/>
                <a:ext cx="364836" cy="2850725"/>
              </a:xfrm>
              <a:prstGeom prst="rect">
                <a:avLst/>
              </a:prstGeom>
              <a:solidFill>
                <a:srgbClr val="FC84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32" name="Group 331">
              <a:extLst>
                <a:ext uri="{FF2B5EF4-FFF2-40B4-BE49-F238E27FC236}">
                  <a16:creationId xmlns:a16="http://schemas.microsoft.com/office/drawing/2014/main" id="{30A94D21-1070-A84E-AC6B-DC27AA1E223E}"/>
                </a:ext>
              </a:extLst>
            </p:cNvPr>
            <p:cNvGrpSpPr/>
            <p:nvPr/>
          </p:nvGrpSpPr>
          <p:grpSpPr>
            <a:xfrm>
              <a:off x="8698038" y="2247980"/>
              <a:ext cx="886690" cy="2220361"/>
              <a:chOff x="2687782" y="2058281"/>
              <a:chExt cx="886690" cy="2646601"/>
            </a:xfrm>
          </p:grpSpPr>
          <p:sp>
            <p:nvSpPr>
              <p:cNvPr id="344" name="Rectangle 343">
                <a:extLst>
                  <a:ext uri="{FF2B5EF4-FFF2-40B4-BE49-F238E27FC236}">
                    <a16:creationId xmlns:a16="http://schemas.microsoft.com/office/drawing/2014/main" id="{3DD8C5EF-3EF9-3145-AA87-E0A0B97AEAA0}"/>
                  </a:ext>
                </a:extLst>
              </p:cNvPr>
              <p:cNvSpPr/>
              <p:nvPr/>
            </p:nvSpPr>
            <p:spPr>
              <a:xfrm>
                <a:off x="2687782" y="3465669"/>
                <a:ext cx="364836" cy="123921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5" name="Rectangle 344">
                <a:extLst>
                  <a:ext uri="{FF2B5EF4-FFF2-40B4-BE49-F238E27FC236}">
                    <a16:creationId xmlns:a16="http://schemas.microsoft.com/office/drawing/2014/main" id="{9CBCE33D-E3E0-C242-BD7E-95F4B8F61C43}"/>
                  </a:ext>
                </a:extLst>
              </p:cNvPr>
              <p:cNvSpPr/>
              <p:nvPr/>
            </p:nvSpPr>
            <p:spPr>
              <a:xfrm>
                <a:off x="3209636" y="2058281"/>
                <a:ext cx="364836" cy="2646600"/>
              </a:xfrm>
              <a:prstGeom prst="rect">
                <a:avLst/>
              </a:prstGeom>
              <a:solidFill>
                <a:srgbClr val="FC84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33" name="Group 332">
              <a:extLst>
                <a:ext uri="{FF2B5EF4-FFF2-40B4-BE49-F238E27FC236}">
                  <a16:creationId xmlns:a16="http://schemas.microsoft.com/office/drawing/2014/main" id="{251D46FC-A44F-E949-A397-BDE9B927C253}"/>
                </a:ext>
              </a:extLst>
            </p:cNvPr>
            <p:cNvGrpSpPr/>
            <p:nvPr/>
          </p:nvGrpSpPr>
          <p:grpSpPr>
            <a:xfrm>
              <a:off x="7714838" y="1724946"/>
              <a:ext cx="1710618" cy="1635126"/>
              <a:chOff x="14713515" y="1877346"/>
              <a:chExt cx="1710618" cy="1635126"/>
            </a:xfrm>
          </p:grpSpPr>
          <p:sp>
            <p:nvSpPr>
              <p:cNvPr id="334" name="TextBox 333">
                <a:extLst>
                  <a:ext uri="{FF2B5EF4-FFF2-40B4-BE49-F238E27FC236}">
                    <a16:creationId xmlns:a16="http://schemas.microsoft.com/office/drawing/2014/main" id="{40E12E8C-C55D-204A-B576-4A21F1A89372}"/>
                  </a:ext>
                </a:extLst>
              </p:cNvPr>
              <p:cNvSpPr txBox="1"/>
              <p:nvPr/>
            </p:nvSpPr>
            <p:spPr>
              <a:xfrm>
                <a:off x="14829585" y="1877346"/>
                <a:ext cx="339076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ctr"/>
                <a:r>
                  <a:rPr lang="en-US" sz="1200" i="1" dirty="0"/>
                  <a:t>P</a:t>
                </a:r>
                <a:r>
                  <a:rPr lang="en-US" sz="1200" dirty="0"/>
                  <a:t> = 0.05</a:t>
                </a:r>
                <a:r>
                  <a:rPr lang="en-US" sz="1200" dirty="0">
                    <a:solidFill>
                      <a:srgbClr val="FF0000"/>
                    </a:solidFill>
                  </a:rPr>
                  <a:t> </a:t>
                </a:r>
                <a:endParaRPr lang="en-US" sz="1200" dirty="0"/>
              </a:p>
            </p:txBody>
          </p:sp>
          <p:sp>
            <p:nvSpPr>
              <p:cNvPr id="335" name="TextBox 334">
                <a:extLst>
                  <a:ext uri="{FF2B5EF4-FFF2-40B4-BE49-F238E27FC236}">
                    <a16:creationId xmlns:a16="http://schemas.microsoft.com/office/drawing/2014/main" id="{3FC0F0F9-A4DD-2349-9C60-0B7C1372F4BF}"/>
                  </a:ext>
                </a:extLst>
              </p:cNvPr>
              <p:cNvSpPr txBox="1"/>
              <p:nvPr/>
            </p:nvSpPr>
            <p:spPr>
              <a:xfrm>
                <a:off x="15993912" y="1877346"/>
                <a:ext cx="337457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ctr"/>
                <a:r>
                  <a:rPr lang="en-US" sz="1200" i="1" dirty="0"/>
                  <a:t>P </a:t>
                </a:r>
                <a:r>
                  <a:rPr lang="en-US" sz="1200" dirty="0"/>
                  <a:t>&lt; 0.01</a:t>
                </a:r>
                <a:r>
                  <a:rPr lang="en-US" sz="1200" dirty="0">
                    <a:solidFill>
                      <a:srgbClr val="FF0000"/>
                    </a:solidFill>
                  </a:rPr>
                  <a:t> </a:t>
                </a:r>
                <a:endParaRPr lang="en-US" sz="1200" dirty="0"/>
              </a:p>
            </p:txBody>
          </p:sp>
          <p:grpSp>
            <p:nvGrpSpPr>
              <p:cNvPr id="336" name="Group 335">
                <a:extLst>
                  <a:ext uri="{FF2B5EF4-FFF2-40B4-BE49-F238E27FC236}">
                    <a16:creationId xmlns:a16="http://schemas.microsoft.com/office/drawing/2014/main" id="{89D8AD3B-53C9-3F4F-89E6-9098C586D762}"/>
                  </a:ext>
                </a:extLst>
              </p:cNvPr>
              <p:cNvGrpSpPr/>
              <p:nvPr/>
            </p:nvGrpSpPr>
            <p:grpSpPr>
              <a:xfrm>
                <a:off x="14713515" y="2100797"/>
                <a:ext cx="536594" cy="650300"/>
                <a:chOff x="3060776" y="3208608"/>
                <a:chExt cx="536594" cy="1927754"/>
              </a:xfrm>
            </p:grpSpPr>
            <p:cxnSp>
              <p:nvCxnSpPr>
                <p:cNvPr id="341" name="Straight Connector 340">
                  <a:extLst>
                    <a:ext uri="{FF2B5EF4-FFF2-40B4-BE49-F238E27FC236}">
                      <a16:creationId xmlns:a16="http://schemas.microsoft.com/office/drawing/2014/main" id="{B857239E-86C9-BA41-A90B-D47CE43C664B}"/>
                    </a:ext>
                  </a:extLst>
                </p:cNvPr>
                <p:cNvCxnSpPr/>
                <p:nvPr/>
              </p:nvCxnSpPr>
              <p:spPr>
                <a:xfrm>
                  <a:off x="3060776" y="3214089"/>
                  <a:ext cx="536594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2" name="Straight Connector 341">
                  <a:extLst>
                    <a:ext uri="{FF2B5EF4-FFF2-40B4-BE49-F238E27FC236}">
                      <a16:creationId xmlns:a16="http://schemas.microsoft.com/office/drawing/2014/main" id="{30A5E8C3-BA82-1240-A9E0-FA4E7F1545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6251" y="3208608"/>
                  <a:ext cx="0" cy="1927754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3" name="Straight Connector 342">
                  <a:extLst>
                    <a:ext uri="{FF2B5EF4-FFF2-40B4-BE49-F238E27FC236}">
                      <a16:creationId xmlns:a16="http://schemas.microsoft.com/office/drawing/2014/main" id="{F7142930-11C2-1C46-B268-3F434752C8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92806" y="3208613"/>
                  <a:ext cx="0" cy="247148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7" name="Group 336">
                <a:extLst>
                  <a:ext uri="{FF2B5EF4-FFF2-40B4-BE49-F238E27FC236}">
                    <a16:creationId xmlns:a16="http://schemas.microsoft.com/office/drawing/2014/main" id="{D6D8627C-077A-164D-B115-CF440A6962E4}"/>
                  </a:ext>
                </a:extLst>
              </p:cNvPr>
              <p:cNvGrpSpPr/>
              <p:nvPr/>
            </p:nvGrpSpPr>
            <p:grpSpPr>
              <a:xfrm>
                <a:off x="15887539" y="2100799"/>
                <a:ext cx="536594" cy="1411673"/>
                <a:chOff x="3060776" y="3208614"/>
                <a:chExt cx="536594" cy="3270137"/>
              </a:xfrm>
            </p:grpSpPr>
            <p:cxnSp>
              <p:nvCxnSpPr>
                <p:cNvPr id="338" name="Straight Connector 337">
                  <a:extLst>
                    <a:ext uri="{FF2B5EF4-FFF2-40B4-BE49-F238E27FC236}">
                      <a16:creationId xmlns:a16="http://schemas.microsoft.com/office/drawing/2014/main" id="{D8F1F602-EBB7-DD4A-B91D-07F623881D4C}"/>
                    </a:ext>
                  </a:extLst>
                </p:cNvPr>
                <p:cNvCxnSpPr/>
                <p:nvPr/>
              </p:nvCxnSpPr>
              <p:spPr>
                <a:xfrm>
                  <a:off x="3060776" y="3214089"/>
                  <a:ext cx="536594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9" name="Straight Connector 338">
                  <a:extLst>
                    <a:ext uri="{FF2B5EF4-FFF2-40B4-BE49-F238E27FC236}">
                      <a16:creationId xmlns:a16="http://schemas.microsoft.com/office/drawing/2014/main" id="{1DAECFA9-48D0-7942-B4BE-985FC77485C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6251" y="3208614"/>
                  <a:ext cx="0" cy="3270137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0" name="Straight Connector 339">
                  <a:extLst>
                    <a:ext uri="{FF2B5EF4-FFF2-40B4-BE49-F238E27FC236}">
                      <a16:creationId xmlns:a16="http://schemas.microsoft.com/office/drawing/2014/main" id="{FD955872-9C76-FB4C-A7B5-80B2315EA0C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92806" y="3208614"/>
                  <a:ext cx="0" cy="540765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42" name="Group 441">
            <a:extLst>
              <a:ext uri="{FF2B5EF4-FFF2-40B4-BE49-F238E27FC236}">
                <a16:creationId xmlns:a16="http://schemas.microsoft.com/office/drawing/2014/main" id="{339FC1D0-0CDA-CD4B-87C8-9BA9B4F0501B}"/>
              </a:ext>
            </a:extLst>
          </p:cNvPr>
          <p:cNvGrpSpPr/>
          <p:nvPr/>
        </p:nvGrpSpPr>
        <p:grpSpPr>
          <a:xfrm>
            <a:off x="1674335" y="4474062"/>
            <a:ext cx="9717135" cy="91440"/>
            <a:chOff x="2575920" y="4474062"/>
            <a:chExt cx="7439185" cy="91440"/>
          </a:xfrm>
        </p:grpSpPr>
        <p:grpSp>
          <p:nvGrpSpPr>
            <p:cNvPr id="440" name="Group 439">
              <a:extLst>
                <a:ext uri="{FF2B5EF4-FFF2-40B4-BE49-F238E27FC236}">
                  <a16:creationId xmlns:a16="http://schemas.microsoft.com/office/drawing/2014/main" id="{B96A4550-ACCF-5A44-B4B3-36652B3E0643}"/>
                </a:ext>
              </a:extLst>
            </p:cNvPr>
            <p:cNvGrpSpPr/>
            <p:nvPr/>
          </p:nvGrpSpPr>
          <p:grpSpPr>
            <a:xfrm>
              <a:off x="3511495" y="4474062"/>
              <a:ext cx="5488940" cy="91440"/>
              <a:chOff x="3511495" y="4474062"/>
              <a:chExt cx="5488940" cy="91440"/>
            </a:xfrm>
          </p:grpSpPr>
          <p:grpSp>
            <p:nvGrpSpPr>
              <p:cNvPr id="374" name="Group 373">
                <a:extLst>
                  <a:ext uri="{FF2B5EF4-FFF2-40B4-BE49-F238E27FC236}">
                    <a16:creationId xmlns:a16="http://schemas.microsoft.com/office/drawing/2014/main" id="{0F906D6D-FA19-2F46-A5BF-D7F4A3B66AF2}"/>
                  </a:ext>
                </a:extLst>
              </p:cNvPr>
              <p:cNvGrpSpPr/>
              <p:nvPr/>
            </p:nvGrpSpPr>
            <p:grpSpPr>
              <a:xfrm>
                <a:off x="3511495" y="4474062"/>
                <a:ext cx="1622872" cy="91440"/>
                <a:chOff x="3462292" y="4469373"/>
                <a:chExt cx="1497032" cy="91440"/>
              </a:xfrm>
            </p:grpSpPr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A3A1C467-06EE-AE43-BD81-E57CCA9E1EE2}"/>
                    </a:ext>
                  </a:extLst>
                </p:cNvPr>
                <p:cNvCxnSpPr/>
                <p:nvPr/>
              </p:nvCxnSpPr>
              <p:spPr>
                <a:xfrm>
                  <a:off x="3462292" y="4469373"/>
                  <a:ext cx="0" cy="9144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id="{2D173C5C-179F-974A-A439-3ACF2586C692}"/>
                    </a:ext>
                  </a:extLst>
                </p:cNvPr>
                <p:cNvCxnSpPr/>
                <p:nvPr/>
              </p:nvCxnSpPr>
              <p:spPr>
                <a:xfrm>
                  <a:off x="4959324" y="4469373"/>
                  <a:ext cx="0" cy="9144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3" name="Group 372">
                <a:extLst>
                  <a:ext uri="{FF2B5EF4-FFF2-40B4-BE49-F238E27FC236}">
                    <a16:creationId xmlns:a16="http://schemas.microsoft.com/office/drawing/2014/main" id="{B93E1CEB-4043-A44F-9630-9B526685021A}"/>
                  </a:ext>
                </a:extLst>
              </p:cNvPr>
              <p:cNvGrpSpPr/>
              <p:nvPr/>
            </p:nvGrpSpPr>
            <p:grpSpPr>
              <a:xfrm>
                <a:off x="7377563" y="4474062"/>
                <a:ext cx="1622872" cy="91440"/>
                <a:chOff x="7537536" y="4469373"/>
                <a:chExt cx="1497032" cy="91440"/>
              </a:xfrm>
            </p:grpSpPr>
            <p:cxnSp>
              <p:nvCxnSpPr>
                <p:cNvPr id="322" name="Straight Connector 321">
                  <a:extLst>
                    <a:ext uri="{FF2B5EF4-FFF2-40B4-BE49-F238E27FC236}">
                      <a16:creationId xmlns:a16="http://schemas.microsoft.com/office/drawing/2014/main" id="{F243D541-B1C9-174D-B3FB-C2A8776F026C}"/>
                    </a:ext>
                  </a:extLst>
                </p:cNvPr>
                <p:cNvCxnSpPr/>
                <p:nvPr/>
              </p:nvCxnSpPr>
              <p:spPr>
                <a:xfrm>
                  <a:off x="7537536" y="4469373"/>
                  <a:ext cx="0" cy="9144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3" name="Straight Connector 322">
                  <a:extLst>
                    <a:ext uri="{FF2B5EF4-FFF2-40B4-BE49-F238E27FC236}">
                      <a16:creationId xmlns:a16="http://schemas.microsoft.com/office/drawing/2014/main" id="{88EBB735-DF92-5440-9ABB-2082795F9117}"/>
                    </a:ext>
                  </a:extLst>
                </p:cNvPr>
                <p:cNvCxnSpPr/>
                <p:nvPr/>
              </p:nvCxnSpPr>
              <p:spPr>
                <a:xfrm>
                  <a:off x="9034568" y="4469373"/>
                  <a:ext cx="0" cy="9144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7603267-05DD-7C4C-BD36-21474362F957}"/>
                </a:ext>
              </a:extLst>
            </p:cNvPr>
            <p:cNvCxnSpPr>
              <a:cxnSpLocks/>
            </p:cNvCxnSpPr>
            <p:nvPr/>
          </p:nvCxnSpPr>
          <p:spPr>
            <a:xfrm>
              <a:off x="2575920" y="4476779"/>
              <a:ext cx="743918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1" name="Group 440">
            <a:extLst>
              <a:ext uri="{FF2B5EF4-FFF2-40B4-BE49-F238E27FC236}">
                <a16:creationId xmlns:a16="http://schemas.microsoft.com/office/drawing/2014/main" id="{FBEC402E-843C-7E45-BD75-166897E8A399}"/>
              </a:ext>
            </a:extLst>
          </p:cNvPr>
          <p:cNvGrpSpPr/>
          <p:nvPr/>
        </p:nvGrpSpPr>
        <p:grpSpPr>
          <a:xfrm>
            <a:off x="1058288" y="4492500"/>
            <a:ext cx="9304763" cy="558520"/>
            <a:chOff x="2104291" y="4556000"/>
            <a:chExt cx="7123484" cy="55852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CDE0A69-7D1D-7347-B231-E3B88A4856E0}"/>
                </a:ext>
              </a:extLst>
            </p:cNvPr>
            <p:cNvSpPr txBox="1"/>
            <p:nvPr/>
          </p:nvSpPr>
          <p:spPr>
            <a:xfrm>
              <a:off x="3283858" y="4556000"/>
              <a:ext cx="451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&lt; 70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EB822F3-55F2-4943-B79A-A884680B6D07}"/>
                </a:ext>
              </a:extLst>
            </p:cNvPr>
            <p:cNvSpPr txBox="1"/>
            <p:nvPr/>
          </p:nvSpPr>
          <p:spPr>
            <a:xfrm>
              <a:off x="4900652" y="4556000"/>
              <a:ext cx="451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&lt; 55</a:t>
              </a:r>
            </a:p>
          </p:txBody>
        </p:sp>
        <p:sp>
          <p:nvSpPr>
            <p:cNvPr id="324" name="TextBox 323">
              <a:extLst>
                <a:ext uri="{FF2B5EF4-FFF2-40B4-BE49-F238E27FC236}">
                  <a16:creationId xmlns:a16="http://schemas.microsoft.com/office/drawing/2014/main" id="{ADD7DF64-8FF2-F241-A45E-9EEE633C64E0}"/>
                </a:ext>
              </a:extLst>
            </p:cNvPr>
            <p:cNvSpPr txBox="1"/>
            <p:nvPr/>
          </p:nvSpPr>
          <p:spPr>
            <a:xfrm>
              <a:off x="7159119" y="4556000"/>
              <a:ext cx="451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&lt; 70</a:t>
              </a:r>
            </a:p>
          </p:txBody>
        </p:sp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83CC0A1E-1A86-5045-802D-9A3010E58919}"/>
                </a:ext>
              </a:extLst>
            </p:cNvPr>
            <p:cNvSpPr txBox="1"/>
            <p:nvPr/>
          </p:nvSpPr>
          <p:spPr>
            <a:xfrm>
              <a:off x="8775913" y="4556000"/>
              <a:ext cx="451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&lt; 55</a:t>
              </a:r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F5D2BEDA-E119-614E-B66B-B9F0518E3823}"/>
                </a:ext>
              </a:extLst>
            </p:cNvPr>
            <p:cNvSpPr txBox="1"/>
            <p:nvPr/>
          </p:nvSpPr>
          <p:spPr>
            <a:xfrm>
              <a:off x="2104291" y="4556000"/>
              <a:ext cx="5782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dirty="0"/>
                <a:t>mg/dL</a:t>
              </a:r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1D4534A0-5E9E-AE44-B5D2-7B5D16B82DA8}"/>
                </a:ext>
              </a:extLst>
            </p:cNvPr>
            <p:cNvSpPr txBox="1"/>
            <p:nvPr/>
          </p:nvSpPr>
          <p:spPr>
            <a:xfrm>
              <a:off x="5852235" y="4745188"/>
              <a:ext cx="671533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/>
                <a:t>LDL-C</a:t>
              </a:r>
            </a:p>
          </p:txBody>
        </p:sp>
      </p:grpSp>
      <p:sp>
        <p:nvSpPr>
          <p:cNvPr id="460" name="TextBox 459">
            <a:extLst>
              <a:ext uri="{FF2B5EF4-FFF2-40B4-BE49-F238E27FC236}">
                <a16:creationId xmlns:a16="http://schemas.microsoft.com/office/drawing/2014/main" id="{8E3D9CC8-EE54-C540-8343-E8BB366037D9}"/>
              </a:ext>
            </a:extLst>
          </p:cNvPr>
          <p:cNvSpPr txBox="1"/>
          <p:nvPr/>
        </p:nvSpPr>
        <p:spPr>
          <a:xfrm>
            <a:off x="2799897" y="1328144"/>
            <a:ext cx="227498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Hospital Discharge</a:t>
            </a:r>
          </a:p>
        </p:txBody>
      </p:sp>
      <p:sp>
        <p:nvSpPr>
          <p:cNvPr id="461" name="TextBox 460">
            <a:extLst>
              <a:ext uri="{FF2B5EF4-FFF2-40B4-BE49-F238E27FC236}">
                <a16:creationId xmlns:a16="http://schemas.microsoft.com/office/drawing/2014/main" id="{F677921B-9D40-DE43-9D23-9FF76453CA4E}"/>
              </a:ext>
            </a:extLst>
          </p:cNvPr>
          <p:cNvSpPr txBox="1"/>
          <p:nvPr/>
        </p:nvSpPr>
        <p:spPr>
          <a:xfrm>
            <a:off x="7938896" y="1328144"/>
            <a:ext cx="209544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30-</a:t>
            </a:r>
            <a:r>
              <a:rPr lang="en-US" b="1" dirty="0">
                <a:solidFill>
                  <a:srgbClr val="0070C0"/>
                </a:solidFill>
              </a:rPr>
              <a:t>Day</a:t>
            </a:r>
            <a:r>
              <a:rPr lang="en-US" b="1" dirty="0">
                <a:solidFill>
                  <a:schemeClr val="accent1"/>
                </a:solidFill>
              </a:rPr>
              <a:t> Follow-up</a:t>
            </a:r>
          </a:p>
        </p:txBody>
      </p:sp>
      <p:grpSp>
        <p:nvGrpSpPr>
          <p:cNvPr id="469" name="Group 468">
            <a:extLst>
              <a:ext uri="{FF2B5EF4-FFF2-40B4-BE49-F238E27FC236}">
                <a16:creationId xmlns:a16="http://schemas.microsoft.com/office/drawing/2014/main" id="{16FE3E09-1940-9A43-B424-66720237F36F}"/>
              </a:ext>
            </a:extLst>
          </p:cNvPr>
          <p:cNvGrpSpPr/>
          <p:nvPr/>
        </p:nvGrpSpPr>
        <p:grpSpPr>
          <a:xfrm>
            <a:off x="5456074" y="1338298"/>
            <a:ext cx="2272052" cy="307777"/>
            <a:chOff x="5309425" y="1354723"/>
            <a:chExt cx="2272052" cy="307777"/>
          </a:xfrm>
        </p:grpSpPr>
        <p:grpSp>
          <p:nvGrpSpPr>
            <p:cNvPr id="470" name="Group 469">
              <a:extLst>
                <a:ext uri="{FF2B5EF4-FFF2-40B4-BE49-F238E27FC236}">
                  <a16:creationId xmlns:a16="http://schemas.microsoft.com/office/drawing/2014/main" id="{11D7C737-5051-1344-B950-056DE5DAE908}"/>
                </a:ext>
              </a:extLst>
            </p:cNvPr>
            <p:cNvGrpSpPr/>
            <p:nvPr/>
          </p:nvGrpSpPr>
          <p:grpSpPr>
            <a:xfrm>
              <a:off x="6329289" y="1354723"/>
              <a:ext cx="1252188" cy="307777"/>
              <a:chOff x="4277444" y="-528320"/>
              <a:chExt cx="1252188" cy="307777"/>
            </a:xfrm>
          </p:grpSpPr>
          <p:sp>
            <p:nvSpPr>
              <p:cNvPr id="474" name="Rectangle 473">
                <a:extLst>
                  <a:ext uri="{FF2B5EF4-FFF2-40B4-BE49-F238E27FC236}">
                    <a16:creationId xmlns:a16="http://schemas.microsoft.com/office/drawing/2014/main" id="{A60FBFAB-EE56-BD44-B8F0-7ECE923ACC97}"/>
                  </a:ext>
                </a:extLst>
              </p:cNvPr>
              <p:cNvSpPr/>
              <p:nvPr/>
            </p:nvSpPr>
            <p:spPr>
              <a:xfrm>
                <a:off x="4277444" y="-428434"/>
                <a:ext cx="109728" cy="109728"/>
              </a:xfrm>
              <a:prstGeom prst="rect">
                <a:avLst/>
              </a:prstGeom>
              <a:solidFill>
                <a:srgbClr val="FC84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475" name="TextBox 474">
                <a:extLst>
                  <a:ext uri="{FF2B5EF4-FFF2-40B4-BE49-F238E27FC236}">
                    <a16:creationId xmlns:a16="http://schemas.microsoft.com/office/drawing/2014/main" id="{98BA2266-8AD6-044A-A2FF-2C899C2F492F}"/>
                  </a:ext>
                </a:extLst>
              </p:cNvPr>
              <p:cNvSpPr txBox="1"/>
              <p:nvPr/>
            </p:nvSpPr>
            <p:spPr>
              <a:xfrm>
                <a:off x="4359119" y="-528320"/>
                <a:ext cx="117051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Evolocumab</a:t>
                </a:r>
              </a:p>
            </p:txBody>
          </p:sp>
        </p:grpSp>
        <p:grpSp>
          <p:nvGrpSpPr>
            <p:cNvPr id="471" name="Group 470">
              <a:extLst>
                <a:ext uri="{FF2B5EF4-FFF2-40B4-BE49-F238E27FC236}">
                  <a16:creationId xmlns:a16="http://schemas.microsoft.com/office/drawing/2014/main" id="{7C241432-687B-C643-96F7-708E586F1024}"/>
                </a:ext>
              </a:extLst>
            </p:cNvPr>
            <p:cNvGrpSpPr/>
            <p:nvPr/>
          </p:nvGrpSpPr>
          <p:grpSpPr>
            <a:xfrm>
              <a:off x="5309425" y="1354723"/>
              <a:ext cx="913954" cy="307777"/>
              <a:chOff x="4541125" y="-528320"/>
              <a:chExt cx="913954" cy="307777"/>
            </a:xfrm>
          </p:grpSpPr>
          <p:sp>
            <p:nvSpPr>
              <p:cNvPr id="472" name="Rectangle 471">
                <a:extLst>
                  <a:ext uri="{FF2B5EF4-FFF2-40B4-BE49-F238E27FC236}">
                    <a16:creationId xmlns:a16="http://schemas.microsoft.com/office/drawing/2014/main" id="{F58D9558-42C4-0740-8BB7-B05A265D8C4E}"/>
                  </a:ext>
                </a:extLst>
              </p:cNvPr>
              <p:cNvSpPr/>
              <p:nvPr/>
            </p:nvSpPr>
            <p:spPr>
              <a:xfrm>
                <a:off x="4541125" y="-428434"/>
                <a:ext cx="109728" cy="109728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473" name="TextBox 472">
                <a:extLst>
                  <a:ext uri="{FF2B5EF4-FFF2-40B4-BE49-F238E27FC236}">
                    <a16:creationId xmlns:a16="http://schemas.microsoft.com/office/drawing/2014/main" id="{446EB847-C1EC-C34F-94B6-C88C6055A44B}"/>
                  </a:ext>
                </a:extLst>
              </p:cNvPr>
              <p:cNvSpPr txBox="1"/>
              <p:nvPr/>
            </p:nvSpPr>
            <p:spPr>
              <a:xfrm>
                <a:off x="4622800" y="-528320"/>
                <a:ext cx="83227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Placebo</a:t>
                </a:r>
              </a:p>
            </p:txBody>
          </p:sp>
        </p:grpSp>
      </p:grpSp>
      <p:sp>
        <p:nvSpPr>
          <p:cNvPr id="171" name="Text Box 4">
            <a:extLst>
              <a:ext uri="{FF2B5EF4-FFF2-40B4-BE49-F238E27FC236}">
                <a16:creationId xmlns:a16="http://schemas.microsoft.com/office/drawing/2014/main" id="{EDF9B66D-20C6-4D8F-9E32-59585C4FB816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660400" y="6434757"/>
            <a:ext cx="955755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>
            <a:spAutoFit/>
          </a:bodyPr>
          <a:lstStyle/>
          <a:p>
            <a:r>
              <a:rPr lang="en-US" sz="1000" dirty="0" err="1">
                <a:solidFill>
                  <a:srgbClr val="000000"/>
                </a:solidFill>
              </a:rPr>
              <a:t>Leucker</a:t>
            </a:r>
            <a:r>
              <a:rPr lang="en-US" sz="1000" dirty="0">
                <a:solidFill>
                  <a:srgbClr val="000000"/>
                </a:solidFill>
              </a:rPr>
              <a:t> TM, et al. </a:t>
            </a:r>
            <a:r>
              <a:rPr lang="en-US" sz="1000" i="1" dirty="0">
                <a:solidFill>
                  <a:srgbClr val="000000"/>
                </a:solidFill>
              </a:rPr>
              <a:t>Circulation. </a:t>
            </a:r>
            <a:r>
              <a:rPr lang="en-US" sz="1000" dirty="0">
                <a:solidFill>
                  <a:srgbClr val="000000"/>
                </a:solidFill>
              </a:rPr>
              <a:t>2020;142:419-421.</a:t>
            </a:r>
          </a:p>
        </p:txBody>
      </p:sp>
    </p:spTree>
    <p:extLst>
      <p:ext uri="{BB962C8B-B14F-4D97-AF65-F5344CB8AC3E}">
        <p14:creationId xmlns:p14="http://schemas.microsoft.com/office/powerpoint/2010/main" val="2212973004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73F76-C94B-4FD2-952B-F2D797F6D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Evolocumab</a:t>
            </a:r>
            <a:r>
              <a:rPr lang="en-US" dirty="0"/>
              <a:t> Significantly Reduced non–HDL-C and </a:t>
            </a:r>
            <a:br>
              <a:rPr lang="en-US" dirty="0"/>
            </a:br>
            <a:r>
              <a:rPr lang="en-US" dirty="0" err="1"/>
              <a:t>ApoB</a:t>
            </a:r>
            <a:r>
              <a:rPr lang="en-US" dirty="0"/>
              <a:t> Levels at Hospital Discharge and 30-Day Follow-up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4B4519-AB10-4EEF-BC83-8B73E992D46B}"/>
              </a:ext>
            </a:extLst>
          </p:cNvPr>
          <p:cNvSpPr txBox="1"/>
          <p:nvPr/>
        </p:nvSpPr>
        <p:spPr>
          <a:xfrm>
            <a:off x="654945" y="5931217"/>
            <a:ext cx="10826496" cy="55399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1000" baseline="30000" dirty="0" err="1"/>
              <a:t>a</a:t>
            </a:r>
            <a:r>
              <a:rPr lang="en-US" sz="1000" dirty="0" err="1"/>
              <a:t>The</a:t>
            </a:r>
            <a:r>
              <a:rPr lang="en-US" sz="1000" dirty="0"/>
              <a:t> mean discharge day was 4±2 days. Discharge values were obtained within 24 hours of discharge (evolocumab n = 26; placebo n = 21).</a:t>
            </a:r>
          </a:p>
          <a:p>
            <a:r>
              <a:rPr lang="en-US" sz="1000" dirty="0"/>
              <a:t>ACC = American College of Cardiology; AHA = American Heart Association; ApoB = apoplipoprotein B; ESC = European Society of Cardiology;</a:t>
            </a:r>
          </a:p>
          <a:p>
            <a:r>
              <a:rPr lang="en-US" sz="1000" dirty="0"/>
              <a:t>HDL-C = high-density lipoprotein cholesterol.</a:t>
            </a:r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AE3EDA77-FBBF-0440-AFC1-17C41F255C40}"/>
              </a:ext>
            </a:extLst>
          </p:cNvPr>
          <p:cNvGrpSpPr/>
          <p:nvPr/>
        </p:nvGrpSpPr>
        <p:grpSpPr>
          <a:xfrm>
            <a:off x="5200587" y="1338298"/>
            <a:ext cx="2349686" cy="307777"/>
            <a:chOff x="5309425" y="1354723"/>
            <a:chExt cx="2349686" cy="307777"/>
          </a:xfrm>
        </p:grpSpPr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14EC1940-11CC-AC4A-9A6C-EB564121540A}"/>
                </a:ext>
              </a:extLst>
            </p:cNvPr>
            <p:cNvGrpSpPr/>
            <p:nvPr/>
          </p:nvGrpSpPr>
          <p:grpSpPr>
            <a:xfrm>
              <a:off x="6406923" y="1354723"/>
              <a:ext cx="1252188" cy="307777"/>
              <a:chOff x="4355078" y="-528320"/>
              <a:chExt cx="1252188" cy="307777"/>
            </a:xfrm>
          </p:grpSpPr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80356EBB-DBF6-A747-8C32-6B619BA7225E}"/>
                  </a:ext>
                </a:extLst>
              </p:cNvPr>
              <p:cNvSpPr/>
              <p:nvPr/>
            </p:nvSpPr>
            <p:spPr>
              <a:xfrm>
                <a:off x="4355078" y="-428434"/>
                <a:ext cx="109728" cy="109728"/>
              </a:xfrm>
              <a:prstGeom prst="rect">
                <a:avLst/>
              </a:prstGeom>
              <a:solidFill>
                <a:srgbClr val="FC84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932AD666-97EC-4E4D-953F-BAC0EFAE8BF3}"/>
                  </a:ext>
                </a:extLst>
              </p:cNvPr>
              <p:cNvSpPr txBox="1"/>
              <p:nvPr/>
            </p:nvSpPr>
            <p:spPr>
              <a:xfrm>
                <a:off x="4436753" y="-528320"/>
                <a:ext cx="117051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Evolocumab</a:t>
                </a: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1E637149-1730-2440-81EE-BA80C4E18C92}"/>
                </a:ext>
              </a:extLst>
            </p:cNvPr>
            <p:cNvGrpSpPr/>
            <p:nvPr/>
          </p:nvGrpSpPr>
          <p:grpSpPr>
            <a:xfrm>
              <a:off x="5309425" y="1354723"/>
              <a:ext cx="913954" cy="307777"/>
              <a:chOff x="4541125" y="-528320"/>
              <a:chExt cx="913954" cy="307777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898ECD32-FEF4-CC40-962E-2D70689C36FD}"/>
                  </a:ext>
                </a:extLst>
              </p:cNvPr>
              <p:cNvSpPr/>
              <p:nvPr/>
            </p:nvSpPr>
            <p:spPr>
              <a:xfrm>
                <a:off x="4541125" y="-428434"/>
                <a:ext cx="109728" cy="109728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F664DC11-DD80-1C47-AE05-D672F9DE4D64}"/>
                  </a:ext>
                </a:extLst>
              </p:cNvPr>
              <p:cNvSpPr txBox="1"/>
              <p:nvPr/>
            </p:nvSpPr>
            <p:spPr>
              <a:xfrm>
                <a:off x="4622800" y="-528320"/>
                <a:ext cx="83227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Placebo</a:t>
                </a:r>
              </a:p>
            </p:txBody>
          </p:sp>
        </p:grpSp>
      </p:grpSp>
      <p:sp>
        <p:nvSpPr>
          <p:cNvPr id="228" name="Text Box 4">
            <a:extLst>
              <a:ext uri="{FF2B5EF4-FFF2-40B4-BE49-F238E27FC236}">
                <a16:creationId xmlns:a16="http://schemas.microsoft.com/office/drawing/2014/main" id="{42A3C290-DFDA-449E-80D7-E640DD384113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654945" y="6457408"/>
            <a:ext cx="955755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>
            <a:spAutoFit/>
          </a:bodyPr>
          <a:lstStyle/>
          <a:p>
            <a:r>
              <a:rPr lang="en-US" sz="1000" dirty="0" err="1">
                <a:solidFill>
                  <a:srgbClr val="000000"/>
                </a:solidFill>
              </a:rPr>
              <a:t>Leucker</a:t>
            </a:r>
            <a:r>
              <a:rPr lang="en-US" sz="1000" dirty="0">
                <a:solidFill>
                  <a:srgbClr val="000000"/>
                </a:solidFill>
              </a:rPr>
              <a:t> TM, et al. </a:t>
            </a:r>
            <a:r>
              <a:rPr lang="en-US" sz="1000" i="1" dirty="0">
                <a:solidFill>
                  <a:srgbClr val="000000"/>
                </a:solidFill>
              </a:rPr>
              <a:t>Circulation. </a:t>
            </a:r>
            <a:r>
              <a:rPr lang="en-US" sz="1000" dirty="0">
                <a:solidFill>
                  <a:srgbClr val="000000"/>
                </a:solidFill>
              </a:rPr>
              <a:t>2020;142:419-421.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0C792E-315E-4AFB-B665-CF55781475A8}"/>
              </a:ext>
            </a:extLst>
          </p:cNvPr>
          <p:cNvSpPr/>
          <p:nvPr/>
        </p:nvSpPr>
        <p:spPr>
          <a:xfrm>
            <a:off x="0" y="5380524"/>
            <a:ext cx="12192000" cy="510909"/>
          </a:xfrm>
          <a:prstGeom prst="rect">
            <a:avLst/>
          </a:prstGeom>
          <a:solidFill>
            <a:srgbClr val="007CC2"/>
          </a:solidFill>
        </p:spPr>
        <p:txBody>
          <a:bodyPr wrap="square">
            <a:spAutoFit/>
          </a:bodyPr>
          <a:lstStyle/>
          <a:p>
            <a:pPr algn="ctr" defTabSz="457200">
              <a:lnSpc>
                <a:spcPct val="85000"/>
              </a:lnSpc>
              <a:spcBef>
                <a:spcPts val="200"/>
              </a:spcBef>
            </a:pPr>
            <a:r>
              <a:rPr lang="en-US" sz="1600" b="1" dirty="0">
                <a:solidFill>
                  <a:schemeClr val="bg1"/>
                </a:solidFill>
              </a:rPr>
              <a:t>At hospital </a:t>
            </a:r>
            <a:r>
              <a:rPr lang="en-US" sz="1600" b="1" dirty="0" err="1">
                <a:solidFill>
                  <a:schemeClr val="bg1"/>
                </a:solidFill>
              </a:rPr>
              <a:t>discharge</a:t>
            </a:r>
            <a:r>
              <a:rPr lang="en-US" sz="1600" b="1" baseline="30000" dirty="0" err="1">
                <a:solidFill>
                  <a:schemeClr val="bg1"/>
                </a:solidFill>
              </a:rPr>
              <a:t>a</a:t>
            </a:r>
            <a:r>
              <a:rPr lang="en-US" sz="1600" b="1" dirty="0">
                <a:solidFill>
                  <a:schemeClr val="bg1"/>
                </a:solidFill>
              </a:rPr>
              <a:t> (~ Day 4) and 30-day follow-up, a greater percentage of </a:t>
            </a:r>
            <a:r>
              <a:rPr lang="en-US" sz="1600" b="1" dirty="0" err="1">
                <a:solidFill>
                  <a:schemeClr val="bg1"/>
                </a:solidFill>
              </a:rPr>
              <a:t>evolocumab</a:t>
            </a:r>
            <a:r>
              <a:rPr lang="en-US" sz="1600" b="1" dirty="0">
                <a:solidFill>
                  <a:schemeClr val="bg1"/>
                </a:solidFill>
              </a:rPr>
              <a:t>-treated patients had non–HDL-C and </a:t>
            </a:r>
            <a:r>
              <a:rPr lang="en-US" sz="1600" b="1" dirty="0" err="1">
                <a:solidFill>
                  <a:schemeClr val="bg1"/>
                </a:solidFill>
              </a:rPr>
              <a:t>ApoB</a:t>
            </a:r>
            <a:r>
              <a:rPr lang="en-US" sz="1600" b="1" dirty="0">
                <a:solidFill>
                  <a:schemeClr val="bg1"/>
                </a:solidFill>
              </a:rPr>
              <a:t> levels at or below 2018 AHA/ACC- and 2019 ESC-recommended target levels than placebo-treated patients</a:t>
            </a:r>
            <a:endParaRPr lang="en-US" sz="1600" b="1" strike="sngStrike" dirty="0">
              <a:solidFill>
                <a:schemeClr val="bg1"/>
              </a:solidFill>
            </a:endParaRPr>
          </a:p>
        </p:txBody>
      </p: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618A7DC1-7248-4EB6-AFD1-390704ADE99F}"/>
              </a:ext>
            </a:extLst>
          </p:cNvPr>
          <p:cNvGrpSpPr/>
          <p:nvPr/>
        </p:nvGrpSpPr>
        <p:grpSpPr>
          <a:xfrm>
            <a:off x="734588" y="1256868"/>
            <a:ext cx="4812476" cy="4083872"/>
            <a:chOff x="659940" y="1340844"/>
            <a:chExt cx="4812476" cy="4083872"/>
          </a:xfrm>
        </p:grpSpPr>
        <p:sp>
          <p:nvSpPr>
            <p:cNvPr id="319" name="Rectangle 318">
              <a:extLst>
                <a:ext uri="{FF2B5EF4-FFF2-40B4-BE49-F238E27FC236}">
                  <a16:creationId xmlns:a16="http://schemas.microsoft.com/office/drawing/2014/main" id="{D7DCA2F5-87A0-4DB9-ADDE-00193FDB5CDE}"/>
                </a:ext>
              </a:extLst>
            </p:cNvPr>
            <p:cNvSpPr/>
            <p:nvPr/>
          </p:nvSpPr>
          <p:spPr>
            <a:xfrm>
              <a:off x="1580512" y="3248778"/>
              <a:ext cx="229681" cy="122818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Rectangle 319">
              <a:extLst>
                <a:ext uri="{FF2B5EF4-FFF2-40B4-BE49-F238E27FC236}">
                  <a16:creationId xmlns:a16="http://schemas.microsoft.com/office/drawing/2014/main" id="{4E09BFA8-5657-4423-935F-10DA18739D2E}"/>
                </a:ext>
              </a:extLst>
            </p:cNvPr>
            <p:cNvSpPr/>
            <p:nvPr/>
          </p:nvSpPr>
          <p:spPr>
            <a:xfrm>
              <a:off x="1909043" y="2198812"/>
              <a:ext cx="229681" cy="2278155"/>
            </a:xfrm>
            <a:prstGeom prst="rect">
              <a:avLst/>
            </a:prstGeom>
            <a:solidFill>
              <a:srgbClr val="FC84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Rectangle 324">
              <a:extLst>
                <a:ext uri="{FF2B5EF4-FFF2-40B4-BE49-F238E27FC236}">
                  <a16:creationId xmlns:a16="http://schemas.microsoft.com/office/drawing/2014/main" id="{781C39C7-B54B-4214-9842-43784D75146A}"/>
                </a:ext>
              </a:extLst>
            </p:cNvPr>
            <p:cNvSpPr/>
            <p:nvPr/>
          </p:nvSpPr>
          <p:spPr>
            <a:xfrm>
              <a:off x="2315201" y="3616846"/>
              <a:ext cx="229681" cy="86012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Rectangle 325">
              <a:extLst>
                <a:ext uri="{FF2B5EF4-FFF2-40B4-BE49-F238E27FC236}">
                  <a16:creationId xmlns:a16="http://schemas.microsoft.com/office/drawing/2014/main" id="{C2317CB5-5076-4124-AEF2-2527A13B4069}"/>
                </a:ext>
              </a:extLst>
            </p:cNvPr>
            <p:cNvSpPr/>
            <p:nvPr/>
          </p:nvSpPr>
          <p:spPr>
            <a:xfrm>
              <a:off x="2643732" y="2396407"/>
              <a:ext cx="229681" cy="2080559"/>
            </a:xfrm>
            <a:prstGeom prst="rect">
              <a:avLst/>
            </a:prstGeom>
            <a:solidFill>
              <a:srgbClr val="FC84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TextBox 342">
              <a:extLst>
                <a:ext uri="{FF2B5EF4-FFF2-40B4-BE49-F238E27FC236}">
                  <a16:creationId xmlns:a16="http://schemas.microsoft.com/office/drawing/2014/main" id="{5D4DF653-4BE3-4AF4-9955-578F2294980B}"/>
                </a:ext>
              </a:extLst>
            </p:cNvPr>
            <p:cNvSpPr txBox="1"/>
            <p:nvPr/>
          </p:nvSpPr>
          <p:spPr>
            <a:xfrm rot="16200000">
              <a:off x="-512766" y="3073992"/>
              <a:ext cx="2591634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ctr"/>
              <a:r>
                <a:rPr lang="en-US" sz="1600" b="1" dirty="0"/>
                <a:t>(%) Achieved</a:t>
              </a:r>
            </a:p>
          </p:txBody>
        </p:sp>
        <p:cxnSp>
          <p:nvCxnSpPr>
            <p:cNvPr id="344" name="Straight Connector 343">
              <a:extLst>
                <a:ext uri="{FF2B5EF4-FFF2-40B4-BE49-F238E27FC236}">
                  <a16:creationId xmlns:a16="http://schemas.microsoft.com/office/drawing/2014/main" id="{977276A5-9506-4C47-A4E8-E34CB7343C01}"/>
                </a:ext>
              </a:extLst>
            </p:cNvPr>
            <p:cNvCxnSpPr>
              <a:cxnSpLocks/>
            </p:cNvCxnSpPr>
            <p:nvPr/>
          </p:nvCxnSpPr>
          <p:spPr>
            <a:xfrm>
              <a:off x="1382069" y="1906861"/>
              <a:ext cx="0" cy="256989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5" name="Group 344">
              <a:extLst>
                <a:ext uri="{FF2B5EF4-FFF2-40B4-BE49-F238E27FC236}">
                  <a16:creationId xmlns:a16="http://schemas.microsoft.com/office/drawing/2014/main" id="{D3D5B2BD-3E06-4A53-AC2B-95D586BE893A}"/>
                </a:ext>
              </a:extLst>
            </p:cNvPr>
            <p:cNvGrpSpPr/>
            <p:nvPr/>
          </p:nvGrpSpPr>
          <p:grpSpPr>
            <a:xfrm>
              <a:off x="1325913" y="1913541"/>
              <a:ext cx="57566" cy="2562897"/>
              <a:chOff x="2305287" y="1659639"/>
              <a:chExt cx="91440" cy="3054894"/>
            </a:xfrm>
          </p:grpSpPr>
          <p:cxnSp>
            <p:nvCxnSpPr>
              <p:cNvPr id="474" name="Straight Connector 473">
                <a:extLst>
                  <a:ext uri="{FF2B5EF4-FFF2-40B4-BE49-F238E27FC236}">
                    <a16:creationId xmlns:a16="http://schemas.microsoft.com/office/drawing/2014/main" id="{7347A7B8-C573-4ADA-B1C8-EAAE9B69A558}"/>
                  </a:ext>
                </a:extLst>
              </p:cNvPr>
              <p:cNvCxnSpPr/>
              <p:nvPr/>
            </p:nvCxnSpPr>
            <p:spPr>
              <a:xfrm>
                <a:off x="2305287" y="1659639"/>
                <a:ext cx="9144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5" name="Straight Connector 474">
                <a:extLst>
                  <a:ext uri="{FF2B5EF4-FFF2-40B4-BE49-F238E27FC236}">
                    <a16:creationId xmlns:a16="http://schemas.microsoft.com/office/drawing/2014/main" id="{97B3517B-7F52-447E-BB50-E9943B2AA251}"/>
                  </a:ext>
                </a:extLst>
              </p:cNvPr>
              <p:cNvCxnSpPr/>
              <p:nvPr/>
            </p:nvCxnSpPr>
            <p:spPr>
              <a:xfrm>
                <a:off x="2305287" y="2422020"/>
                <a:ext cx="9144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6" name="Straight Connector 475">
                <a:extLst>
                  <a:ext uri="{FF2B5EF4-FFF2-40B4-BE49-F238E27FC236}">
                    <a16:creationId xmlns:a16="http://schemas.microsoft.com/office/drawing/2014/main" id="{E2CAC28A-620A-4CE6-87A2-C1729BAC6ABE}"/>
                  </a:ext>
                </a:extLst>
              </p:cNvPr>
              <p:cNvCxnSpPr/>
              <p:nvPr/>
            </p:nvCxnSpPr>
            <p:spPr>
              <a:xfrm>
                <a:off x="2305287" y="3184401"/>
                <a:ext cx="9144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7" name="Straight Connector 476">
                <a:extLst>
                  <a:ext uri="{FF2B5EF4-FFF2-40B4-BE49-F238E27FC236}">
                    <a16:creationId xmlns:a16="http://schemas.microsoft.com/office/drawing/2014/main" id="{28029DE1-ABEB-458C-AD26-3281021F8D53}"/>
                  </a:ext>
                </a:extLst>
              </p:cNvPr>
              <p:cNvCxnSpPr/>
              <p:nvPr/>
            </p:nvCxnSpPr>
            <p:spPr>
              <a:xfrm>
                <a:off x="2305287" y="3946782"/>
                <a:ext cx="9144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8" name="Straight Connector 477">
                <a:extLst>
                  <a:ext uri="{FF2B5EF4-FFF2-40B4-BE49-F238E27FC236}">
                    <a16:creationId xmlns:a16="http://schemas.microsoft.com/office/drawing/2014/main" id="{609DEBBA-998C-4D1E-B9BE-973B8446B2C0}"/>
                  </a:ext>
                </a:extLst>
              </p:cNvPr>
              <p:cNvCxnSpPr/>
              <p:nvPr/>
            </p:nvCxnSpPr>
            <p:spPr>
              <a:xfrm>
                <a:off x="2305287" y="4714533"/>
                <a:ext cx="9144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6" name="Group 345">
              <a:extLst>
                <a:ext uri="{FF2B5EF4-FFF2-40B4-BE49-F238E27FC236}">
                  <a16:creationId xmlns:a16="http://schemas.microsoft.com/office/drawing/2014/main" id="{C1773C4A-F239-4582-A603-46619879C4DD}"/>
                </a:ext>
              </a:extLst>
            </p:cNvPr>
            <p:cNvGrpSpPr/>
            <p:nvPr/>
          </p:nvGrpSpPr>
          <p:grpSpPr>
            <a:xfrm>
              <a:off x="843032" y="1762907"/>
              <a:ext cx="482825" cy="2858388"/>
              <a:chOff x="1538256" y="1480088"/>
              <a:chExt cx="766941" cy="3407110"/>
            </a:xfrm>
          </p:grpSpPr>
          <p:sp>
            <p:nvSpPr>
              <p:cNvPr id="469" name="TextBox 468">
                <a:extLst>
                  <a:ext uri="{FF2B5EF4-FFF2-40B4-BE49-F238E27FC236}">
                    <a16:creationId xmlns:a16="http://schemas.microsoft.com/office/drawing/2014/main" id="{81C32622-47D1-42AF-90B9-3D612F0E7CE5}"/>
                  </a:ext>
                </a:extLst>
              </p:cNvPr>
              <p:cNvSpPr txBox="1"/>
              <p:nvPr/>
            </p:nvSpPr>
            <p:spPr>
              <a:xfrm>
                <a:off x="1538256" y="1480088"/>
                <a:ext cx="766941" cy="3668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dirty="0"/>
                  <a:t>100</a:t>
                </a:r>
              </a:p>
            </p:txBody>
          </p:sp>
          <p:sp>
            <p:nvSpPr>
              <p:cNvPr id="470" name="TextBox 469">
                <a:extLst>
                  <a:ext uri="{FF2B5EF4-FFF2-40B4-BE49-F238E27FC236}">
                    <a16:creationId xmlns:a16="http://schemas.microsoft.com/office/drawing/2014/main" id="{F7EAE135-1040-4082-A71F-84BEC27EEA73}"/>
                  </a:ext>
                </a:extLst>
              </p:cNvPr>
              <p:cNvSpPr txBox="1"/>
              <p:nvPr/>
            </p:nvSpPr>
            <p:spPr>
              <a:xfrm>
                <a:off x="1696127" y="2240149"/>
                <a:ext cx="609070" cy="3668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dirty="0"/>
                  <a:t>75</a:t>
                </a:r>
              </a:p>
            </p:txBody>
          </p:sp>
          <p:sp>
            <p:nvSpPr>
              <p:cNvPr id="471" name="TextBox 470">
                <a:extLst>
                  <a:ext uri="{FF2B5EF4-FFF2-40B4-BE49-F238E27FC236}">
                    <a16:creationId xmlns:a16="http://schemas.microsoft.com/office/drawing/2014/main" id="{004B4B51-8672-4994-ACFB-353DAED0818A}"/>
                  </a:ext>
                </a:extLst>
              </p:cNvPr>
              <p:cNvSpPr txBox="1"/>
              <p:nvPr/>
            </p:nvSpPr>
            <p:spPr>
              <a:xfrm>
                <a:off x="1696127" y="3000212"/>
                <a:ext cx="609070" cy="3668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dirty="0"/>
                  <a:t>50</a:t>
                </a:r>
              </a:p>
            </p:txBody>
          </p:sp>
          <p:sp>
            <p:nvSpPr>
              <p:cNvPr id="472" name="TextBox 471">
                <a:extLst>
                  <a:ext uri="{FF2B5EF4-FFF2-40B4-BE49-F238E27FC236}">
                    <a16:creationId xmlns:a16="http://schemas.microsoft.com/office/drawing/2014/main" id="{BF8A994D-FAD0-4816-B0E1-099A14C65B24}"/>
                  </a:ext>
                </a:extLst>
              </p:cNvPr>
              <p:cNvSpPr txBox="1"/>
              <p:nvPr/>
            </p:nvSpPr>
            <p:spPr>
              <a:xfrm>
                <a:off x="1696127" y="3760273"/>
                <a:ext cx="609070" cy="3668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dirty="0"/>
                  <a:t>25</a:t>
                </a:r>
              </a:p>
            </p:txBody>
          </p:sp>
          <p:sp>
            <p:nvSpPr>
              <p:cNvPr id="473" name="TextBox 472">
                <a:extLst>
                  <a:ext uri="{FF2B5EF4-FFF2-40B4-BE49-F238E27FC236}">
                    <a16:creationId xmlns:a16="http://schemas.microsoft.com/office/drawing/2014/main" id="{B074E3CE-5BB4-4F19-8C38-624490CF0061}"/>
                  </a:ext>
                </a:extLst>
              </p:cNvPr>
              <p:cNvSpPr txBox="1"/>
              <p:nvPr/>
            </p:nvSpPr>
            <p:spPr>
              <a:xfrm>
                <a:off x="1853994" y="4520337"/>
                <a:ext cx="451203" cy="3668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dirty="0"/>
                  <a:t>0</a:t>
                </a:r>
              </a:p>
            </p:txBody>
          </p:sp>
        </p:grpSp>
        <p:cxnSp>
          <p:nvCxnSpPr>
            <p:cNvPr id="347" name="Straight Connector 346">
              <a:extLst>
                <a:ext uri="{FF2B5EF4-FFF2-40B4-BE49-F238E27FC236}">
                  <a16:creationId xmlns:a16="http://schemas.microsoft.com/office/drawing/2014/main" id="{93ABCB15-E17C-4855-9A13-A8AFDC4DF458}"/>
                </a:ext>
              </a:extLst>
            </p:cNvPr>
            <p:cNvCxnSpPr/>
            <p:nvPr/>
          </p:nvCxnSpPr>
          <p:spPr>
            <a:xfrm>
              <a:off x="1685528" y="1952091"/>
              <a:ext cx="337811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Straight Connector 347">
              <a:extLst>
                <a:ext uri="{FF2B5EF4-FFF2-40B4-BE49-F238E27FC236}">
                  <a16:creationId xmlns:a16="http://schemas.microsoft.com/office/drawing/2014/main" id="{54FE8E30-0621-4CEA-8379-D7E03B1F4B17}"/>
                </a:ext>
              </a:extLst>
            </p:cNvPr>
            <p:cNvCxnSpPr>
              <a:cxnSpLocks/>
            </p:cNvCxnSpPr>
            <p:nvPr/>
          </p:nvCxnSpPr>
          <p:spPr>
            <a:xfrm>
              <a:off x="1688975" y="1948399"/>
              <a:ext cx="0" cy="12005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" name="Straight Connector 360">
              <a:extLst>
                <a:ext uri="{FF2B5EF4-FFF2-40B4-BE49-F238E27FC236}">
                  <a16:creationId xmlns:a16="http://schemas.microsoft.com/office/drawing/2014/main" id="{47CCBADB-A22A-4F8B-883C-E23E01A0587D}"/>
                </a:ext>
              </a:extLst>
            </p:cNvPr>
            <p:cNvCxnSpPr>
              <a:cxnSpLocks/>
            </p:cNvCxnSpPr>
            <p:nvPr/>
          </p:nvCxnSpPr>
          <p:spPr>
            <a:xfrm>
              <a:off x="2020466" y="1948400"/>
              <a:ext cx="0" cy="16674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" name="Straight Connector 361">
              <a:extLst>
                <a:ext uri="{FF2B5EF4-FFF2-40B4-BE49-F238E27FC236}">
                  <a16:creationId xmlns:a16="http://schemas.microsoft.com/office/drawing/2014/main" id="{4CE7729F-A9B6-4ADB-AC8F-FF77DB68A2A8}"/>
                </a:ext>
              </a:extLst>
            </p:cNvPr>
            <p:cNvCxnSpPr/>
            <p:nvPr/>
          </p:nvCxnSpPr>
          <p:spPr>
            <a:xfrm>
              <a:off x="2422048" y="1953374"/>
              <a:ext cx="337811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Straight Connector 374">
              <a:extLst>
                <a:ext uri="{FF2B5EF4-FFF2-40B4-BE49-F238E27FC236}">
                  <a16:creationId xmlns:a16="http://schemas.microsoft.com/office/drawing/2014/main" id="{B923C6ED-5F0C-4A55-BD73-25587DBC3CB6}"/>
                </a:ext>
              </a:extLst>
            </p:cNvPr>
            <p:cNvCxnSpPr>
              <a:cxnSpLocks/>
            </p:cNvCxnSpPr>
            <p:nvPr/>
          </p:nvCxnSpPr>
          <p:spPr>
            <a:xfrm>
              <a:off x="2425495" y="1948400"/>
              <a:ext cx="0" cy="159731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Straight Connector 375">
              <a:extLst>
                <a:ext uri="{FF2B5EF4-FFF2-40B4-BE49-F238E27FC236}">
                  <a16:creationId xmlns:a16="http://schemas.microsoft.com/office/drawing/2014/main" id="{CDA2DF62-0324-45DC-B0B0-5BFBE084323D}"/>
                </a:ext>
              </a:extLst>
            </p:cNvPr>
            <p:cNvCxnSpPr>
              <a:cxnSpLocks/>
            </p:cNvCxnSpPr>
            <p:nvPr/>
          </p:nvCxnSpPr>
          <p:spPr>
            <a:xfrm>
              <a:off x="2756986" y="1948400"/>
              <a:ext cx="0" cy="36683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7" name="TextBox 376">
              <a:extLst>
                <a:ext uri="{FF2B5EF4-FFF2-40B4-BE49-F238E27FC236}">
                  <a16:creationId xmlns:a16="http://schemas.microsoft.com/office/drawing/2014/main" id="{9CC71D83-6773-4CA9-85AE-C8081ADB60D7}"/>
                </a:ext>
              </a:extLst>
            </p:cNvPr>
            <p:cNvSpPr txBox="1"/>
            <p:nvPr/>
          </p:nvSpPr>
          <p:spPr>
            <a:xfrm>
              <a:off x="1547062" y="1740335"/>
              <a:ext cx="647613" cy="169277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/>
            <a:p>
              <a:pPr algn="ctr"/>
              <a:r>
                <a:rPr lang="en-US" sz="1100" dirty="0"/>
                <a:t>P = &lt; 0.01</a:t>
              </a:r>
            </a:p>
          </p:txBody>
        </p:sp>
        <p:sp>
          <p:nvSpPr>
            <p:cNvPr id="378" name="TextBox 377">
              <a:extLst>
                <a:ext uri="{FF2B5EF4-FFF2-40B4-BE49-F238E27FC236}">
                  <a16:creationId xmlns:a16="http://schemas.microsoft.com/office/drawing/2014/main" id="{A9E03A54-B1A6-45D2-B12E-82603A23C8F0}"/>
                </a:ext>
              </a:extLst>
            </p:cNvPr>
            <p:cNvSpPr txBox="1"/>
            <p:nvPr/>
          </p:nvSpPr>
          <p:spPr>
            <a:xfrm>
              <a:off x="2278783" y="1740335"/>
              <a:ext cx="647613" cy="169277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/>
            <a:p>
              <a:pPr algn="ctr"/>
              <a:r>
                <a:rPr lang="en-US" sz="1100" dirty="0"/>
                <a:t>P = &lt; 0.01</a:t>
              </a:r>
            </a:p>
          </p:txBody>
        </p:sp>
        <p:cxnSp>
          <p:nvCxnSpPr>
            <p:cNvPr id="382" name="Straight Connector 381">
              <a:extLst>
                <a:ext uri="{FF2B5EF4-FFF2-40B4-BE49-F238E27FC236}">
                  <a16:creationId xmlns:a16="http://schemas.microsoft.com/office/drawing/2014/main" id="{9C8611B1-64E3-4E5A-ACC1-C7B55716E741}"/>
                </a:ext>
              </a:extLst>
            </p:cNvPr>
            <p:cNvCxnSpPr>
              <a:cxnSpLocks/>
            </p:cNvCxnSpPr>
            <p:nvPr/>
          </p:nvCxnSpPr>
          <p:spPr>
            <a:xfrm>
              <a:off x="1377193" y="4476779"/>
              <a:ext cx="162167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Straight Connector 382">
              <a:extLst>
                <a:ext uri="{FF2B5EF4-FFF2-40B4-BE49-F238E27FC236}">
                  <a16:creationId xmlns:a16="http://schemas.microsoft.com/office/drawing/2014/main" id="{91DAF84F-C120-4B65-B8C1-7823ABC55103}"/>
                </a:ext>
              </a:extLst>
            </p:cNvPr>
            <p:cNvCxnSpPr/>
            <p:nvPr/>
          </p:nvCxnSpPr>
          <p:spPr>
            <a:xfrm>
              <a:off x="1853184" y="4469373"/>
              <a:ext cx="0" cy="9144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" name="Straight Connector 388">
              <a:extLst>
                <a:ext uri="{FF2B5EF4-FFF2-40B4-BE49-F238E27FC236}">
                  <a16:creationId xmlns:a16="http://schemas.microsoft.com/office/drawing/2014/main" id="{D3AD1225-0ED5-4F1E-B297-12561085A0DC}"/>
                </a:ext>
              </a:extLst>
            </p:cNvPr>
            <p:cNvCxnSpPr/>
            <p:nvPr/>
          </p:nvCxnSpPr>
          <p:spPr>
            <a:xfrm>
              <a:off x="2585858" y="4469373"/>
              <a:ext cx="0" cy="9144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0" name="TextBox 389">
              <a:extLst>
                <a:ext uri="{FF2B5EF4-FFF2-40B4-BE49-F238E27FC236}">
                  <a16:creationId xmlns:a16="http://schemas.microsoft.com/office/drawing/2014/main" id="{7F9C7653-AF65-43C9-AFF4-A792B850800A}"/>
                </a:ext>
              </a:extLst>
            </p:cNvPr>
            <p:cNvSpPr txBox="1"/>
            <p:nvPr/>
          </p:nvSpPr>
          <p:spPr>
            <a:xfrm>
              <a:off x="1538648" y="4556000"/>
              <a:ext cx="6367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&lt; 100</a:t>
              </a:r>
            </a:p>
          </p:txBody>
        </p:sp>
        <p:sp>
          <p:nvSpPr>
            <p:cNvPr id="396" name="TextBox 395">
              <a:extLst>
                <a:ext uri="{FF2B5EF4-FFF2-40B4-BE49-F238E27FC236}">
                  <a16:creationId xmlns:a16="http://schemas.microsoft.com/office/drawing/2014/main" id="{B84C5572-2E0C-4505-840C-D7544A140D0B}"/>
                </a:ext>
              </a:extLst>
            </p:cNvPr>
            <p:cNvSpPr txBox="1"/>
            <p:nvPr/>
          </p:nvSpPr>
          <p:spPr>
            <a:xfrm>
              <a:off x="2318270" y="4556000"/>
              <a:ext cx="5373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&lt; 85</a:t>
              </a:r>
            </a:p>
          </p:txBody>
        </p:sp>
        <p:sp>
          <p:nvSpPr>
            <p:cNvPr id="397" name="TextBox 396">
              <a:extLst>
                <a:ext uri="{FF2B5EF4-FFF2-40B4-BE49-F238E27FC236}">
                  <a16:creationId xmlns:a16="http://schemas.microsoft.com/office/drawing/2014/main" id="{7A291028-E6AA-4426-A175-6776EE7AF88A}"/>
                </a:ext>
              </a:extLst>
            </p:cNvPr>
            <p:cNvSpPr txBox="1"/>
            <p:nvPr/>
          </p:nvSpPr>
          <p:spPr>
            <a:xfrm>
              <a:off x="1563489" y="4808096"/>
              <a:ext cx="5870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&lt; 2.6</a:t>
              </a:r>
            </a:p>
          </p:txBody>
        </p:sp>
        <p:sp>
          <p:nvSpPr>
            <p:cNvPr id="402" name="TextBox 401">
              <a:extLst>
                <a:ext uri="{FF2B5EF4-FFF2-40B4-BE49-F238E27FC236}">
                  <a16:creationId xmlns:a16="http://schemas.microsoft.com/office/drawing/2014/main" id="{36AAE132-B9FA-4BE0-80DA-2C98244ED987}"/>
                </a:ext>
              </a:extLst>
            </p:cNvPr>
            <p:cNvSpPr txBox="1"/>
            <p:nvPr/>
          </p:nvSpPr>
          <p:spPr>
            <a:xfrm>
              <a:off x="2293420" y="4808096"/>
              <a:ext cx="58701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&lt; 2.2</a:t>
              </a:r>
            </a:p>
          </p:txBody>
        </p:sp>
        <p:sp>
          <p:nvSpPr>
            <p:cNvPr id="403" name="TextBox 402">
              <a:extLst>
                <a:ext uri="{FF2B5EF4-FFF2-40B4-BE49-F238E27FC236}">
                  <a16:creationId xmlns:a16="http://schemas.microsoft.com/office/drawing/2014/main" id="{FFB09934-D08D-4578-AEDC-C26161964084}"/>
                </a:ext>
              </a:extLst>
            </p:cNvPr>
            <p:cNvSpPr txBox="1"/>
            <p:nvPr/>
          </p:nvSpPr>
          <p:spPr>
            <a:xfrm>
              <a:off x="762727" y="4556000"/>
              <a:ext cx="68159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/>
                <a:t>mg/dL</a:t>
              </a:r>
            </a:p>
          </p:txBody>
        </p:sp>
        <p:sp>
          <p:nvSpPr>
            <p:cNvPr id="404" name="TextBox 403">
              <a:extLst>
                <a:ext uri="{FF2B5EF4-FFF2-40B4-BE49-F238E27FC236}">
                  <a16:creationId xmlns:a16="http://schemas.microsoft.com/office/drawing/2014/main" id="{1FD296F3-0296-4869-9A42-24BC7B89F875}"/>
                </a:ext>
              </a:extLst>
            </p:cNvPr>
            <p:cNvSpPr txBox="1"/>
            <p:nvPr/>
          </p:nvSpPr>
          <p:spPr>
            <a:xfrm>
              <a:off x="672959" y="4808096"/>
              <a:ext cx="77136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/>
                <a:t>mmol/L</a:t>
              </a:r>
            </a:p>
          </p:txBody>
        </p:sp>
        <p:grpSp>
          <p:nvGrpSpPr>
            <p:cNvPr id="407" name="Group 406">
              <a:extLst>
                <a:ext uri="{FF2B5EF4-FFF2-40B4-BE49-F238E27FC236}">
                  <a16:creationId xmlns:a16="http://schemas.microsoft.com/office/drawing/2014/main" id="{6E51A6D6-3F57-4296-82C6-6EB9361AF7CC}"/>
                </a:ext>
              </a:extLst>
            </p:cNvPr>
            <p:cNvGrpSpPr/>
            <p:nvPr/>
          </p:nvGrpSpPr>
          <p:grpSpPr>
            <a:xfrm>
              <a:off x="1593702" y="5205081"/>
              <a:ext cx="1324010" cy="91440"/>
              <a:chOff x="6104467" y="-440267"/>
              <a:chExt cx="960617" cy="186266"/>
            </a:xfrm>
          </p:grpSpPr>
          <p:cxnSp>
            <p:nvCxnSpPr>
              <p:cNvPr id="466" name="Straight Connector 465">
                <a:extLst>
                  <a:ext uri="{FF2B5EF4-FFF2-40B4-BE49-F238E27FC236}">
                    <a16:creationId xmlns:a16="http://schemas.microsoft.com/office/drawing/2014/main" id="{607C980F-F5ED-451E-A7C7-CBBF7566859D}"/>
                  </a:ext>
                </a:extLst>
              </p:cNvPr>
              <p:cNvCxnSpPr/>
              <p:nvPr/>
            </p:nvCxnSpPr>
            <p:spPr>
              <a:xfrm>
                <a:off x="6104467" y="-347134"/>
                <a:ext cx="95673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7" name="Straight Connector 466">
                <a:extLst>
                  <a:ext uri="{FF2B5EF4-FFF2-40B4-BE49-F238E27FC236}">
                    <a16:creationId xmlns:a16="http://schemas.microsoft.com/office/drawing/2014/main" id="{8232C82D-6806-4443-945E-9C7B1845A5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06408" y="-440267"/>
                <a:ext cx="0" cy="18626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8" name="Straight Connector 467">
                <a:extLst>
                  <a:ext uri="{FF2B5EF4-FFF2-40B4-BE49-F238E27FC236}">
                    <a16:creationId xmlns:a16="http://schemas.microsoft.com/office/drawing/2014/main" id="{B29F558D-3F85-4E3A-A6B5-E7C7069F9E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65084" y="-440267"/>
                <a:ext cx="0" cy="18626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09" name="TextBox 408">
              <a:extLst>
                <a:ext uri="{FF2B5EF4-FFF2-40B4-BE49-F238E27FC236}">
                  <a16:creationId xmlns:a16="http://schemas.microsoft.com/office/drawing/2014/main" id="{B00F5F83-8714-4E9B-8611-653E626B745C}"/>
                </a:ext>
              </a:extLst>
            </p:cNvPr>
            <p:cNvSpPr txBox="1"/>
            <p:nvPr/>
          </p:nvSpPr>
          <p:spPr>
            <a:xfrm>
              <a:off x="1754284" y="5086162"/>
              <a:ext cx="1048685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/>
                <a:t>non-HDL</a:t>
              </a:r>
            </a:p>
          </p:txBody>
        </p:sp>
        <p:sp>
          <p:nvSpPr>
            <p:cNvPr id="412" name="TextBox 411">
              <a:extLst>
                <a:ext uri="{FF2B5EF4-FFF2-40B4-BE49-F238E27FC236}">
                  <a16:creationId xmlns:a16="http://schemas.microsoft.com/office/drawing/2014/main" id="{02E9D0A1-A091-458D-A3C9-2F74B9E886B0}"/>
                </a:ext>
              </a:extLst>
            </p:cNvPr>
            <p:cNvSpPr txBox="1"/>
            <p:nvPr/>
          </p:nvSpPr>
          <p:spPr>
            <a:xfrm>
              <a:off x="2089958" y="1340844"/>
              <a:ext cx="2042546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accent1"/>
                  </a:solidFill>
                </a:rPr>
                <a:t>Hospital Discharge</a:t>
              </a:r>
            </a:p>
          </p:txBody>
        </p:sp>
        <p:grpSp>
          <p:nvGrpSpPr>
            <p:cNvPr id="413" name="Group 412">
              <a:extLst>
                <a:ext uri="{FF2B5EF4-FFF2-40B4-BE49-F238E27FC236}">
                  <a16:creationId xmlns:a16="http://schemas.microsoft.com/office/drawing/2014/main" id="{B3FB8035-3067-491B-BC43-01BF9F6E5630}"/>
                </a:ext>
              </a:extLst>
            </p:cNvPr>
            <p:cNvGrpSpPr/>
            <p:nvPr/>
          </p:nvGrpSpPr>
          <p:grpSpPr>
            <a:xfrm>
              <a:off x="4066934" y="2198812"/>
              <a:ext cx="558212" cy="2278155"/>
              <a:chOff x="2687782" y="1999673"/>
              <a:chExt cx="886690" cy="2715491"/>
            </a:xfrm>
          </p:grpSpPr>
          <p:sp>
            <p:nvSpPr>
              <p:cNvPr id="464" name="Rectangle 463">
                <a:extLst>
                  <a:ext uri="{FF2B5EF4-FFF2-40B4-BE49-F238E27FC236}">
                    <a16:creationId xmlns:a16="http://schemas.microsoft.com/office/drawing/2014/main" id="{FCFC2AF3-9279-4C8B-9C51-1141A3F4C3E8}"/>
                  </a:ext>
                </a:extLst>
              </p:cNvPr>
              <p:cNvSpPr/>
              <p:nvPr/>
            </p:nvSpPr>
            <p:spPr>
              <a:xfrm>
                <a:off x="2687782" y="3103418"/>
                <a:ext cx="364836" cy="1611746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Rectangle 464">
                <a:extLst>
                  <a:ext uri="{FF2B5EF4-FFF2-40B4-BE49-F238E27FC236}">
                    <a16:creationId xmlns:a16="http://schemas.microsoft.com/office/drawing/2014/main" id="{49575526-9F66-4570-A197-20706F8C3DE5}"/>
                  </a:ext>
                </a:extLst>
              </p:cNvPr>
              <p:cNvSpPr/>
              <p:nvPr/>
            </p:nvSpPr>
            <p:spPr>
              <a:xfrm>
                <a:off x="3209636" y="1999673"/>
                <a:ext cx="364836" cy="2715491"/>
              </a:xfrm>
              <a:prstGeom prst="rect">
                <a:avLst/>
              </a:prstGeom>
              <a:solidFill>
                <a:srgbClr val="FC84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14" name="Group 413">
              <a:extLst>
                <a:ext uri="{FF2B5EF4-FFF2-40B4-BE49-F238E27FC236}">
                  <a16:creationId xmlns:a16="http://schemas.microsoft.com/office/drawing/2014/main" id="{BB97F33E-D3EF-43E4-A3D0-AC7A04914A5E}"/>
                </a:ext>
              </a:extLst>
            </p:cNvPr>
            <p:cNvGrpSpPr/>
            <p:nvPr/>
          </p:nvGrpSpPr>
          <p:grpSpPr>
            <a:xfrm>
              <a:off x="4801623" y="2392533"/>
              <a:ext cx="558212" cy="2084434"/>
              <a:chOff x="2687782" y="2230582"/>
              <a:chExt cx="886690" cy="2484581"/>
            </a:xfrm>
          </p:grpSpPr>
          <p:sp>
            <p:nvSpPr>
              <p:cNvPr id="462" name="Rectangle 461">
                <a:extLst>
                  <a:ext uri="{FF2B5EF4-FFF2-40B4-BE49-F238E27FC236}">
                    <a16:creationId xmlns:a16="http://schemas.microsoft.com/office/drawing/2014/main" id="{0FE365FA-FCE4-4D80-8B30-0D79A9797172}"/>
                  </a:ext>
                </a:extLst>
              </p:cNvPr>
              <p:cNvSpPr/>
              <p:nvPr/>
            </p:nvSpPr>
            <p:spPr>
              <a:xfrm>
                <a:off x="2687782" y="3980872"/>
                <a:ext cx="364836" cy="734291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Rectangle 462">
                <a:extLst>
                  <a:ext uri="{FF2B5EF4-FFF2-40B4-BE49-F238E27FC236}">
                    <a16:creationId xmlns:a16="http://schemas.microsoft.com/office/drawing/2014/main" id="{87502B11-D06F-4463-B7D4-489E84A51508}"/>
                  </a:ext>
                </a:extLst>
              </p:cNvPr>
              <p:cNvSpPr/>
              <p:nvPr/>
            </p:nvSpPr>
            <p:spPr>
              <a:xfrm>
                <a:off x="3209636" y="2230582"/>
                <a:ext cx="364836" cy="2484581"/>
              </a:xfrm>
              <a:prstGeom prst="rect">
                <a:avLst/>
              </a:prstGeom>
              <a:solidFill>
                <a:srgbClr val="FC84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3" name="Group 422">
              <a:extLst>
                <a:ext uri="{FF2B5EF4-FFF2-40B4-BE49-F238E27FC236}">
                  <a16:creationId xmlns:a16="http://schemas.microsoft.com/office/drawing/2014/main" id="{502F1876-B112-47A6-A679-D755A9F8610E}"/>
                </a:ext>
              </a:extLst>
            </p:cNvPr>
            <p:cNvGrpSpPr/>
            <p:nvPr/>
          </p:nvGrpSpPr>
          <p:grpSpPr>
            <a:xfrm>
              <a:off x="4175612" y="1948401"/>
              <a:ext cx="337811" cy="1083833"/>
              <a:chOff x="3060776" y="3208614"/>
              <a:chExt cx="536594" cy="1830983"/>
            </a:xfrm>
          </p:grpSpPr>
          <p:cxnSp>
            <p:nvCxnSpPr>
              <p:cNvPr id="459" name="Straight Connector 458">
                <a:extLst>
                  <a:ext uri="{FF2B5EF4-FFF2-40B4-BE49-F238E27FC236}">
                    <a16:creationId xmlns:a16="http://schemas.microsoft.com/office/drawing/2014/main" id="{53349757-B9DC-4CC3-A11E-7CD481486BBE}"/>
                  </a:ext>
                </a:extLst>
              </p:cNvPr>
              <p:cNvCxnSpPr/>
              <p:nvPr/>
            </p:nvCxnSpPr>
            <p:spPr>
              <a:xfrm>
                <a:off x="3060776" y="3214089"/>
                <a:ext cx="53659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0" name="Straight Connector 459">
                <a:extLst>
                  <a:ext uri="{FF2B5EF4-FFF2-40B4-BE49-F238E27FC236}">
                    <a16:creationId xmlns:a16="http://schemas.microsoft.com/office/drawing/2014/main" id="{4C55251D-0407-43A8-8BB5-70E413D880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6251" y="3208614"/>
                <a:ext cx="0" cy="183098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1" name="Straight Connector 460">
                <a:extLst>
                  <a:ext uri="{FF2B5EF4-FFF2-40B4-BE49-F238E27FC236}">
                    <a16:creationId xmlns:a16="http://schemas.microsoft.com/office/drawing/2014/main" id="{54C65377-CA44-45A6-9F6B-CB54B6B961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92806" y="3208614"/>
                <a:ext cx="0" cy="28169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4" name="Group 423">
              <a:extLst>
                <a:ext uri="{FF2B5EF4-FFF2-40B4-BE49-F238E27FC236}">
                  <a16:creationId xmlns:a16="http://schemas.microsoft.com/office/drawing/2014/main" id="{1550FAC3-D67E-45B5-A724-05D7509D6F85}"/>
                </a:ext>
              </a:extLst>
            </p:cNvPr>
            <p:cNvGrpSpPr/>
            <p:nvPr/>
          </p:nvGrpSpPr>
          <p:grpSpPr>
            <a:xfrm>
              <a:off x="4916150" y="1948400"/>
              <a:ext cx="337811" cy="1817505"/>
              <a:chOff x="3060776" y="3208614"/>
              <a:chExt cx="536594" cy="2000582"/>
            </a:xfrm>
          </p:grpSpPr>
          <p:cxnSp>
            <p:nvCxnSpPr>
              <p:cNvPr id="456" name="Straight Connector 455">
                <a:extLst>
                  <a:ext uri="{FF2B5EF4-FFF2-40B4-BE49-F238E27FC236}">
                    <a16:creationId xmlns:a16="http://schemas.microsoft.com/office/drawing/2014/main" id="{134AAEFA-9E6F-4D08-8E49-D5606AD2C419}"/>
                  </a:ext>
                </a:extLst>
              </p:cNvPr>
              <p:cNvCxnSpPr/>
              <p:nvPr/>
            </p:nvCxnSpPr>
            <p:spPr>
              <a:xfrm>
                <a:off x="3060776" y="3214089"/>
                <a:ext cx="53659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7" name="Straight Connector 456">
                <a:extLst>
                  <a:ext uri="{FF2B5EF4-FFF2-40B4-BE49-F238E27FC236}">
                    <a16:creationId xmlns:a16="http://schemas.microsoft.com/office/drawing/2014/main" id="{2460FFAF-CE8C-433D-9C11-E812138F5A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6251" y="3208614"/>
                <a:ext cx="0" cy="200058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8" name="Straight Connector 457">
                <a:extLst>
                  <a:ext uri="{FF2B5EF4-FFF2-40B4-BE49-F238E27FC236}">
                    <a16:creationId xmlns:a16="http://schemas.microsoft.com/office/drawing/2014/main" id="{AAADAE56-C506-4A02-818E-7EEB1366EB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92806" y="3208614"/>
                <a:ext cx="0" cy="38543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5" name="TextBox 424">
              <a:extLst>
                <a:ext uri="{FF2B5EF4-FFF2-40B4-BE49-F238E27FC236}">
                  <a16:creationId xmlns:a16="http://schemas.microsoft.com/office/drawing/2014/main" id="{EE39DF79-CBA5-46BC-B647-F57448200F9C}"/>
                </a:ext>
              </a:extLst>
            </p:cNvPr>
            <p:cNvSpPr txBox="1"/>
            <p:nvPr/>
          </p:nvSpPr>
          <p:spPr>
            <a:xfrm>
              <a:off x="4759271" y="1756760"/>
              <a:ext cx="647613" cy="169277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/>
            <a:p>
              <a:pPr algn="ctr"/>
              <a:r>
                <a:rPr lang="en-US" sz="1100" dirty="0"/>
                <a:t>P = &lt; 0.01</a:t>
              </a:r>
            </a:p>
          </p:txBody>
        </p:sp>
        <p:sp>
          <p:nvSpPr>
            <p:cNvPr id="426" name="TextBox 425">
              <a:extLst>
                <a:ext uri="{FF2B5EF4-FFF2-40B4-BE49-F238E27FC236}">
                  <a16:creationId xmlns:a16="http://schemas.microsoft.com/office/drawing/2014/main" id="{EEFD14A7-6C39-44A2-A56F-657752459FFE}"/>
                </a:ext>
              </a:extLst>
            </p:cNvPr>
            <p:cNvSpPr txBox="1"/>
            <p:nvPr/>
          </p:nvSpPr>
          <p:spPr>
            <a:xfrm>
              <a:off x="4087662" y="1740335"/>
              <a:ext cx="527387" cy="169277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/>
            <a:p>
              <a:pPr algn="ctr"/>
              <a:r>
                <a:rPr lang="en-US" sz="1100" dirty="0"/>
                <a:t>P = 0.02</a:t>
              </a:r>
            </a:p>
          </p:txBody>
        </p:sp>
        <p:cxnSp>
          <p:nvCxnSpPr>
            <p:cNvPr id="427" name="Straight Connector 426">
              <a:extLst>
                <a:ext uri="{FF2B5EF4-FFF2-40B4-BE49-F238E27FC236}">
                  <a16:creationId xmlns:a16="http://schemas.microsoft.com/office/drawing/2014/main" id="{4C386FE6-76F9-4031-BFA0-4CFC92CB3F04}"/>
                </a:ext>
              </a:extLst>
            </p:cNvPr>
            <p:cNvCxnSpPr/>
            <p:nvPr/>
          </p:nvCxnSpPr>
          <p:spPr>
            <a:xfrm>
              <a:off x="4345345" y="4469373"/>
              <a:ext cx="0" cy="9144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" name="Straight Connector 427">
              <a:extLst>
                <a:ext uri="{FF2B5EF4-FFF2-40B4-BE49-F238E27FC236}">
                  <a16:creationId xmlns:a16="http://schemas.microsoft.com/office/drawing/2014/main" id="{493B402C-C223-4B84-B68D-52434BF02299}"/>
                </a:ext>
              </a:extLst>
            </p:cNvPr>
            <p:cNvCxnSpPr/>
            <p:nvPr/>
          </p:nvCxnSpPr>
          <p:spPr>
            <a:xfrm>
              <a:off x="5078020" y="4469373"/>
              <a:ext cx="0" cy="9144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9" name="TextBox 428">
              <a:extLst>
                <a:ext uri="{FF2B5EF4-FFF2-40B4-BE49-F238E27FC236}">
                  <a16:creationId xmlns:a16="http://schemas.microsoft.com/office/drawing/2014/main" id="{35361FEB-2567-415D-97E7-D1F2AF4E44C8}"/>
                </a:ext>
              </a:extLst>
            </p:cNvPr>
            <p:cNvSpPr txBox="1"/>
            <p:nvPr/>
          </p:nvSpPr>
          <p:spPr>
            <a:xfrm>
              <a:off x="4100691" y="4556000"/>
              <a:ext cx="4876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&lt;80</a:t>
              </a:r>
            </a:p>
          </p:txBody>
        </p:sp>
        <p:sp>
          <p:nvSpPr>
            <p:cNvPr id="430" name="TextBox 429">
              <a:extLst>
                <a:ext uri="{FF2B5EF4-FFF2-40B4-BE49-F238E27FC236}">
                  <a16:creationId xmlns:a16="http://schemas.microsoft.com/office/drawing/2014/main" id="{7ABE5E3B-1BAB-4EFF-90F3-BF4CFA5C4DB8}"/>
                </a:ext>
              </a:extLst>
            </p:cNvPr>
            <p:cNvSpPr txBox="1"/>
            <p:nvPr/>
          </p:nvSpPr>
          <p:spPr>
            <a:xfrm>
              <a:off x="4805774" y="4556000"/>
              <a:ext cx="53732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&lt; 65</a:t>
              </a:r>
            </a:p>
          </p:txBody>
        </p:sp>
        <p:sp>
          <p:nvSpPr>
            <p:cNvPr id="431" name="TextBox 430">
              <a:extLst>
                <a:ext uri="{FF2B5EF4-FFF2-40B4-BE49-F238E27FC236}">
                  <a16:creationId xmlns:a16="http://schemas.microsoft.com/office/drawing/2014/main" id="{D938FABD-BE0A-471D-A805-68B6ECE4C3D0}"/>
                </a:ext>
              </a:extLst>
            </p:cNvPr>
            <p:cNvSpPr txBox="1"/>
            <p:nvPr/>
          </p:nvSpPr>
          <p:spPr>
            <a:xfrm>
              <a:off x="4051000" y="4808096"/>
              <a:ext cx="5870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&lt; 0.8</a:t>
              </a:r>
            </a:p>
          </p:txBody>
        </p:sp>
        <p:sp>
          <p:nvSpPr>
            <p:cNvPr id="432" name="TextBox 431">
              <a:extLst>
                <a:ext uri="{FF2B5EF4-FFF2-40B4-BE49-F238E27FC236}">
                  <a16:creationId xmlns:a16="http://schemas.microsoft.com/office/drawing/2014/main" id="{1B68DBD8-49CB-43D0-962F-20ECE7CAA9B5}"/>
                </a:ext>
              </a:extLst>
            </p:cNvPr>
            <p:cNvSpPr txBox="1"/>
            <p:nvPr/>
          </p:nvSpPr>
          <p:spPr>
            <a:xfrm>
              <a:off x="4780928" y="4808096"/>
              <a:ext cx="5870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&lt; 0.7</a:t>
              </a:r>
            </a:p>
          </p:txBody>
        </p:sp>
        <p:grpSp>
          <p:nvGrpSpPr>
            <p:cNvPr id="433" name="Group 432">
              <a:extLst>
                <a:ext uri="{FF2B5EF4-FFF2-40B4-BE49-F238E27FC236}">
                  <a16:creationId xmlns:a16="http://schemas.microsoft.com/office/drawing/2014/main" id="{CCB6BE00-E1E7-4FA2-AD2B-BD1E99F8C1A2}"/>
                </a:ext>
              </a:extLst>
            </p:cNvPr>
            <p:cNvGrpSpPr/>
            <p:nvPr/>
          </p:nvGrpSpPr>
          <p:grpSpPr>
            <a:xfrm>
              <a:off x="4055307" y="5205081"/>
              <a:ext cx="1324010" cy="91440"/>
              <a:chOff x="6104467" y="-440267"/>
              <a:chExt cx="960617" cy="186266"/>
            </a:xfrm>
          </p:grpSpPr>
          <p:cxnSp>
            <p:nvCxnSpPr>
              <p:cNvPr id="453" name="Straight Connector 452">
                <a:extLst>
                  <a:ext uri="{FF2B5EF4-FFF2-40B4-BE49-F238E27FC236}">
                    <a16:creationId xmlns:a16="http://schemas.microsoft.com/office/drawing/2014/main" id="{67B6C6A3-686A-4D28-99CF-030B69BFCF77}"/>
                  </a:ext>
                </a:extLst>
              </p:cNvPr>
              <p:cNvCxnSpPr/>
              <p:nvPr/>
            </p:nvCxnSpPr>
            <p:spPr>
              <a:xfrm>
                <a:off x="6104467" y="-347134"/>
                <a:ext cx="95673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4" name="Straight Connector 453">
                <a:extLst>
                  <a:ext uri="{FF2B5EF4-FFF2-40B4-BE49-F238E27FC236}">
                    <a16:creationId xmlns:a16="http://schemas.microsoft.com/office/drawing/2014/main" id="{70E00087-1128-4B49-8DC5-DC9515A20E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06408" y="-440267"/>
                <a:ext cx="0" cy="18626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5" name="Straight Connector 454">
                <a:extLst>
                  <a:ext uri="{FF2B5EF4-FFF2-40B4-BE49-F238E27FC236}">
                    <a16:creationId xmlns:a16="http://schemas.microsoft.com/office/drawing/2014/main" id="{DAA54819-54C8-475B-ABEF-64F65ECAB2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65084" y="-440267"/>
                <a:ext cx="0" cy="18626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4" name="TextBox 433">
              <a:extLst>
                <a:ext uri="{FF2B5EF4-FFF2-40B4-BE49-F238E27FC236}">
                  <a16:creationId xmlns:a16="http://schemas.microsoft.com/office/drawing/2014/main" id="{0BBD43AE-D656-4CE0-ACE1-8D047F33884F}"/>
                </a:ext>
              </a:extLst>
            </p:cNvPr>
            <p:cNvSpPr txBox="1"/>
            <p:nvPr/>
          </p:nvSpPr>
          <p:spPr>
            <a:xfrm>
              <a:off x="4372081" y="5086162"/>
              <a:ext cx="729687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 err="1"/>
                <a:t>ApoB</a:t>
              </a:r>
              <a:endParaRPr lang="en-US" sz="1600" b="1" dirty="0"/>
            </a:p>
          </p:txBody>
        </p:sp>
        <p:cxnSp>
          <p:nvCxnSpPr>
            <p:cNvPr id="435" name="Straight Connector 434">
              <a:extLst>
                <a:ext uri="{FF2B5EF4-FFF2-40B4-BE49-F238E27FC236}">
                  <a16:creationId xmlns:a16="http://schemas.microsoft.com/office/drawing/2014/main" id="{273AC1E9-C329-41D0-9496-EE7CDDC8AC5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917936" y="4476967"/>
              <a:ext cx="1554480" cy="66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6" name="TextBox 435">
              <a:extLst>
                <a:ext uri="{FF2B5EF4-FFF2-40B4-BE49-F238E27FC236}">
                  <a16:creationId xmlns:a16="http://schemas.microsoft.com/office/drawing/2014/main" id="{D1CE37E7-0792-4F1D-BBB3-4A543A61F5DF}"/>
                </a:ext>
              </a:extLst>
            </p:cNvPr>
            <p:cNvSpPr txBox="1"/>
            <p:nvPr/>
          </p:nvSpPr>
          <p:spPr>
            <a:xfrm rot="16200000">
              <a:off x="1960829" y="3067583"/>
              <a:ext cx="2591634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ctr"/>
              <a:r>
                <a:rPr lang="en-US" sz="1600" b="1" dirty="0"/>
                <a:t>(%) Achieved</a:t>
              </a:r>
            </a:p>
          </p:txBody>
        </p:sp>
        <p:cxnSp>
          <p:nvCxnSpPr>
            <p:cNvPr id="437" name="Straight Connector 436">
              <a:extLst>
                <a:ext uri="{FF2B5EF4-FFF2-40B4-BE49-F238E27FC236}">
                  <a16:creationId xmlns:a16="http://schemas.microsoft.com/office/drawing/2014/main" id="{FC5965CD-1910-4656-B34D-22072ED24082}"/>
                </a:ext>
              </a:extLst>
            </p:cNvPr>
            <p:cNvCxnSpPr>
              <a:cxnSpLocks/>
            </p:cNvCxnSpPr>
            <p:nvPr/>
          </p:nvCxnSpPr>
          <p:spPr>
            <a:xfrm>
              <a:off x="3923503" y="1909977"/>
              <a:ext cx="0" cy="256989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8" name="Group 437">
              <a:extLst>
                <a:ext uri="{FF2B5EF4-FFF2-40B4-BE49-F238E27FC236}">
                  <a16:creationId xmlns:a16="http://schemas.microsoft.com/office/drawing/2014/main" id="{00CE10FF-28B5-44C4-983C-1E4148851C31}"/>
                </a:ext>
              </a:extLst>
            </p:cNvPr>
            <p:cNvGrpSpPr/>
            <p:nvPr/>
          </p:nvGrpSpPr>
          <p:grpSpPr>
            <a:xfrm>
              <a:off x="3867347" y="1916657"/>
              <a:ext cx="57566" cy="2562897"/>
              <a:chOff x="2305287" y="1659639"/>
              <a:chExt cx="91440" cy="3054894"/>
            </a:xfrm>
          </p:grpSpPr>
          <p:cxnSp>
            <p:nvCxnSpPr>
              <p:cNvPr id="448" name="Straight Connector 447">
                <a:extLst>
                  <a:ext uri="{FF2B5EF4-FFF2-40B4-BE49-F238E27FC236}">
                    <a16:creationId xmlns:a16="http://schemas.microsoft.com/office/drawing/2014/main" id="{E486C164-ED4A-43DE-8C8D-90C9ACEAC5D2}"/>
                  </a:ext>
                </a:extLst>
              </p:cNvPr>
              <p:cNvCxnSpPr/>
              <p:nvPr/>
            </p:nvCxnSpPr>
            <p:spPr>
              <a:xfrm>
                <a:off x="2305287" y="1659639"/>
                <a:ext cx="9144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9" name="Straight Connector 448">
                <a:extLst>
                  <a:ext uri="{FF2B5EF4-FFF2-40B4-BE49-F238E27FC236}">
                    <a16:creationId xmlns:a16="http://schemas.microsoft.com/office/drawing/2014/main" id="{E05B363D-AFE6-46A5-9EBA-5B4D1F3AAAFB}"/>
                  </a:ext>
                </a:extLst>
              </p:cNvPr>
              <p:cNvCxnSpPr/>
              <p:nvPr/>
            </p:nvCxnSpPr>
            <p:spPr>
              <a:xfrm>
                <a:off x="2305287" y="2422020"/>
                <a:ext cx="9144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0" name="Straight Connector 449">
                <a:extLst>
                  <a:ext uri="{FF2B5EF4-FFF2-40B4-BE49-F238E27FC236}">
                    <a16:creationId xmlns:a16="http://schemas.microsoft.com/office/drawing/2014/main" id="{9EB67016-DDA2-483B-9F9E-07956C3FD61D}"/>
                  </a:ext>
                </a:extLst>
              </p:cNvPr>
              <p:cNvCxnSpPr/>
              <p:nvPr/>
            </p:nvCxnSpPr>
            <p:spPr>
              <a:xfrm>
                <a:off x="2305287" y="3184401"/>
                <a:ext cx="9144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1" name="Straight Connector 450">
                <a:extLst>
                  <a:ext uri="{FF2B5EF4-FFF2-40B4-BE49-F238E27FC236}">
                    <a16:creationId xmlns:a16="http://schemas.microsoft.com/office/drawing/2014/main" id="{D54E5B2E-8167-4E4B-9B89-82CE94BDDB30}"/>
                  </a:ext>
                </a:extLst>
              </p:cNvPr>
              <p:cNvCxnSpPr/>
              <p:nvPr/>
            </p:nvCxnSpPr>
            <p:spPr>
              <a:xfrm>
                <a:off x="2305287" y="3946782"/>
                <a:ext cx="9144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2" name="Straight Connector 451">
                <a:extLst>
                  <a:ext uri="{FF2B5EF4-FFF2-40B4-BE49-F238E27FC236}">
                    <a16:creationId xmlns:a16="http://schemas.microsoft.com/office/drawing/2014/main" id="{D3335432-D6E7-44DE-9F0D-35F8C0C974BB}"/>
                  </a:ext>
                </a:extLst>
              </p:cNvPr>
              <p:cNvCxnSpPr/>
              <p:nvPr/>
            </p:nvCxnSpPr>
            <p:spPr>
              <a:xfrm>
                <a:off x="2305287" y="4714533"/>
                <a:ext cx="9144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9" name="Group 438">
              <a:extLst>
                <a:ext uri="{FF2B5EF4-FFF2-40B4-BE49-F238E27FC236}">
                  <a16:creationId xmlns:a16="http://schemas.microsoft.com/office/drawing/2014/main" id="{7DF61CFB-E8BF-4B7E-850F-C7CC345DA120}"/>
                </a:ext>
              </a:extLst>
            </p:cNvPr>
            <p:cNvGrpSpPr/>
            <p:nvPr/>
          </p:nvGrpSpPr>
          <p:grpSpPr>
            <a:xfrm>
              <a:off x="3384466" y="1766023"/>
              <a:ext cx="482825" cy="2858388"/>
              <a:chOff x="1538256" y="1480088"/>
              <a:chExt cx="766941" cy="3407110"/>
            </a:xfrm>
          </p:grpSpPr>
          <p:sp>
            <p:nvSpPr>
              <p:cNvPr id="443" name="TextBox 442">
                <a:extLst>
                  <a:ext uri="{FF2B5EF4-FFF2-40B4-BE49-F238E27FC236}">
                    <a16:creationId xmlns:a16="http://schemas.microsoft.com/office/drawing/2014/main" id="{A88201A6-A73C-4949-BDD6-FA0F30153095}"/>
                  </a:ext>
                </a:extLst>
              </p:cNvPr>
              <p:cNvSpPr txBox="1"/>
              <p:nvPr/>
            </p:nvSpPr>
            <p:spPr>
              <a:xfrm>
                <a:off x="1538256" y="1480088"/>
                <a:ext cx="766941" cy="3668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dirty="0"/>
                  <a:t>100</a:t>
                </a:r>
              </a:p>
            </p:txBody>
          </p:sp>
          <p:sp>
            <p:nvSpPr>
              <p:cNvPr id="444" name="TextBox 443">
                <a:extLst>
                  <a:ext uri="{FF2B5EF4-FFF2-40B4-BE49-F238E27FC236}">
                    <a16:creationId xmlns:a16="http://schemas.microsoft.com/office/drawing/2014/main" id="{822C929C-16D1-45C1-9DAD-76F4B6623F9E}"/>
                  </a:ext>
                </a:extLst>
              </p:cNvPr>
              <p:cNvSpPr txBox="1"/>
              <p:nvPr/>
            </p:nvSpPr>
            <p:spPr>
              <a:xfrm>
                <a:off x="1696127" y="2240149"/>
                <a:ext cx="609070" cy="3668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dirty="0"/>
                  <a:t>75</a:t>
                </a:r>
              </a:p>
            </p:txBody>
          </p:sp>
          <p:sp>
            <p:nvSpPr>
              <p:cNvPr id="445" name="TextBox 444">
                <a:extLst>
                  <a:ext uri="{FF2B5EF4-FFF2-40B4-BE49-F238E27FC236}">
                    <a16:creationId xmlns:a16="http://schemas.microsoft.com/office/drawing/2014/main" id="{68E7801B-CE3E-4D21-8046-8FB5C4F63D53}"/>
                  </a:ext>
                </a:extLst>
              </p:cNvPr>
              <p:cNvSpPr txBox="1"/>
              <p:nvPr/>
            </p:nvSpPr>
            <p:spPr>
              <a:xfrm>
                <a:off x="1696127" y="3000212"/>
                <a:ext cx="609070" cy="3668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dirty="0"/>
                  <a:t>50</a:t>
                </a:r>
              </a:p>
            </p:txBody>
          </p:sp>
          <p:sp>
            <p:nvSpPr>
              <p:cNvPr id="446" name="TextBox 445">
                <a:extLst>
                  <a:ext uri="{FF2B5EF4-FFF2-40B4-BE49-F238E27FC236}">
                    <a16:creationId xmlns:a16="http://schemas.microsoft.com/office/drawing/2014/main" id="{F6CD9338-9457-4EB1-A7F5-EDEC590ABF8D}"/>
                  </a:ext>
                </a:extLst>
              </p:cNvPr>
              <p:cNvSpPr txBox="1"/>
              <p:nvPr/>
            </p:nvSpPr>
            <p:spPr>
              <a:xfrm>
                <a:off x="1696127" y="3760273"/>
                <a:ext cx="609070" cy="3668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dirty="0"/>
                  <a:t>25</a:t>
                </a:r>
              </a:p>
            </p:txBody>
          </p:sp>
          <p:sp>
            <p:nvSpPr>
              <p:cNvPr id="447" name="TextBox 446">
                <a:extLst>
                  <a:ext uri="{FF2B5EF4-FFF2-40B4-BE49-F238E27FC236}">
                    <a16:creationId xmlns:a16="http://schemas.microsoft.com/office/drawing/2014/main" id="{958D3878-195A-4170-AB1B-30194E345EF5}"/>
                  </a:ext>
                </a:extLst>
              </p:cNvPr>
              <p:cNvSpPr txBox="1"/>
              <p:nvPr/>
            </p:nvSpPr>
            <p:spPr>
              <a:xfrm>
                <a:off x="1853994" y="4520337"/>
                <a:ext cx="451203" cy="3668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dirty="0"/>
                  <a:t>0</a:t>
                </a:r>
              </a:p>
            </p:txBody>
          </p:sp>
        </p:grpSp>
        <p:grpSp>
          <p:nvGrpSpPr>
            <p:cNvPr id="440" name="Group 439">
              <a:extLst>
                <a:ext uri="{FF2B5EF4-FFF2-40B4-BE49-F238E27FC236}">
                  <a16:creationId xmlns:a16="http://schemas.microsoft.com/office/drawing/2014/main" id="{FC9C1432-347D-4F61-862D-72245D7E1C7B}"/>
                </a:ext>
              </a:extLst>
            </p:cNvPr>
            <p:cNvGrpSpPr/>
            <p:nvPr/>
          </p:nvGrpSpPr>
          <p:grpSpPr>
            <a:xfrm>
              <a:off x="3295447" y="4559154"/>
              <a:ext cx="681598" cy="559873"/>
              <a:chOff x="908278" y="4556000"/>
              <a:chExt cx="681598" cy="559873"/>
            </a:xfrm>
          </p:grpSpPr>
          <p:sp>
            <p:nvSpPr>
              <p:cNvPr id="441" name="TextBox 440">
                <a:extLst>
                  <a:ext uri="{FF2B5EF4-FFF2-40B4-BE49-F238E27FC236}">
                    <a16:creationId xmlns:a16="http://schemas.microsoft.com/office/drawing/2014/main" id="{D2641F23-6611-4826-9AAC-7A8602FB31A9}"/>
                  </a:ext>
                </a:extLst>
              </p:cNvPr>
              <p:cNvSpPr txBox="1"/>
              <p:nvPr/>
            </p:nvSpPr>
            <p:spPr>
              <a:xfrm>
                <a:off x="908278" y="4556000"/>
                <a:ext cx="68159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dirty="0"/>
                  <a:t>mg/dL</a:t>
                </a:r>
              </a:p>
            </p:txBody>
          </p:sp>
          <p:sp>
            <p:nvSpPr>
              <p:cNvPr id="442" name="TextBox 441">
                <a:extLst>
                  <a:ext uri="{FF2B5EF4-FFF2-40B4-BE49-F238E27FC236}">
                    <a16:creationId xmlns:a16="http://schemas.microsoft.com/office/drawing/2014/main" id="{805AB159-4B3E-4E0A-8EE3-D12297E0CD91}"/>
                  </a:ext>
                </a:extLst>
              </p:cNvPr>
              <p:cNvSpPr txBox="1"/>
              <p:nvPr/>
            </p:nvSpPr>
            <p:spPr>
              <a:xfrm>
                <a:off x="1156745" y="4808096"/>
                <a:ext cx="43313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dirty="0"/>
                  <a:t>g/L</a:t>
                </a:r>
              </a:p>
            </p:txBody>
          </p:sp>
        </p:grpSp>
      </p:grpSp>
      <p:sp>
        <p:nvSpPr>
          <p:cNvPr id="479" name="TextBox 478">
            <a:extLst>
              <a:ext uri="{FF2B5EF4-FFF2-40B4-BE49-F238E27FC236}">
                <a16:creationId xmlns:a16="http://schemas.microsoft.com/office/drawing/2014/main" id="{8CDCB12D-4BD2-4E97-B970-1F6651E2BC8D}"/>
              </a:ext>
            </a:extLst>
          </p:cNvPr>
          <p:cNvSpPr txBox="1"/>
          <p:nvPr/>
        </p:nvSpPr>
        <p:spPr>
          <a:xfrm>
            <a:off x="8191481" y="1176906"/>
            <a:ext cx="1861407" cy="3385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1"/>
                </a:solidFill>
              </a:rPr>
              <a:t>30-day Follow-up</a:t>
            </a:r>
          </a:p>
        </p:txBody>
      </p:sp>
      <p:grpSp>
        <p:nvGrpSpPr>
          <p:cNvPr id="480" name="Group 479">
            <a:extLst>
              <a:ext uri="{FF2B5EF4-FFF2-40B4-BE49-F238E27FC236}">
                <a16:creationId xmlns:a16="http://schemas.microsoft.com/office/drawing/2014/main" id="{23D9D06B-D43A-4267-A95C-65917FC6BC31}"/>
              </a:ext>
            </a:extLst>
          </p:cNvPr>
          <p:cNvGrpSpPr/>
          <p:nvPr/>
        </p:nvGrpSpPr>
        <p:grpSpPr>
          <a:xfrm>
            <a:off x="9077865" y="1573525"/>
            <a:ext cx="2346346" cy="3556186"/>
            <a:chOff x="8994670" y="1737463"/>
            <a:chExt cx="2346346" cy="3556186"/>
          </a:xfrm>
        </p:grpSpPr>
        <p:grpSp>
          <p:nvGrpSpPr>
            <p:cNvPr id="481" name="Group 480">
              <a:extLst>
                <a:ext uri="{FF2B5EF4-FFF2-40B4-BE49-F238E27FC236}">
                  <a16:creationId xmlns:a16="http://schemas.microsoft.com/office/drawing/2014/main" id="{DCA889C4-4348-4AE9-AFCC-D8CC2D92AC43}"/>
                </a:ext>
              </a:extLst>
            </p:cNvPr>
            <p:cNvGrpSpPr/>
            <p:nvPr/>
          </p:nvGrpSpPr>
          <p:grpSpPr>
            <a:xfrm>
              <a:off x="9917022" y="2005873"/>
              <a:ext cx="558212" cy="2468222"/>
              <a:chOff x="2687782" y="1773120"/>
              <a:chExt cx="886690" cy="2942044"/>
            </a:xfrm>
          </p:grpSpPr>
          <p:sp>
            <p:nvSpPr>
              <p:cNvPr id="521" name="Rectangle 520">
                <a:extLst>
                  <a:ext uri="{FF2B5EF4-FFF2-40B4-BE49-F238E27FC236}">
                    <a16:creationId xmlns:a16="http://schemas.microsoft.com/office/drawing/2014/main" id="{7E3434BA-F9AF-4EA5-9DD9-8D8EA03741A0}"/>
                  </a:ext>
                </a:extLst>
              </p:cNvPr>
              <p:cNvSpPr/>
              <p:nvPr/>
            </p:nvSpPr>
            <p:spPr>
              <a:xfrm>
                <a:off x="2687782" y="2229714"/>
                <a:ext cx="364836" cy="248545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Rectangle 521">
                <a:extLst>
                  <a:ext uri="{FF2B5EF4-FFF2-40B4-BE49-F238E27FC236}">
                    <a16:creationId xmlns:a16="http://schemas.microsoft.com/office/drawing/2014/main" id="{CEAC6D30-4CC1-4B24-9BA6-B2B8774950A2}"/>
                  </a:ext>
                </a:extLst>
              </p:cNvPr>
              <p:cNvSpPr/>
              <p:nvPr/>
            </p:nvSpPr>
            <p:spPr>
              <a:xfrm>
                <a:off x="3209636" y="1773120"/>
                <a:ext cx="364836" cy="2942044"/>
              </a:xfrm>
              <a:prstGeom prst="rect">
                <a:avLst/>
              </a:prstGeom>
              <a:solidFill>
                <a:srgbClr val="FC84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82" name="Group 481">
              <a:extLst>
                <a:ext uri="{FF2B5EF4-FFF2-40B4-BE49-F238E27FC236}">
                  <a16:creationId xmlns:a16="http://schemas.microsoft.com/office/drawing/2014/main" id="{FD6EC741-4671-456C-8885-47FE6F38B639}"/>
                </a:ext>
              </a:extLst>
            </p:cNvPr>
            <p:cNvGrpSpPr/>
            <p:nvPr/>
          </p:nvGrpSpPr>
          <p:grpSpPr>
            <a:xfrm>
              <a:off x="10651711" y="2280775"/>
              <a:ext cx="558212" cy="2193319"/>
              <a:chOff x="2687782" y="2100795"/>
              <a:chExt cx="886690" cy="2614368"/>
            </a:xfrm>
          </p:grpSpPr>
          <p:sp>
            <p:nvSpPr>
              <p:cNvPr id="519" name="Rectangle 518">
                <a:extLst>
                  <a:ext uri="{FF2B5EF4-FFF2-40B4-BE49-F238E27FC236}">
                    <a16:creationId xmlns:a16="http://schemas.microsoft.com/office/drawing/2014/main" id="{C22E810A-A5F8-44AA-9C02-9564740960A9}"/>
                  </a:ext>
                </a:extLst>
              </p:cNvPr>
              <p:cNvSpPr/>
              <p:nvPr/>
            </p:nvSpPr>
            <p:spPr>
              <a:xfrm>
                <a:off x="2687782" y="3357773"/>
                <a:ext cx="364836" cy="135739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Rectangle 519">
                <a:extLst>
                  <a:ext uri="{FF2B5EF4-FFF2-40B4-BE49-F238E27FC236}">
                    <a16:creationId xmlns:a16="http://schemas.microsoft.com/office/drawing/2014/main" id="{A3A48F5D-CD45-478B-999F-DF6A275F38C7}"/>
                  </a:ext>
                </a:extLst>
              </p:cNvPr>
              <p:cNvSpPr/>
              <p:nvPr/>
            </p:nvSpPr>
            <p:spPr>
              <a:xfrm>
                <a:off x="3209636" y="2100795"/>
                <a:ext cx="364836" cy="2614368"/>
              </a:xfrm>
              <a:prstGeom prst="rect">
                <a:avLst/>
              </a:prstGeom>
              <a:solidFill>
                <a:srgbClr val="FC84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83" name="Group 482">
              <a:extLst>
                <a:ext uri="{FF2B5EF4-FFF2-40B4-BE49-F238E27FC236}">
                  <a16:creationId xmlns:a16="http://schemas.microsoft.com/office/drawing/2014/main" id="{EC42EA5D-6C09-4722-A39D-9E0D03E28D01}"/>
                </a:ext>
              </a:extLst>
            </p:cNvPr>
            <p:cNvGrpSpPr/>
            <p:nvPr/>
          </p:nvGrpSpPr>
          <p:grpSpPr>
            <a:xfrm>
              <a:off x="10025700" y="1945525"/>
              <a:ext cx="337811" cy="375173"/>
              <a:chOff x="3060776" y="3208606"/>
              <a:chExt cx="536594" cy="1552278"/>
            </a:xfrm>
          </p:grpSpPr>
          <p:cxnSp>
            <p:nvCxnSpPr>
              <p:cNvPr id="516" name="Straight Connector 515">
                <a:extLst>
                  <a:ext uri="{FF2B5EF4-FFF2-40B4-BE49-F238E27FC236}">
                    <a16:creationId xmlns:a16="http://schemas.microsoft.com/office/drawing/2014/main" id="{B8A286B2-CE0E-4876-915C-1EACF2A171C3}"/>
                  </a:ext>
                </a:extLst>
              </p:cNvPr>
              <p:cNvCxnSpPr/>
              <p:nvPr/>
            </p:nvCxnSpPr>
            <p:spPr>
              <a:xfrm>
                <a:off x="3060776" y="3214089"/>
                <a:ext cx="53659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7" name="Straight Connector 516">
                <a:extLst>
                  <a:ext uri="{FF2B5EF4-FFF2-40B4-BE49-F238E27FC236}">
                    <a16:creationId xmlns:a16="http://schemas.microsoft.com/office/drawing/2014/main" id="{11441712-17B4-4A8E-AD53-39CC21690E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6251" y="3208606"/>
                <a:ext cx="0" cy="155227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8" name="Straight Connector 517">
                <a:extLst>
                  <a:ext uri="{FF2B5EF4-FFF2-40B4-BE49-F238E27FC236}">
                    <a16:creationId xmlns:a16="http://schemas.microsoft.com/office/drawing/2014/main" id="{CEF85EDE-726C-4658-946C-C6C93F1B22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92806" y="3208614"/>
                <a:ext cx="0" cy="17247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4" name="Group 483">
              <a:extLst>
                <a:ext uri="{FF2B5EF4-FFF2-40B4-BE49-F238E27FC236}">
                  <a16:creationId xmlns:a16="http://schemas.microsoft.com/office/drawing/2014/main" id="{74027C5F-DE68-4DFC-80C1-EAA5B93730B3}"/>
                </a:ext>
              </a:extLst>
            </p:cNvPr>
            <p:cNvGrpSpPr/>
            <p:nvPr/>
          </p:nvGrpSpPr>
          <p:grpSpPr>
            <a:xfrm>
              <a:off x="10766238" y="1945526"/>
              <a:ext cx="337811" cy="1319063"/>
              <a:chOff x="3060776" y="3208612"/>
              <a:chExt cx="536594" cy="3556003"/>
            </a:xfrm>
          </p:grpSpPr>
          <p:cxnSp>
            <p:nvCxnSpPr>
              <p:cNvPr id="513" name="Straight Connector 512">
                <a:extLst>
                  <a:ext uri="{FF2B5EF4-FFF2-40B4-BE49-F238E27FC236}">
                    <a16:creationId xmlns:a16="http://schemas.microsoft.com/office/drawing/2014/main" id="{33377443-74D7-4001-ABBF-E64EDEEF46A7}"/>
                  </a:ext>
                </a:extLst>
              </p:cNvPr>
              <p:cNvCxnSpPr/>
              <p:nvPr/>
            </p:nvCxnSpPr>
            <p:spPr>
              <a:xfrm>
                <a:off x="3060776" y="3214089"/>
                <a:ext cx="53659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4" name="Straight Connector 513">
                <a:extLst>
                  <a:ext uri="{FF2B5EF4-FFF2-40B4-BE49-F238E27FC236}">
                    <a16:creationId xmlns:a16="http://schemas.microsoft.com/office/drawing/2014/main" id="{B027B0BB-6E23-40E0-93D4-E51A584234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6251" y="3208614"/>
                <a:ext cx="0" cy="355600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5" name="Straight Connector 514">
                <a:extLst>
                  <a:ext uri="{FF2B5EF4-FFF2-40B4-BE49-F238E27FC236}">
                    <a16:creationId xmlns:a16="http://schemas.microsoft.com/office/drawing/2014/main" id="{32580583-51AB-4DC1-B228-18ED2235D7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92806" y="3208612"/>
                <a:ext cx="0" cy="74170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85" name="TextBox 484">
              <a:extLst>
                <a:ext uri="{FF2B5EF4-FFF2-40B4-BE49-F238E27FC236}">
                  <a16:creationId xmlns:a16="http://schemas.microsoft.com/office/drawing/2014/main" id="{9D6D99D2-B082-42DC-B96B-D693F6085857}"/>
                </a:ext>
              </a:extLst>
            </p:cNvPr>
            <p:cNvSpPr txBox="1"/>
            <p:nvPr/>
          </p:nvSpPr>
          <p:spPr>
            <a:xfrm>
              <a:off x="10609360" y="1753888"/>
              <a:ext cx="647613" cy="169277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/>
            <a:p>
              <a:pPr algn="ctr"/>
              <a:r>
                <a:rPr lang="en-US" sz="1100" dirty="0"/>
                <a:t>P = &lt; 0.01</a:t>
              </a:r>
            </a:p>
          </p:txBody>
        </p:sp>
        <p:sp>
          <p:nvSpPr>
            <p:cNvPr id="486" name="TextBox 485">
              <a:extLst>
                <a:ext uri="{FF2B5EF4-FFF2-40B4-BE49-F238E27FC236}">
                  <a16:creationId xmlns:a16="http://schemas.microsoft.com/office/drawing/2014/main" id="{3EDF3B3B-5CDE-42D2-A2C8-84446571C97B}"/>
                </a:ext>
              </a:extLst>
            </p:cNvPr>
            <p:cNvSpPr txBox="1"/>
            <p:nvPr/>
          </p:nvSpPr>
          <p:spPr>
            <a:xfrm>
              <a:off x="9937750" y="1737463"/>
              <a:ext cx="527388" cy="169277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/>
            <a:p>
              <a:pPr algn="ctr"/>
              <a:r>
                <a:rPr lang="en-US" sz="1100" dirty="0"/>
                <a:t>P = 0.18</a:t>
              </a:r>
            </a:p>
          </p:txBody>
        </p:sp>
        <p:cxnSp>
          <p:nvCxnSpPr>
            <p:cNvPr id="487" name="Straight Connector 486">
              <a:extLst>
                <a:ext uri="{FF2B5EF4-FFF2-40B4-BE49-F238E27FC236}">
                  <a16:creationId xmlns:a16="http://schemas.microsoft.com/office/drawing/2014/main" id="{BAD7A4CB-0FB1-4F11-B577-48E614AE1006}"/>
                </a:ext>
              </a:extLst>
            </p:cNvPr>
            <p:cNvCxnSpPr/>
            <p:nvPr/>
          </p:nvCxnSpPr>
          <p:spPr>
            <a:xfrm>
              <a:off x="10195433" y="4466501"/>
              <a:ext cx="0" cy="9144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8" name="Straight Connector 487">
              <a:extLst>
                <a:ext uri="{FF2B5EF4-FFF2-40B4-BE49-F238E27FC236}">
                  <a16:creationId xmlns:a16="http://schemas.microsoft.com/office/drawing/2014/main" id="{0AA78493-3359-4DE2-98C3-BC9D0883CF50}"/>
                </a:ext>
              </a:extLst>
            </p:cNvPr>
            <p:cNvCxnSpPr/>
            <p:nvPr/>
          </p:nvCxnSpPr>
          <p:spPr>
            <a:xfrm>
              <a:off x="10928108" y="4466501"/>
              <a:ext cx="0" cy="9144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9" name="TextBox 488">
              <a:extLst>
                <a:ext uri="{FF2B5EF4-FFF2-40B4-BE49-F238E27FC236}">
                  <a16:creationId xmlns:a16="http://schemas.microsoft.com/office/drawing/2014/main" id="{0CCDCEA3-54BE-4ABB-9976-CFF2DA18B654}"/>
                </a:ext>
              </a:extLst>
            </p:cNvPr>
            <p:cNvSpPr txBox="1"/>
            <p:nvPr/>
          </p:nvSpPr>
          <p:spPr>
            <a:xfrm>
              <a:off x="9925933" y="4553128"/>
              <a:ext cx="53732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&lt; 80</a:t>
              </a:r>
            </a:p>
          </p:txBody>
        </p:sp>
        <p:sp>
          <p:nvSpPr>
            <p:cNvPr id="490" name="TextBox 489">
              <a:extLst>
                <a:ext uri="{FF2B5EF4-FFF2-40B4-BE49-F238E27FC236}">
                  <a16:creationId xmlns:a16="http://schemas.microsoft.com/office/drawing/2014/main" id="{A85CAF89-D818-4E60-9985-15F0E74EEFA4}"/>
                </a:ext>
              </a:extLst>
            </p:cNvPr>
            <p:cNvSpPr txBox="1"/>
            <p:nvPr/>
          </p:nvSpPr>
          <p:spPr>
            <a:xfrm>
              <a:off x="10655862" y="4553128"/>
              <a:ext cx="53732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&lt; 65</a:t>
              </a:r>
            </a:p>
          </p:txBody>
        </p:sp>
        <p:sp>
          <p:nvSpPr>
            <p:cNvPr id="491" name="TextBox 490">
              <a:extLst>
                <a:ext uri="{FF2B5EF4-FFF2-40B4-BE49-F238E27FC236}">
                  <a16:creationId xmlns:a16="http://schemas.microsoft.com/office/drawing/2014/main" id="{93FC65D2-E9EB-4410-AC1F-5B10DBC0A431}"/>
                </a:ext>
              </a:extLst>
            </p:cNvPr>
            <p:cNvSpPr txBox="1"/>
            <p:nvPr/>
          </p:nvSpPr>
          <p:spPr>
            <a:xfrm>
              <a:off x="9901086" y="4805224"/>
              <a:ext cx="5870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&lt; 0.8</a:t>
              </a:r>
            </a:p>
          </p:txBody>
        </p:sp>
        <p:sp>
          <p:nvSpPr>
            <p:cNvPr id="492" name="TextBox 491">
              <a:extLst>
                <a:ext uri="{FF2B5EF4-FFF2-40B4-BE49-F238E27FC236}">
                  <a16:creationId xmlns:a16="http://schemas.microsoft.com/office/drawing/2014/main" id="{691A233B-A95F-4F7C-9B9E-D4B95686BFE5}"/>
                </a:ext>
              </a:extLst>
            </p:cNvPr>
            <p:cNvSpPr txBox="1"/>
            <p:nvPr/>
          </p:nvSpPr>
          <p:spPr>
            <a:xfrm>
              <a:off x="10631016" y="4805224"/>
              <a:ext cx="5870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&lt; 0.7</a:t>
              </a:r>
            </a:p>
          </p:txBody>
        </p:sp>
        <p:grpSp>
          <p:nvGrpSpPr>
            <p:cNvPr id="493" name="Group 492">
              <a:extLst>
                <a:ext uri="{FF2B5EF4-FFF2-40B4-BE49-F238E27FC236}">
                  <a16:creationId xmlns:a16="http://schemas.microsoft.com/office/drawing/2014/main" id="{CA517360-1095-454B-9BA6-F68800BBF4F8}"/>
                </a:ext>
              </a:extLst>
            </p:cNvPr>
            <p:cNvGrpSpPr/>
            <p:nvPr/>
          </p:nvGrpSpPr>
          <p:grpSpPr>
            <a:xfrm>
              <a:off x="9908072" y="5202209"/>
              <a:ext cx="1321335" cy="91440"/>
              <a:chOff x="6106408" y="-440267"/>
              <a:chExt cx="958676" cy="186266"/>
            </a:xfrm>
          </p:grpSpPr>
          <p:cxnSp>
            <p:nvCxnSpPr>
              <p:cNvPr id="511" name="Straight Connector 510">
                <a:extLst>
                  <a:ext uri="{FF2B5EF4-FFF2-40B4-BE49-F238E27FC236}">
                    <a16:creationId xmlns:a16="http://schemas.microsoft.com/office/drawing/2014/main" id="{084E760E-24A2-4F57-813A-DAC7BB4F55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06408" y="-440267"/>
                <a:ext cx="0" cy="18626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2" name="Straight Connector 511">
                <a:extLst>
                  <a:ext uri="{FF2B5EF4-FFF2-40B4-BE49-F238E27FC236}">
                    <a16:creationId xmlns:a16="http://schemas.microsoft.com/office/drawing/2014/main" id="{972C75FE-3796-4BAC-89D5-F136C613E4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65084" y="-440267"/>
                <a:ext cx="0" cy="18626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4" name="TextBox 493">
              <a:extLst>
                <a:ext uri="{FF2B5EF4-FFF2-40B4-BE49-F238E27FC236}">
                  <a16:creationId xmlns:a16="http://schemas.microsoft.com/office/drawing/2014/main" id="{8BF490D1-C8FA-45CC-B5C5-0D6A99CC5D34}"/>
                </a:ext>
              </a:extLst>
            </p:cNvPr>
            <p:cNvSpPr txBox="1"/>
            <p:nvPr/>
          </p:nvSpPr>
          <p:spPr>
            <a:xfrm rot="16200000">
              <a:off x="7821964" y="3072975"/>
              <a:ext cx="2591634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ctr"/>
              <a:r>
                <a:rPr lang="en-US" sz="1600" b="1" dirty="0"/>
                <a:t>(%) Achieved</a:t>
              </a:r>
            </a:p>
          </p:txBody>
        </p:sp>
        <p:grpSp>
          <p:nvGrpSpPr>
            <p:cNvPr id="495" name="Group 494">
              <a:extLst>
                <a:ext uri="{FF2B5EF4-FFF2-40B4-BE49-F238E27FC236}">
                  <a16:creationId xmlns:a16="http://schemas.microsoft.com/office/drawing/2014/main" id="{B1D7C202-A9B6-4BBC-9AB7-B9CA3F5D4158}"/>
                </a:ext>
              </a:extLst>
            </p:cNvPr>
            <p:cNvGrpSpPr/>
            <p:nvPr/>
          </p:nvGrpSpPr>
          <p:grpSpPr>
            <a:xfrm>
              <a:off x="9242350" y="1763142"/>
              <a:ext cx="530450" cy="2858388"/>
              <a:chOff x="1462606" y="1480088"/>
              <a:chExt cx="842591" cy="3407110"/>
            </a:xfrm>
          </p:grpSpPr>
          <p:sp>
            <p:nvSpPr>
              <p:cNvPr id="505" name="TextBox 504">
                <a:extLst>
                  <a:ext uri="{FF2B5EF4-FFF2-40B4-BE49-F238E27FC236}">
                    <a16:creationId xmlns:a16="http://schemas.microsoft.com/office/drawing/2014/main" id="{BA741F90-A55B-4A15-AD04-12FDF7915021}"/>
                  </a:ext>
                </a:extLst>
              </p:cNvPr>
              <p:cNvSpPr txBox="1"/>
              <p:nvPr/>
            </p:nvSpPr>
            <p:spPr>
              <a:xfrm>
                <a:off x="1462606" y="1480088"/>
                <a:ext cx="766941" cy="3668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dirty="0"/>
                  <a:t>100</a:t>
                </a:r>
              </a:p>
            </p:txBody>
          </p:sp>
          <p:sp>
            <p:nvSpPr>
              <p:cNvPr id="506" name="TextBox 505">
                <a:extLst>
                  <a:ext uri="{FF2B5EF4-FFF2-40B4-BE49-F238E27FC236}">
                    <a16:creationId xmlns:a16="http://schemas.microsoft.com/office/drawing/2014/main" id="{12A195A6-4DA7-4118-9047-7054B2B8A5F9}"/>
                  </a:ext>
                </a:extLst>
              </p:cNvPr>
              <p:cNvSpPr txBox="1"/>
              <p:nvPr/>
            </p:nvSpPr>
            <p:spPr>
              <a:xfrm>
                <a:off x="1620477" y="2240149"/>
                <a:ext cx="609070" cy="3668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dirty="0"/>
                  <a:t>75</a:t>
                </a:r>
              </a:p>
            </p:txBody>
          </p:sp>
          <p:sp>
            <p:nvSpPr>
              <p:cNvPr id="507" name="TextBox 506">
                <a:extLst>
                  <a:ext uri="{FF2B5EF4-FFF2-40B4-BE49-F238E27FC236}">
                    <a16:creationId xmlns:a16="http://schemas.microsoft.com/office/drawing/2014/main" id="{AA32A75C-7930-4D81-896E-1E93049D9FCB}"/>
                  </a:ext>
                </a:extLst>
              </p:cNvPr>
              <p:cNvSpPr txBox="1"/>
              <p:nvPr/>
            </p:nvSpPr>
            <p:spPr>
              <a:xfrm>
                <a:off x="1620477" y="3000212"/>
                <a:ext cx="609070" cy="3668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dirty="0"/>
                  <a:t>50</a:t>
                </a:r>
              </a:p>
            </p:txBody>
          </p:sp>
          <p:sp>
            <p:nvSpPr>
              <p:cNvPr id="508" name="TextBox 507">
                <a:extLst>
                  <a:ext uri="{FF2B5EF4-FFF2-40B4-BE49-F238E27FC236}">
                    <a16:creationId xmlns:a16="http://schemas.microsoft.com/office/drawing/2014/main" id="{7B592D9B-3C71-49F4-9D72-C2B1A93E5728}"/>
                  </a:ext>
                </a:extLst>
              </p:cNvPr>
              <p:cNvSpPr txBox="1"/>
              <p:nvPr/>
            </p:nvSpPr>
            <p:spPr>
              <a:xfrm>
                <a:off x="1620477" y="3760274"/>
                <a:ext cx="609070" cy="3668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dirty="0"/>
                  <a:t>25</a:t>
                </a:r>
              </a:p>
            </p:txBody>
          </p:sp>
          <p:sp>
            <p:nvSpPr>
              <p:cNvPr id="509" name="TextBox 508">
                <a:extLst>
                  <a:ext uri="{FF2B5EF4-FFF2-40B4-BE49-F238E27FC236}">
                    <a16:creationId xmlns:a16="http://schemas.microsoft.com/office/drawing/2014/main" id="{17FE75DC-D759-4F2C-BB29-5DD57759729F}"/>
                  </a:ext>
                </a:extLst>
              </p:cNvPr>
              <p:cNvSpPr txBox="1"/>
              <p:nvPr/>
            </p:nvSpPr>
            <p:spPr>
              <a:xfrm>
                <a:off x="1853994" y="4520337"/>
                <a:ext cx="451203" cy="3668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dirty="0"/>
                  <a:t>0</a:t>
                </a:r>
              </a:p>
            </p:txBody>
          </p:sp>
        </p:grpSp>
        <p:grpSp>
          <p:nvGrpSpPr>
            <p:cNvPr id="496" name="Group 495">
              <a:extLst>
                <a:ext uri="{FF2B5EF4-FFF2-40B4-BE49-F238E27FC236}">
                  <a16:creationId xmlns:a16="http://schemas.microsoft.com/office/drawing/2014/main" id="{07856ACF-4815-4446-9404-4FDC2BA6F878}"/>
                </a:ext>
              </a:extLst>
            </p:cNvPr>
            <p:cNvGrpSpPr/>
            <p:nvPr/>
          </p:nvGrpSpPr>
          <p:grpSpPr>
            <a:xfrm>
              <a:off x="9726378" y="1897765"/>
              <a:ext cx="57566" cy="2569899"/>
              <a:chOff x="2305287" y="1651677"/>
              <a:chExt cx="91440" cy="3063240"/>
            </a:xfrm>
          </p:grpSpPr>
          <p:cxnSp>
            <p:nvCxnSpPr>
              <p:cNvPr id="498" name="Straight Connector 497">
                <a:extLst>
                  <a:ext uri="{FF2B5EF4-FFF2-40B4-BE49-F238E27FC236}">
                    <a16:creationId xmlns:a16="http://schemas.microsoft.com/office/drawing/2014/main" id="{26F9BD03-F418-46E2-AF9E-4979B9A577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94488" y="1651677"/>
                <a:ext cx="0" cy="306324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99" name="Group 498">
                <a:extLst>
                  <a:ext uri="{FF2B5EF4-FFF2-40B4-BE49-F238E27FC236}">
                    <a16:creationId xmlns:a16="http://schemas.microsoft.com/office/drawing/2014/main" id="{EC06293F-D65E-49B5-9178-BF07C7AB7F00}"/>
                  </a:ext>
                </a:extLst>
              </p:cNvPr>
              <p:cNvGrpSpPr/>
              <p:nvPr/>
            </p:nvGrpSpPr>
            <p:grpSpPr>
              <a:xfrm>
                <a:off x="2305287" y="1659639"/>
                <a:ext cx="91440" cy="3054894"/>
                <a:chOff x="2305287" y="1659639"/>
                <a:chExt cx="91440" cy="3054894"/>
              </a:xfrm>
            </p:grpSpPr>
            <p:cxnSp>
              <p:nvCxnSpPr>
                <p:cNvPr id="500" name="Straight Connector 499">
                  <a:extLst>
                    <a:ext uri="{FF2B5EF4-FFF2-40B4-BE49-F238E27FC236}">
                      <a16:creationId xmlns:a16="http://schemas.microsoft.com/office/drawing/2014/main" id="{48225EAC-93EA-436C-8D23-19A044586C28}"/>
                    </a:ext>
                  </a:extLst>
                </p:cNvPr>
                <p:cNvCxnSpPr/>
                <p:nvPr/>
              </p:nvCxnSpPr>
              <p:spPr>
                <a:xfrm>
                  <a:off x="2305287" y="1659639"/>
                  <a:ext cx="9144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1" name="Straight Connector 500">
                  <a:extLst>
                    <a:ext uri="{FF2B5EF4-FFF2-40B4-BE49-F238E27FC236}">
                      <a16:creationId xmlns:a16="http://schemas.microsoft.com/office/drawing/2014/main" id="{B3103B27-C41D-42D0-9A4B-9636EABF3C5B}"/>
                    </a:ext>
                  </a:extLst>
                </p:cNvPr>
                <p:cNvCxnSpPr/>
                <p:nvPr/>
              </p:nvCxnSpPr>
              <p:spPr>
                <a:xfrm>
                  <a:off x="2305287" y="2422020"/>
                  <a:ext cx="9144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2" name="Straight Connector 501">
                  <a:extLst>
                    <a:ext uri="{FF2B5EF4-FFF2-40B4-BE49-F238E27FC236}">
                      <a16:creationId xmlns:a16="http://schemas.microsoft.com/office/drawing/2014/main" id="{AE13DC9B-407E-4F6F-8FFE-BCDEC51C0767}"/>
                    </a:ext>
                  </a:extLst>
                </p:cNvPr>
                <p:cNvCxnSpPr/>
                <p:nvPr/>
              </p:nvCxnSpPr>
              <p:spPr>
                <a:xfrm>
                  <a:off x="2305287" y="3184401"/>
                  <a:ext cx="9144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3" name="Straight Connector 502">
                  <a:extLst>
                    <a:ext uri="{FF2B5EF4-FFF2-40B4-BE49-F238E27FC236}">
                      <a16:creationId xmlns:a16="http://schemas.microsoft.com/office/drawing/2014/main" id="{58D3C204-C40C-4DB0-91BD-00B7EBC0C44A}"/>
                    </a:ext>
                  </a:extLst>
                </p:cNvPr>
                <p:cNvCxnSpPr/>
                <p:nvPr/>
              </p:nvCxnSpPr>
              <p:spPr>
                <a:xfrm>
                  <a:off x="2305287" y="3946782"/>
                  <a:ext cx="9144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4" name="Straight Connector 503">
                  <a:extLst>
                    <a:ext uri="{FF2B5EF4-FFF2-40B4-BE49-F238E27FC236}">
                      <a16:creationId xmlns:a16="http://schemas.microsoft.com/office/drawing/2014/main" id="{AEA35684-C00A-4A27-BD3B-5396BEE0DB62}"/>
                    </a:ext>
                  </a:extLst>
                </p:cNvPr>
                <p:cNvCxnSpPr/>
                <p:nvPr/>
              </p:nvCxnSpPr>
              <p:spPr>
                <a:xfrm>
                  <a:off x="2305287" y="4714533"/>
                  <a:ext cx="9144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497" name="Straight Connector 496">
              <a:extLst>
                <a:ext uri="{FF2B5EF4-FFF2-40B4-BE49-F238E27FC236}">
                  <a16:creationId xmlns:a16="http://schemas.microsoft.com/office/drawing/2014/main" id="{50677BC6-C488-4A34-A32B-04DF7EC9FFB7}"/>
                </a:ext>
              </a:extLst>
            </p:cNvPr>
            <p:cNvCxnSpPr>
              <a:cxnSpLocks/>
            </p:cNvCxnSpPr>
            <p:nvPr/>
          </p:nvCxnSpPr>
          <p:spPr>
            <a:xfrm>
              <a:off x="9786536" y="4467664"/>
              <a:ext cx="155448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3" name="Group 522">
            <a:extLst>
              <a:ext uri="{FF2B5EF4-FFF2-40B4-BE49-F238E27FC236}">
                <a16:creationId xmlns:a16="http://schemas.microsoft.com/office/drawing/2014/main" id="{0D57C4E8-E615-4849-A667-4EED228AED1C}"/>
              </a:ext>
            </a:extLst>
          </p:cNvPr>
          <p:cNvGrpSpPr/>
          <p:nvPr/>
        </p:nvGrpSpPr>
        <p:grpSpPr>
          <a:xfrm>
            <a:off x="6609858" y="1573525"/>
            <a:ext cx="2270890" cy="3684381"/>
            <a:chOff x="6072337" y="1737463"/>
            <a:chExt cx="2270890" cy="3684381"/>
          </a:xfrm>
        </p:grpSpPr>
        <p:grpSp>
          <p:nvGrpSpPr>
            <p:cNvPr id="524" name="Group 523">
              <a:extLst>
                <a:ext uri="{FF2B5EF4-FFF2-40B4-BE49-F238E27FC236}">
                  <a16:creationId xmlns:a16="http://schemas.microsoft.com/office/drawing/2014/main" id="{E5541A37-605F-41E8-849C-A1C386046168}"/>
                </a:ext>
              </a:extLst>
            </p:cNvPr>
            <p:cNvGrpSpPr/>
            <p:nvPr/>
          </p:nvGrpSpPr>
          <p:grpSpPr>
            <a:xfrm>
              <a:off x="6072337" y="1737463"/>
              <a:ext cx="2270890" cy="3556186"/>
              <a:chOff x="6072337" y="1737463"/>
              <a:chExt cx="2270890" cy="3556186"/>
            </a:xfrm>
          </p:grpSpPr>
          <p:grpSp>
            <p:nvGrpSpPr>
              <p:cNvPr id="526" name="Group 525">
                <a:extLst>
                  <a:ext uri="{FF2B5EF4-FFF2-40B4-BE49-F238E27FC236}">
                    <a16:creationId xmlns:a16="http://schemas.microsoft.com/office/drawing/2014/main" id="{5379B2F4-A522-48B5-B5E6-0C211550E12B}"/>
                  </a:ext>
                </a:extLst>
              </p:cNvPr>
              <p:cNvGrpSpPr/>
              <p:nvPr/>
            </p:nvGrpSpPr>
            <p:grpSpPr>
              <a:xfrm>
                <a:off x="6254587" y="1737463"/>
                <a:ext cx="2088640" cy="3556186"/>
                <a:chOff x="6254587" y="1737463"/>
                <a:chExt cx="2088640" cy="3556186"/>
              </a:xfrm>
            </p:grpSpPr>
            <p:grpSp>
              <p:nvGrpSpPr>
                <p:cNvPr id="528" name="Group 527">
                  <a:extLst>
                    <a:ext uri="{FF2B5EF4-FFF2-40B4-BE49-F238E27FC236}">
                      <a16:creationId xmlns:a16="http://schemas.microsoft.com/office/drawing/2014/main" id="{A8664313-0A4B-41BB-A7AC-D4C0D9D0FA1D}"/>
                    </a:ext>
                  </a:extLst>
                </p:cNvPr>
                <p:cNvGrpSpPr/>
                <p:nvPr/>
              </p:nvGrpSpPr>
              <p:grpSpPr>
                <a:xfrm>
                  <a:off x="6737468" y="1903989"/>
                  <a:ext cx="57566" cy="2569899"/>
                  <a:chOff x="2305287" y="1651677"/>
                  <a:chExt cx="91440" cy="3063240"/>
                </a:xfrm>
              </p:grpSpPr>
              <p:cxnSp>
                <p:nvCxnSpPr>
                  <p:cNvPr id="563" name="Straight Connector 562">
                    <a:extLst>
                      <a:ext uri="{FF2B5EF4-FFF2-40B4-BE49-F238E27FC236}">
                        <a16:creationId xmlns:a16="http://schemas.microsoft.com/office/drawing/2014/main" id="{8CC53BF8-E491-4605-BB03-67EB4D3E94D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394488" y="1651677"/>
                    <a:ext cx="0" cy="306324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564" name="Group 563">
                    <a:extLst>
                      <a:ext uri="{FF2B5EF4-FFF2-40B4-BE49-F238E27FC236}">
                        <a16:creationId xmlns:a16="http://schemas.microsoft.com/office/drawing/2014/main" id="{3F9EA47D-094D-4A04-9387-AD2F330B21F9}"/>
                      </a:ext>
                    </a:extLst>
                  </p:cNvPr>
                  <p:cNvGrpSpPr/>
                  <p:nvPr/>
                </p:nvGrpSpPr>
                <p:grpSpPr>
                  <a:xfrm>
                    <a:off x="2305287" y="1659639"/>
                    <a:ext cx="91440" cy="3054894"/>
                    <a:chOff x="2305287" y="1659639"/>
                    <a:chExt cx="91440" cy="3054894"/>
                  </a:xfrm>
                </p:grpSpPr>
                <p:cxnSp>
                  <p:nvCxnSpPr>
                    <p:cNvPr id="565" name="Straight Connector 564">
                      <a:extLst>
                        <a:ext uri="{FF2B5EF4-FFF2-40B4-BE49-F238E27FC236}">
                          <a16:creationId xmlns:a16="http://schemas.microsoft.com/office/drawing/2014/main" id="{4298338E-4BC5-45EA-85A3-BFA0D267BFEE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2305287" y="1659639"/>
                      <a:ext cx="9144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66" name="Straight Connector 565">
                      <a:extLst>
                        <a:ext uri="{FF2B5EF4-FFF2-40B4-BE49-F238E27FC236}">
                          <a16:creationId xmlns:a16="http://schemas.microsoft.com/office/drawing/2014/main" id="{8EBC9821-ACB4-4214-BC08-441EAB72484A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2305287" y="2422020"/>
                      <a:ext cx="9144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67" name="Straight Connector 566">
                      <a:extLst>
                        <a:ext uri="{FF2B5EF4-FFF2-40B4-BE49-F238E27FC236}">
                          <a16:creationId xmlns:a16="http://schemas.microsoft.com/office/drawing/2014/main" id="{2C9B35E0-99EF-4C63-ADFA-EBDC5CB0D5DE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2305287" y="3184401"/>
                      <a:ext cx="9144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68" name="Straight Connector 567">
                      <a:extLst>
                        <a:ext uri="{FF2B5EF4-FFF2-40B4-BE49-F238E27FC236}">
                          <a16:creationId xmlns:a16="http://schemas.microsoft.com/office/drawing/2014/main" id="{F899A454-9253-4FDB-8A87-286B35AFB81B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2305287" y="3946782"/>
                      <a:ext cx="9144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69" name="Straight Connector 568">
                      <a:extLst>
                        <a:ext uri="{FF2B5EF4-FFF2-40B4-BE49-F238E27FC236}">
                          <a16:creationId xmlns:a16="http://schemas.microsoft.com/office/drawing/2014/main" id="{631EB40D-6605-47F2-A86A-74FDEAFB30AF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2305287" y="4714533"/>
                      <a:ext cx="91440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529" name="Group 528">
                  <a:extLst>
                    <a:ext uri="{FF2B5EF4-FFF2-40B4-BE49-F238E27FC236}">
                      <a16:creationId xmlns:a16="http://schemas.microsoft.com/office/drawing/2014/main" id="{0AF98731-FD4F-4E5B-AC7D-BDC405E3CD7B}"/>
                    </a:ext>
                  </a:extLst>
                </p:cNvPr>
                <p:cNvGrpSpPr/>
                <p:nvPr/>
              </p:nvGrpSpPr>
              <p:grpSpPr>
                <a:xfrm>
                  <a:off x="6254587" y="1760035"/>
                  <a:ext cx="482825" cy="2858388"/>
                  <a:chOff x="1538256" y="1480088"/>
                  <a:chExt cx="766941" cy="3407110"/>
                </a:xfrm>
              </p:grpSpPr>
              <p:sp>
                <p:nvSpPr>
                  <p:cNvPr id="558" name="TextBox 557">
                    <a:extLst>
                      <a:ext uri="{FF2B5EF4-FFF2-40B4-BE49-F238E27FC236}">
                        <a16:creationId xmlns:a16="http://schemas.microsoft.com/office/drawing/2014/main" id="{815EDDC2-CB88-43EB-A1E4-C215BF122FE2}"/>
                      </a:ext>
                    </a:extLst>
                  </p:cNvPr>
                  <p:cNvSpPr txBox="1"/>
                  <p:nvPr/>
                </p:nvSpPr>
                <p:spPr>
                  <a:xfrm>
                    <a:off x="1538256" y="1480088"/>
                    <a:ext cx="766941" cy="36686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r"/>
                    <a:r>
                      <a:rPr lang="en-US" sz="1400" dirty="0"/>
                      <a:t>100</a:t>
                    </a:r>
                  </a:p>
                </p:txBody>
              </p:sp>
              <p:sp>
                <p:nvSpPr>
                  <p:cNvPr id="559" name="TextBox 558">
                    <a:extLst>
                      <a:ext uri="{FF2B5EF4-FFF2-40B4-BE49-F238E27FC236}">
                        <a16:creationId xmlns:a16="http://schemas.microsoft.com/office/drawing/2014/main" id="{A6330F68-220F-48E4-AA98-D8BDD5B2B45A}"/>
                      </a:ext>
                    </a:extLst>
                  </p:cNvPr>
                  <p:cNvSpPr txBox="1"/>
                  <p:nvPr/>
                </p:nvSpPr>
                <p:spPr>
                  <a:xfrm>
                    <a:off x="1696127" y="2240149"/>
                    <a:ext cx="609070" cy="36686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r"/>
                    <a:r>
                      <a:rPr lang="en-US" sz="1400" dirty="0"/>
                      <a:t>75</a:t>
                    </a:r>
                  </a:p>
                </p:txBody>
              </p:sp>
              <p:sp>
                <p:nvSpPr>
                  <p:cNvPr id="560" name="TextBox 559">
                    <a:extLst>
                      <a:ext uri="{FF2B5EF4-FFF2-40B4-BE49-F238E27FC236}">
                        <a16:creationId xmlns:a16="http://schemas.microsoft.com/office/drawing/2014/main" id="{0F3E7BB0-0F95-42AC-8977-E820464E6B54}"/>
                      </a:ext>
                    </a:extLst>
                  </p:cNvPr>
                  <p:cNvSpPr txBox="1"/>
                  <p:nvPr/>
                </p:nvSpPr>
                <p:spPr>
                  <a:xfrm>
                    <a:off x="1696127" y="3000212"/>
                    <a:ext cx="609070" cy="36686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r"/>
                    <a:r>
                      <a:rPr lang="en-US" sz="1400" dirty="0"/>
                      <a:t>50</a:t>
                    </a:r>
                  </a:p>
                </p:txBody>
              </p:sp>
              <p:sp>
                <p:nvSpPr>
                  <p:cNvPr id="561" name="TextBox 560">
                    <a:extLst>
                      <a:ext uri="{FF2B5EF4-FFF2-40B4-BE49-F238E27FC236}">
                        <a16:creationId xmlns:a16="http://schemas.microsoft.com/office/drawing/2014/main" id="{38F797E5-3E4D-47BF-8F83-33B4237CC964}"/>
                      </a:ext>
                    </a:extLst>
                  </p:cNvPr>
                  <p:cNvSpPr txBox="1"/>
                  <p:nvPr/>
                </p:nvSpPr>
                <p:spPr>
                  <a:xfrm>
                    <a:off x="1696127" y="3760273"/>
                    <a:ext cx="609070" cy="36686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r"/>
                    <a:r>
                      <a:rPr lang="en-US" sz="1400" dirty="0"/>
                      <a:t>25</a:t>
                    </a:r>
                  </a:p>
                </p:txBody>
              </p:sp>
              <p:sp>
                <p:nvSpPr>
                  <p:cNvPr id="562" name="TextBox 561">
                    <a:extLst>
                      <a:ext uri="{FF2B5EF4-FFF2-40B4-BE49-F238E27FC236}">
                        <a16:creationId xmlns:a16="http://schemas.microsoft.com/office/drawing/2014/main" id="{DEFF75F5-3B2B-4CA3-8E35-87C31CE942AA}"/>
                      </a:ext>
                    </a:extLst>
                  </p:cNvPr>
                  <p:cNvSpPr txBox="1"/>
                  <p:nvPr/>
                </p:nvSpPr>
                <p:spPr>
                  <a:xfrm>
                    <a:off x="1853994" y="4520337"/>
                    <a:ext cx="451203" cy="36686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r"/>
                    <a:r>
                      <a:rPr lang="en-US" sz="1400" dirty="0"/>
                      <a:t>0</a:t>
                    </a:r>
                  </a:p>
                </p:txBody>
              </p:sp>
            </p:grpSp>
            <p:cxnSp>
              <p:nvCxnSpPr>
                <p:cNvPr id="530" name="Straight Connector 529">
                  <a:extLst>
                    <a:ext uri="{FF2B5EF4-FFF2-40B4-BE49-F238E27FC236}">
                      <a16:creationId xmlns:a16="http://schemas.microsoft.com/office/drawing/2014/main" id="{AB733333-D650-4F32-9477-764F821C3F1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788747" y="4473907"/>
                  <a:ext cx="155448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1" name="Straight Connector 530">
                  <a:extLst>
                    <a:ext uri="{FF2B5EF4-FFF2-40B4-BE49-F238E27FC236}">
                      <a16:creationId xmlns:a16="http://schemas.microsoft.com/office/drawing/2014/main" id="{DCAA4F37-E3E6-4D69-AED8-4391BF568486}"/>
                    </a:ext>
                  </a:extLst>
                </p:cNvPr>
                <p:cNvCxnSpPr/>
                <p:nvPr/>
              </p:nvCxnSpPr>
              <p:spPr>
                <a:xfrm>
                  <a:off x="7264738" y="4466501"/>
                  <a:ext cx="0" cy="9144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2" name="Straight Connector 531">
                  <a:extLst>
                    <a:ext uri="{FF2B5EF4-FFF2-40B4-BE49-F238E27FC236}">
                      <a16:creationId xmlns:a16="http://schemas.microsoft.com/office/drawing/2014/main" id="{F9DE2D15-D62D-4AE4-9BB9-9E401DD5D3FF}"/>
                    </a:ext>
                  </a:extLst>
                </p:cNvPr>
                <p:cNvCxnSpPr/>
                <p:nvPr/>
              </p:nvCxnSpPr>
              <p:spPr>
                <a:xfrm>
                  <a:off x="7997412" y="4466501"/>
                  <a:ext cx="0" cy="9144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533" name="Group 532">
                  <a:extLst>
                    <a:ext uri="{FF2B5EF4-FFF2-40B4-BE49-F238E27FC236}">
                      <a16:creationId xmlns:a16="http://schemas.microsoft.com/office/drawing/2014/main" id="{9A62792D-99D0-4CF3-A56D-944349E57C37}"/>
                    </a:ext>
                  </a:extLst>
                </p:cNvPr>
                <p:cNvGrpSpPr/>
                <p:nvPr/>
              </p:nvGrpSpPr>
              <p:grpSpPr>
                <a:xfrm>
                  <a:off x="6950196" y="1737463"/>
                  <a:ext cx="1349858" cy="3556186"/>
                  <a:chOff x="6950196" y="1737463"/>
                  <a:chExt cx="1349858" cy="3556186"/>
                </a:xfrm>
              </p:grpSpPr>
              <p:grpSp>
                <p:nvGrpSpPr>
                  <p:cNvPr id="534" name="Group 533">
                    <a:extLst>
                      <a:ext uri="{FF2B5EF4-FFF2-40B4-BE49-F238E27FC236}">
                        <a16:creationId xmlns:a16="http://schemas.microsoft.com/office/drawing/2014/main" id="{32B51226-7144-405E-91F7-9B53F5F821C4}"/>
                      </a:ext>
                    </a:extLst>
                  </p:cNvPr>
                  <p:cNvGrpSpPr/>
                  <p:nvPr/>
                </p:nvGrpSpPr>
                <p:grpSpPr>
                  <a:xfrm>
                    <a:off x="6982730" y="2086991"/>
                    <a:ext cx="558212" cy="2387105"/>
                    <a:chOff x="2687782" y="1869810"/>
                    <a:chExt cx="886690" cy="2845355"/>
                  </a:xfrm>
                </p:grpSpPr>
                <p:sp>
                  <p:nvSpPr>
                    <p:cNvPr id="556" name="Rectangle 555">
                      <a:extLst>
                        <a:ext uri="{FF2B5EF4-FFF2-40B4-BE49-F238E27FC236}">
                          <a16:creationId xmlns:a16="http://schemas.microsoft.com/office/drawing/2014/main" id="{0F35BDB6-E1F3-4A77-B9E2-91ED64170BF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87782" y="2342521"/>
                      <a:ext cx="364836" cy="2372644"/>
                    </a:xfrm>
                    <a:prstGeom prst="rect">
                      <a:avLst/>
                    </a:prstGeom>
                    <a:solidFill>
                      <a:schemeClr val="accent5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57" name="Rectangle 556">
                      <a:extLst>
                        <a:ext uri="{FF2B5EF4-FFF2-40B4-BE49-F238E27FC236}">
                          <a16:creationId xmlns:a16="http://schemas.microsoft.com/office/drawing/2014/main" id="{67A5D846-B81D-4933-9AED-9359EDB496B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09636" y="1869810"/>
                      <a:ext cx="364836" cy="2845354"/>
                    </a:xfrm>
                    <a:prstGeom prst="rect">
                      <a:avLst/>
                    </a:prstGeom>
                    <a:solidFill>
                      <a:srgbClr val="FC840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35" name="Group 534">
                    <a:extLst>
                      <a:ext uri="{FF2B5EF4-FFF2-40B4-BE49-F238E27FC236}">
                        <a16:creationId xmlns:a16="http://schemas.microsoft.com/office/drawing/2014/main" id="{8DF892A3-33F3-497D-87F6-146C55D32EAB}"/>
                      </a:ext>
                    </a:extLst>
                  </p:cNvPr>
                  <p:cNvGrpSpPr/>
                  <p:nvPr/>
                </p:nvGrpSpPr>
                <p:grpSpPr>
                  <a:xfrm>
                    <a:off x="7717419" y="2172616"/>
                    <a:ext cx="558212" cy="2301478"/>
                    <a:chOff x="2687782" y="1971873"/>
                    <a:chExt cx="886690" cy="2743290"/>
                  </a:xfrm>
                </p:grpSpPr>
                <p:sp>
                  <p:nvSpPr>
                    <p:cNvPr id="554" name="Rectangle 553">
                      <a:extLst>
                        <a:ext uri="{FF2B5EF4-FFF2-40B4-BE49-F238E27FC236}">
                          <a16:creationId xmlns:a16="http://schemas.microsoft.com/office/drawing/2014/main" id="{1B95CA42-5AB7-4B4C-B535-D1A75CF430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87782" y="2901177"/>
                      <a:ext cx="364836" cy="1813986"/>
                    </a:xfrm>
                    <a:prstGeom prst="rect">
                      <a:avLst/>
                    </a:prstGeom>
                    <a:solidFill>
                      <a:schemeClr val="accent5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55" name="Rectangle 554">
                      <a:extLst>
                        <a:ext uri="{FF2B5EF4-FFF2-40B4-BE49-F238E27FC236}">
                          <a16:creationId xmlns:a16="http://schemas.microsoft.com/office/drawing/2014/main" id="{67904B32-54D4-406C-B71A-B62F7F6E6B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09636" y="1971873"/>
                      <a:ext cx="364836" cy="2743290"/>
                    </a:xfrm>
                    <a:prstGeom prst="rect">
                      <a:avLst/>
                    </a:prstGeom>
                    <a:solidFill>
                      <a:srgbClr val="FC840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36" name="Group 535">
                    <a:extLst>
                      <a:ext uri="{FF2B5EF4-FFF2-40B4-BE49-F238E27FC236}">
                        <a16:creationId xmlns:a16="http://schemas.microsoft.com/office/drawing/2014/main" id="{02F64EB0-9674-4FFA-9EDC-0389F011D51D}"/>
                      </a:ext>
                    </a:extLst>
                  </p:cNvPr>
                  <p:cNvGrpSpPr/>
                  <p:nvPr/>
                </p:nvGrpSpPr>
                <p:grpSpPr>
                  <a:xfrm>
                    <a:off x="7087746" y="1945526"/>
                    <a:ext cx="337811" cy="458544"/>
                    <a:chOff x="3060776" y="3208614"/>
                    <a:chExt cx="536594" cy="1665640"/>
                  </a:xfrm>
                </p:grpSpPr>
                <p:cxnSp>
                  <p:nvCxnSpPr>
                    <p:cNvPr id="551" name="Straight Connector 550">
                      <a:extLst>
                        <a:ext uri="{FF2B5EF4-FFF2-40B4-BE49-F238E27FC236}">
                          <a16:creationId xmlns:a16="http://schemas.microsoft.com/office/drawing/2014/main" id="{0EF0AD2F-7BB6-4D5C-828E-C31E277F1352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3060776" y="3214089"/>
                      <a:ext cx="536594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52" name="Straight Connector 551">
                      <a:extLst>
                        <a:ext uri="{FF2B5EF4-FFF2-40B4-BE49-F238E27FC236}">
                          <a16:creationId xmlns:a16="http://schemas.microsoft.com/office/drawing/2014/main" id="{CD279DC6-5675-47C9-86FC-D87AC9D39A3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066251" y="3208614"/>
                      <a:ext cx="0" cy="166564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53" name="Straight Connector 552">
                      <a:extLst>
                        <a:ext uri="{FF2B5EF4-FFF2-40B4-BE49-F238E27FC236}">
                          <a16:creationId xmlns:a16="http://schemas.microsoft.com/office/drawing/2014/main" id="{06AB9669-FC9A-4969-B4BA-AF4E1C6C1D9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592806" y="3208614"/>
                      <a:ext cx="0" cy="302844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37" name="Group 536">
                    <a:extLst>
                      <a:ext uri="{FF2B5EF4-FFF2-40B4-BE49-F238E27FC236}">
                        <a16:creationId xmlns:a16="http://schemas.microsoft.com/office/drawing/2014/main" id="{771C9E48-A09A-4FFD-A3E7-CC50DC31DC1E}"/>
                      </a:ext>
                    </a:extLst>
                  </p:cNvPr>
                  <p:cNvGrpSpPr/>
                  <p:nvPr/>
                </p:nvGrpSpPr>
                <p:grpSpPr>
                  <a:xfrm>
                    <a:off x="7824266" y="1945526"/>
                    <a:ext cx="337811" cy="933764"/>
                    <a:chOff x="3060776" y="3208612"/>
                    <a:chExt cx="536594" cy="2517292"/>
                  </a:xfrm>
                </p:grpSpPr>
                <p:cxnSp>
                  <p:nvCxnSpPr>
                    <p:cNvPr id="548" name="Straight Connector 547">
                      <a:extLst>
                        <a:ext uri="{FF2B5EF4-FFF2-40B4-BE49-F238E27FC236}">
                          <a16:creationId xmlns:a16="http://schemas.microsoft.com/office/drawing/2014/main" id="{39003E7E-6DCA-4FFF-92A7-058B5273D765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3060776" y="3214089"/>
                      <a:ext cx="536594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49" name="Straight Connector 548">
                      <a:extLst>
                        <a:ext uri="{FF2B5EF4-FFF2-40B4-BE49-F238E27FC236}">
                          <a16:creationId xmlns:a16="http://schemas.microsoft.com/office/drawing/2014/main" id="{78CC512F-150B-4897-8AD5-F7CA1E3CC47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066251" y="3208612"/>
                      <a:ext cx="0" cy="2517292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50" name="Straight Connector 549">
                      <a:extLst>
                        <a:ext uri="{FF2B5EF4-FFF2-40B4-BE49-F238E27FC236}">
                          <a16:creationId xmlns:a16="http://schemas.microsoft.com/office/drawing/2014/main" id="{0CF28C75-FF67-4C3C-84AB-08D08BB4224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592806" y="3208612"/>
                      <a:ext cx="0" cy="449516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538" name="TextBox 537">
                    <a:extLst>
                      <a:ext uri="{FF2B5EF4-FFF2-40B4-BE49-F238E27FC236}">
                        <a16:creationId xmlns:a16="http://schemas.microsoft.com/office/drawing/2014/main" id="{2B2E8395-E376-4B52-9089-27ED42F0CD5C}"/>
                      </a:ext>
                    </a:extLst>
                  </p:cNvPr>
                  <p:cNvSpPr txBox="1"/>
                  <p:nvPr/>
                </p:nvSpPr>
                <p:spPr>
                  <a:xfrm>
                    <a:off x="7009392" y="1737463"/>
                    <a:ext cx="527388" cy="16927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b">
                    <a:spAutoFit/>
                  </a:bodyPr>
                  <a:lstStyle/>
                  <a:p>
                    <a:pPr algn="ctr"/>
                    <a:r>
                      <a:rPr lang="en-US" sz="1100" dirty="0"/>
                      <a:t>P = 0.19</a:t>
                    </a:r>
                  </a:p>
                </p:txBody>
              </p:sp>
              <p:sp>
                <p:nvSpPr>
                  <p:cNvPr id="539" name="TextBox 538">
                    <a:extLst>
                      <a:ext uri="{FF2B5EF4-FFF2-40B4-BE49-F238E27FC236}">
                        <a16:creationId xmlns:a16="http://schemas.microsoft.com/office/drawing/2014/main" id="{253F3A0E-545B-412A-93D2-C7C1F77D7981}"/>
                      </a:ext>
                    </a:extLst>
                  </p:cNvPr>
                  <p:cNvSpPr txBox="1"/>
                  <p:nvPr/>
                </p:nvSpPr>
                <p:spPr>
                  <a:xfrm>
                    <a:off x="7741114" y="1737463"/>
                    <a:ext cx="527388" cy="16927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b">
                    <a:spAutoFit/>
                  </a:bodyPr>
                  <a:lstStyle/>
                  <a:p>
                    <a:pPr algn="ctr"/>
                    <a:r>
                      <a:rPr lang="en-US" sz="1100" dirty="0"/>
                      <a:t>P = 0.02</a:t>
                    </a:r>
                  </a:p>
                </p:txBody>
              </p:sp>
              <p:sp>
                <p:nvSpPr>
                  <p:cNvPr id="540" name="TextBox 539">
                    <a:extLst>
                      <a:ext uri="{FF2B5EF4-FFF2-40B4-BE49-F238E27FC236}">
                        <a16:creationId xmlns:a16="http://schemas.microsoft.com/office/drawing/2014/main" id="{766C2F68-FE62-4223-9C23-EB7715B3AD2C}"/>
                      </a:ext>
                    </a:extLst>
                  </p:cNvPr>
                  <p:cNvSpPr txBox="1"/>
                  <p:nvPr/>
                </p:nvSpPr>
                <p:spPr>
                  <a:xfrm>
                    <a:off x="6950196" y="4553128"/>
                    <a:ext cx="636714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sz="1400" dirty="0"/>
                      <a:t>&lt; 100</a:t>
                    </a:r>
                  </a:p>
                </p:txBody>
              </p:sp>
              <p:sp>
                <p:nvSpPr>
                  <p:cNvPr id="541" name="TextBox 540">
                    <a:extLst>
                      <a:ext uri="{FF2B5EF4-FFF2-40B4-BE49-F238E27FC236}">
                        <a16:creationId xmlns:a16="http://schemas.microsoft.com/office/drawing/2014/main" id="{64D3CD21-99D8-4DB3-B8E3-515C6A6F17BC}"/>
                      </a:ext>
                    </a:extLst>
                  </p:cNvPr>
                  <p:cNvSpPr txBox="1"/>
                  <p:nvPr/>
                </p:nvSpPr>
                <p:spPr>
                  <a:xfrm>
                    <a:off x="7729818" y="4553128"/>
                    <a:ext cx="537328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sz="1400" dirty="0"/>
                      <a:t>&lt; 85</a:t>
                    </a:r>
                  </a:p>
                </p:txBody>
              </p:sp>
              <p:sp>
                <p:nvSpPr>
                  <p:cNvPr id="542" name="TextBox 541">
                    <a:extLst>
                      <a:ext uri="{FF2B5EF4-FFF2-40B4-BE49-F238E27FC236}">
                        <a16:creationId xmlns:a16="http://schemas.microsoft.com/office/drawing/2014/main" id="{F236BB6D-1564-4127-972B-30F775066F44}"/>
                      </a:ext>
                    </a:extLst>
                  </p:cNvPr>
                  <p:cNvSpPr txBox="1"/>
                  <p:nvPr/>
                </p:nvSpPr>
                <p:spPr>
                  <a:xfrm>
                    <a:off x="6975042" y="4805224"/>
                    <a:ext cx="587020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sz="1400" dirty="0"/>
                      <a:t>&lt; 2.6</a:t>
                    </a:r>
                  </a:p>
                </p:txBody>
              </p:sp>
              <p:sp>
                <p:nvSpPr>
                  <p:cNvPr id="543" name="TextBox 542">
                    <a:extLst>
                      <a:ext uri="{FF2B5EF4-FFF2-40B4-BE49-F238E27FC236}">
                        <a16:creationId xmlns:a16="http://schemas.microsoft.com/office/drawing/2014/main" id="{BE220B54-D173-46B2-93DE-51516B25F138}"/>
                      </a:ext>
                    </a:extLst>
                  </p:cNvPr>
                  <p:cNvSpPr txBox="1"/>
                  <p:nvPr/>
                </p:nvSpPr>
                <p:spPr>
                  <a:xfrm>
                    <a:off x="7704973" y="4805224"/>
                    <a:ext cx="587019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sz="1400" dirty="0"/>
                      <a:t>&lt; 2.2</a:t>
                    </a:r>
                  </a:p>
                </p:txBody>
              </p:sp>
              <p:grpSp>
                <p:nvGrpSpPr>
                  <p:cNvPr id="544" name="Group 543">
                    <a:extLst>
                      <a:ext uri="{FF2B5EF4-FFF2-40B4-BE49-F238E27FC236}">
                        <a16:creationId xmlns:a16="http://schemas.microsoft.com/office/drawing/2014/main" id="{2D0980C6-B791-460E-8558-3635E6E12F02}"/>
                      </a:ext>
                    </a:extLst>
                  </p:cNvPr>
                  <p:cNvGrpSpPr/>
                  <p:nvPr/>
                </p:nvGrpSpPr>
                <p:grpSpPr>
                  <a:xfrm>
                    <a:off x="6976044" y="5202209"/>
                    <a:ext cx="1324010" cy="91440"/>
                    <a:chOff x="6104467" y="-440267"/>
                    <a:chExt cx="960617" cy="186266"/>
                  </a:xfrm>
                </p:grpSpPr>
                <p:cxnSp>
                  <p:nvCxnSpPr>
                    <p:cNvPr id="545" name="Straight Connector 544">
                      <a:extLst>
                        <a:ext uri="{FF2B5EF4-FFF2-40B4-BE49-F238E27FC236}">
                          <a16:creationId xmlns:a16="http://schemas.microsoft.com/office/drawing/2014/main" id="{B2F75342-B228-4FE6-8244-79FAAD98162F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6104467" y="-347134"/>
                      <a:ext cx="956733" cy="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46" name="Straight Connector 545">
                      <a:extLst>
                        <a:ext uri="{FF2B5EF4-FFF2-40B4-BE49-F238E27FC236}">
                          <a16:creationId xmlns:a16="http://schemas.microsoft.com/office/drawing/2014/main" id="{310913A6-A1A9-44C5-A2AE-56E911ACC65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106408" y="-440267"/>
                      <a:ext cx="0" cy="186266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47" name="Straight Connector 546">
                      <a:extLst>
                        <a:ext uri="{FF2B5EF4-FFF2-40B4-BE49-F238E27FC236}">
                          <a16:creationId xmlns:a16="http://schemas.microsoft.com/office/drawing/2014/main" id="{0BA8E183-D8DE-4FAB-9C76-69F5F7C942C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065084" y="-440267"/>
                      <a:ext cx="0" cy="186266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  <p:sp>
            <p:nvSpPr>
              <p:cNvPr id="527" name="TextBox 526">
                <a:extLst>
                  <a:ext uri="{FF2B5EF4-FFF2-40B4-BE49-F238E27FC236}">
                    <a16:creationId xmlns:a16="http://schemas.microsoft.com/office/drawing/2014/main" id="{F7FF6FD7-7F38-420E-B600-FB5564D86F22}"/>
                  </a:ext>
                </a:extLst>
              </p:cNvPr>
              <p:cNvSpPr txBox="1"/>
              <p:nvPr/>
            </p:nvSpPr>
            <p:spPr>
              <a:xfrm rot="16200000">
                <a:off x="4899631" y="3070279"/>
                <a:ext cx="2591634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b">
                <a:spAutoFit/>
              </a:bodyPr>
              <a:lstStyle/>
              <a:p>
                <a:pPr algn="ctr"/>
                <a:r>
                  <a:rPr lang="en-US" sz="1600" b="1" dirty="0"/>
                  <a:t>(%) Achieved</a:t>
                </a:r>
              </a:p>
            </p:txBody>
          </p:sp>
        </p:grpSp>
        <p:sp>
          <p:nvSpPr>
            <p:cNvPr id="525" name="TextBox 524">
              <a:extLst>
                <a:ext uri="{FF2B5EF4-FFF2-40B4-BE49-F238E27FC236}">
                  <a16:creationId xmlns:a16="http://schemas.microsoft.com/office/drawing/2014/main" id="{FF24C90E-B942-4C0A-AA77-948CBFC360DA}"/>
                </a:ext>
              </a:extLst>
            </p:cNvPr>
            <p:cNvSpPr txBox="1"/>
            <p:nvPr/>
          </p:nvSpPr>
          <p:spPr>
            <a:xfrm>
              <a:off x="7144537" y="5083290"/>
              <a:ext cx="1048685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/>
                <a:t>non-HDL</a:t>
              </a:r>
            </a:p>
          </p:txBody>
        </p:sp>
      </p:grpSp>
      <p:cxnSp>
        <p:nvCxnSpPr>
          <p:cNvPr id="570" name="Straight Connector 569">
            <a:extLst>
              <a:ext uri="{FF2B5EF4-FFF2-40B4-BE49-F238E27FC236}">
                <a16:creationId xmlns:a16="http://schemas.microsoft.com/office/drawing/2014/main" id="{397F5910-E679-4A7F-AAE2-1AE01E2AFFA2}"/>
              </a:ext>
            </a:extLst>
          </p:cNvPr>
          <p:cNvCxnSpPr/>
          <p:nvPr/>
        </p:nvCxnSpPr>
        <p:spPr>
          <a:xfrm>
            <a:off x="9986626" y="5083004"/>
            <a:ext cx="131865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1" name="TextBox 570">
            <a:extLst>
              <a:ext uri="{FF2B5EF4-FFF2-40B4-BE49-F238E27FC236}">
                <a16:creationId xmlns:a16="http://schemas.microsoft.com/office/drawing/2014/main" id="{B6A83D2F-F188-41C4-B485-603DDF0E96FE}"/>
              </a:ext>
            </a:extLst>
          </p:cNvPr>
          <p:cNvSpPr txBox="1"/>
          <p:nvPr/>
        </p:nvSpPr>
        <p:spPr>
          <a:xfrm>
            <a:off x="10303400" y="4918365"/>
            <a:ext cx="729687" cy="3385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err="1"/>
              <a:t>ApoB</a:t>
            </a:r>
            <a:endParaRPr lang="en-US" sz="1600" b="1" dirty="0"/>
          </a:p>
        </p:txBody>
      </p:sp>
      <p:sp>
        <p:nvSpPr>
          <p:cNvPr id="572" name="TextBox 571">
            <a:extLst>
              <a:ext uri="{FF2B5EF4-FFF2-40B4-BE49-F238E27FC236}">
                <a16:creationId xmlns:a16="http://schemas.microsoft.com/office/drawing/2014/main" id="{162B7527-AFEC-48DE-B540-08593AD6ACEF}"/>
              </a:ext>
            </a:extLst>
          </p:cNvPr>
          <p:cNvSpPr txBox="1"/>
          <p:nvPr/>
        </p:nvSpPr>
        <p:spPr>
          <a:xfrm>
            <a:off x="9614247" y="4641286"/>
            <a:ext cx="4331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/>
              <a:t>g/L</a:t>
            </a:r>
          </a:p>
        </p:txBody>
      </p:sp>
      <p:sp>
        <p:nvSpPr>
          <p:cNvPr id="573" name="TextBox 572">
            <a:extLst>
              <a:ext uri="{FF2B5EF4-FFF2-40B4-BE49-F238E27FC236}">
                <a16:creationId xmlns:a16="http://schemas.microsoft.com/office/drawing/2014/main" id="{AFEE1E08-A6CE-4EA5-A5BD-AA87B5E157C8}"/>
              </a:ext>
            </a:extLst>
          </p:cNvPr>
          <p:cNvSpPr txBox="1"/>
          <p:nvPr/>
        </p:nvSpPr>
        <p:spPr>
          <a:xfrm>
            <a:off x="9389088" y="4389190"/>
            <a:ext cx="6815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/>
              <a:t>mg/dL</a:t>
            </a:r>
          </a:p>
        </p:txBody>
      </p:sp>
      <p:sp>
        <p:nvSpPr>
          <p:cNvPr id="574" name="TextBox 573">
            <a:extLst>
              <a:ext uri="{FF2B5EF4-FFF2-40B4-BE49-F238E27FC236}">
                <a16:creationId xmlns:a16="http://schemas.microsoft.com/office/drawing/2014/main" id="{0670D70A-B6D1-4258-A077-1CA7A05F1701}"/>
              </a:ext>
            </a:extLst>
          </p:cNvPr>
          <p:cNvSpPr txBox="1"/>
          <p:nvPr/>
        </p:nvSpPr>
        <p:spPr>
          <a:xfrm>
            <a:off x="6806119" y="4373025"/>
            <a:ext cx="6815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/>
              <a:t>mg/dL</a:t>
            </a:r>
          </a:p>
        </p:txBody>
      </p:sp>
      <p:sp>
        <p:nvSpPr>
          <p:cNvPr id="575" name="TextBox 574">
            <a:extLst>
              <a:ext uri="{FF2B5EF4-FFF2-40B4-BE49-F238E27FC236}">
                <a16:creationId xmlns:a16="http://schemas.microsoft.com/office/drawing/2014/main" id="{6914DE22-AE73-4AA3-A421-69831310FBC8}"/>
              </a:ext>
            </a:extLst>
          </p:cNvPr>
          <p:cNvSpPr txBox="1"/>
          <p:nvPr/>
        </p:nvSpPr>
        <p:spPr>
          <a:xfrm>
            <a:off x="6725675" y="4676255"/>
            <a:ext cx="7713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/>
              <a:t>mmol/L</a:t>
            </a:r>
          </a:p>
        </p:txBody>
      </p:sp>
    </p:spTree>
    <p:extLst>
      <p:ext uri="{BB962C8B-B14F-4D97-AF65-F5344CB8AC3E}">
        <p14:creationId xmlns:p14="http://schemas.microsoft.com/office/powerpoint/2010/main" val="2732100876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73F76-C94B-4FD2-952B-F2D797F6D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Evolocumab</a:t>
            </a:r>
            <a:r>
              <a:rPr lang="en-US" dirty="0"/>
              <a:t> Significantly Reduced non–HDL-C and </a:t>
            </a:r>
            <a:br>
              <a:rPr lang="en-US" dirty="0"/>
            </a:br>
            <a:r>
              <a:rPr lang="en-US" dirty="0" err="1"/>
              <a:t>ApoB</a:t>
            </a:r>
            <a:r>
              <a:rPr lang="en-US" dirty="0"/>
              <a:t> Levels at Hospital Discharge and 30-Day Follow-up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4B4519-AB10-4EEF-BC83-8B73E992D46B}"/>
              </a:ext>
            </a:extLst>
          </p:cNvPr>
          <p:cNvSpPr txBox="1"/>
          <p:nvPr/>
        </p:nvSpPr>
        <p:spPr>
          <a:xfrm>
            <a:off x="654945" y="5931217"/>
            <a:ext cx="10826496" cy="55399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1000" baseline="30000" dirty="0" err="1"/>
              <a:t>a</a:t>
            </a:r>
            <a:r>
              <a:rPr lang="en-US" sz="1000" dirty="0" err="1"/>
              <a:t>The</a:t>
            </a:r>
            <a:r>
              <a:rPr lang="en-US" sz="1000" dirty="0"/>
              <a:t> mean discharge day was 4±2 days. Discharge values were obtained within 24 hours of discharge (evolocumab n = 26; placebo n = 21).</a:t>
            </a:r>
          </a:p>
          <a:p>
            <a:r>
              <a:rPr lang="en-US" sz="1000" dirty="0"/>
              <a:t>ACC = American College of Cardiology; AHA = American Heart Association; </a:t>
            </a:r>
            <a:r>
              <a:rPr lang="en-US" sz="1000" dirty="0" err="1"/>
              <a:t>ApoB</a:t>
            </a:r>
            <a:r>
              <a:rPr lang="en-US" sz="1000" dirty="0"/>
              <a:t> = </a:t>
            </a:r>
            <a:r>
              <a:rPr lang="en-US" sz="1000" dirty="0" err="1"/>
              <a:t>apoplipoprotein</a:t>
            </a:r>
            <a:r>
              <a:rPr lang="en-US" sz="1000" dirty="0"/>
              <a:t> B; ESC = European Society of Cardiology;</a:t>
            </a:r>
          </a:p>
          <a:p>
            <a:r>
              <a:rPr lang="en-US" sz="1000" dirty="0"/>
              <a:t>HDL-C = high-density lipoprotein cholesterol.</a:t>
            </a:r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AE3EDA77-FBBF-0440-AFC1-17C41F255C40}"/>
              </a:ext>
            </a:extLst>
          </p:cNvPr>
          <p:cNvGrpSpPr/>
          <p:nvPr/>
        </p:nvGrpSpPr>
        <p:grpSpPr>
          <a:xfrm>
            <a:off x="5200587" y="1338298"/>
            <a:ext cx="2349686" cy="307777"/>
            <a:chOff x="5309425" y="1354723"/>
            <a:chExt cx="2349686" cy="307777"/>
          </a:xfrm>
        </p:grpSpPr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14EC1940-11CC-AC4A-9A6C-EB564121540A}"/>
                </a:ext>
              </a:extLst>
            </p:cNvPr>
            <p:cNvGrpSpPr/>
            <p:nvPr/>
          </p:nvGrpSpPr>
          <p:grpSpPr>
            <a:xfrm>
              <a:off x="6406923" y="1354723"/>
              <a:ext cx="1252188" cy="307777"/>
              <a:chOff x="4355078" y="-528320"/>
              <a:chExt cx="1252188" cy="307777"/>
            </a:xfrm>
          </p:grpSpPr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80356EBB-DBF6-A747-8C32-6B619BA7225E}"/>
                  </a:ext>
                </a:extLst>
              </p:cNvPr>
              <p:cNvSpPr/>
              <p:nvPr/>
            </p:nvSpPr>
            <p:spPr>
              <a:xfrm>
                <a:off x="4355078" y="-428434"/>
                <a:ext cx="109728" cy="109728"/>
              </a:xfrm>
              <a:prstGeom prst="rect">
                <a:avLst/>
              </a:prstGeom>
              <a:solidFill>
                <a:srgbClr val="FC84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932AD666-97EC-4E4D-953F-BAC0EFAE8BF3}"/>
                  </a:ext>
                </a:extLst>
              </p:cNvPr>
              <p:cNvSpPr txBox="1"/>
              <p:nvPr/>
            </p:nvSpPr>
            <p:spPr>
              <a:xfrm>
                <a:off x="4436753" y="-528320"/>
                <a:ext cx="117051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Evolocumab</a:t>
                </a: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1E637149-1730-2440-81EE-BA80C4E18C92}"/>
                </a:ext>
              </a:extLst>
            </p:cNvPr>
            <p:cNvGrpSpPr/>
            <p:nvPr/>
          </p:nvGrpSpPr>
          <p:grpSpPr>
            <a:xfrm>
              <a:off x="5309425" y="1354723"/>
              <a:ext cx="913954" cy="307777"/>
              <a:chOff x="4541125" y="-528320"/>
              <a:chExt cx="913954" cy="307777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898ECD32-FEF4-CC40-962E-2D70689C36FD}"/>
                  </a:ext>
                </a:extLst>
              </p:cNvPr>
              <p:cNvSpPr/>
              <p:nvPr/>
            </p:nvSpPr>
            <p:spPr>
              <a:xfrm>
                <a:off x="4541125" y="-428434"/>
                <a:ext cx="109728" cy="109728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F664DC11-DD80-1C47-AE05-D672F9DE4D64}"/>
                  </a:ext>
                </a:extLst>
              </p:cNvPr>
              <p:cNvSpPr txBox="1"/>
              <p:nvPr/>
            </p:nvSpPr>
            <p:spPr>
              <a:xfrm>
                <a:off x="4622800" y="-528320"/>
                <a:ext cx="83227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Placebo</a:t>
                </a:r>
              </a:p>
            </p:txBody>
          </p:sp>
        </p:grpSp>
      </p:grpSp>
      <p:grpSp>
        <p:nvGrpSpPr>
          <p:cNvPr id="11" name="Group 10"/>
          <p:cNvGrpSpPr/>
          <p:nvPr/>
        </p:nvGrpSpPr>
        <p:grpSpPr>
          <a:xfrm>
            <a:off x="1090741" y="1725821"/>
            <a:ext cx="4285800" cy="3433812"/>
            <a:chOff x="2288584" y="1725821"/>
            <a:chExt cx="3719076" cy="3433812"/>
          </a:xfrm>
        </p:grpSpPr>
        <p:grpSp>
          <p:nvGrpSpPr>
            <p:cNvPr id="8" name="Group 7"/>
            <p:cNvGrpSpPr/>
            <p:nvPr/>
          </p:nvGrpSpPr>
          <p:grpSpPr>
            <a:xfrm>
              <a:off x="2288584" y="1725821"/>
              <a:ext cx="3719076" cy="3314242"/>
              <a:chOff x="2288584" y="1725821"/>
              <a:chExt cx="3719076" cy="3314242"/>
            </a:xfrm>
          </p:grpSpPr>
          <p:cxnSp>
            <p:nvCxnSpPr>
              <p:cNvPr id="280" name="Straight Connector 279">
                <a:extLst>
                  <a:ext uri="{FF2B5EF4-FFF2-40B4-BE49-F238E27FC236}">
                    <a16:creationId xmlns:a16="http://schemas.microsoft.com/office/drawing/2014/main" id="{6893ED00-B55F-FB4E-94DF-06EF600DA2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07171" y="1892347"/>
                <a:ext cx="0" cy="256989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81" name="Group 280">
                <a:extLst>
                  <a:ext uri="{FF2B5EF4-FFF2-40B4-BE49-F238E27FC236}">
                    <a16:creationId xmlns:a16="http://schemas.microsoft.com/office/drawing/2014/main" id="{8457ECB6-3FC2-F44D-99CB-CA87061CD1C6}"/>
                  </a:ext>
                </a:extLst>
              </p:cNvPr>
              <p:cNvGrpSpPr/>
              <p:nvPr/>
            </p:nvGrpSpPr>
            <p:grpSpPr>
              <a:xfrm>
                <a:off x="2851015" y="1899027"/>
                <a:ext cx="57566" cy="2562897"/>
                <a:chOff x="2305287" y="1659639"/>
                <a:chExt cx="91440" cy="3054894"/>
              </a:xfrm>
            </p:grpSpPr>
            <p:cxnSp>
              <p:nvCxnSpPr>
                <p:cNvPr id="282" name="Straight Connector 281">
                  <a:extLst>
                    <a:ext uri="{FF2B5EF4-FFF2-40B4-BE49-F238E27FC236}">
                      <a16:creationId xmlns:a16="http://schemas.microsoft.com/office/drawing/2014/main" id="{49608B01-939E-494A-801A-F803300EC5E6}"/>
                    </a:ext>
                  </a:extLst>
                </p:cNvPr>
                <p:cNvCxnSpPr/>
                <p:nvPr/>
              </p:nvCxnSpPr>
              <p:spPr>
                <a:xfrm>
                  <a:off x="2305287" y="1659639"/>
                  <a:ext cx="9144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3" name="Straight Connector 282">
                  <a:extLst>
                    <a:ext uri="{FF2B5EF4-FFF2-40B4-BE49-F238E27FC236}">
                      <a16:creationId xmlns:a16="http://schemas.microsoft.com/office/drawing/2014/main" id="{FBEF9053-57B7-C64B-8A51-A0A313B1CB20}"/>
                    </a:ext>
                  </a:extLst>
                </p:cNvPr>
                <p:cNvCxnSpPr/>
                <p:nvPr/>
              </p:nvCxnSpPr>
              <p:spPr>
                <a:xfrm>
                  <a:off x="2305287" y="2422020"/>
                  <a:ext cx="9144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4" name="Straight Connector 283">
                  <a:extLst>
                    <a:ext uri="{FF2B5EF4-FFF2-40B4-BE49-F238E27FC236}">
                      <a16:creationId xmlns:a16="http://schemas.microsoft.com/office/drawing/2014/main" id="{43D9158D-E3C2-A64F-9F9C-522334ADFB61}"/>
                    </a:ext>
                  </a:extLst>
                </p:cNvPr>
                <p:cNvCxnSpPr/>
                <p:nvPr/>
              </p:nvCxnSpPr>
              <p:spPr>
                <a:xfrm>
                  <a:off x="2305287" y="3184401"/>
                  <a:ext cx="9144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5" name="Straight Connector 284">
                  <a:extLst>
                    <a:ext uri="{FF2B5EF4-FFF2-40B4-BE49-F238E27FC236}">
                      <a16:creationId xmlns:a16="http://schemas.microsoft.com/office/drawing/2014/main" id="{67279AB8-07A4-8040-8BAA-6394F6872A76}"/>
                    </a:ext>
                  </a:extLst>
                </p:cNvPr>
                <p:cNvCxnSpPr/>
                <p:nvPr/>
              </p:nvCxnSpPr>
              <p:spPr>
                <a:xfrm>
                  <a:off x="2305287" y="3946782"/>
                  <a:ext cx="9144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6" name="Straight Connector 285">
                  <a:extLst>
                    <a:ext uri="{FF2B5EF4-FFF2-40B4-BE49-F238E27FC236}">
                      <a16:creationId xmlns:a16="http://schemas.microsoft.com/office/drawing/2014/main" id="{D26ED624-6DEB-3048-A579-9F895BFBAAE6}"/>
                    </a:ext>
                  </a:extLst>
                </p:cNvPr>
                <p:cNvCxnSpPr/>
                <p:nvPr/>
              </p:nvCxnSpPr>
              <p:spPr>
                <a:xfrm>
                  <a:off x="2305287" y="4714533"/>
                  <a:ext cx="9144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6" name="Group 155">
                <a:extLst>
                  <a:ext uri="{FF2B5EF4-FFF2-40B4-BE49-F238E27FC236}">
                    <a16:creationId xmlns:a16="http://schemas.microsoft.com/office/drawing/2014/main" id="{FE5B8244-90E8-3146-BA84-CEE6F457C37E}"/>
                  </a:ext>
                </a:extLst>
              </p:cNvPr>
              <p:cNvGrpSpPr/>
              <p:nvPr/>
            </p:nvGrpSpPr>
            <p:grpSpPr>
              <a:xfrm>
                <a:off x="3094556" y="2184298"/>
                <a:ext cx="2762279" cy="2278155"/>
                <a:chOff x="5021810" y="1999673"/>
                <a:chExt cx="4387732" cy="2715491"/>
              </a:xfrm>
            </p:grpSpPr>
            <p:grpSp>
              <p:nvGrpSpPr>
                <p:cNvPr id="264" name="Group 263">
                  <a:extLst>
                    <a:ext uri="{FF2B5EF4-FFF2-40B4-BE49-F238E27FC236}">
                      <a16:creationId xmlns:a16="http://schemas.microsoft.com/office/drawing/2014/main" id="{BEE85F6A-DAA3-4A41-B67E-38A44C7260C4}"/>
                    </a:ext>
                  </a:extLst>
                </p:cNvPr>
                <p:cNvGrpSpPr/>
                <p:nvPr/>
              </p:nvGrpSpPr>
              <p:grpSpPr>
                <a:xfrm>
                  <a:off x="5021810" y="1999673"/>
                  <a:ext cx="886690" cy="2715491"/>
                  <a:chOff x="2687782" y="1999673"/>
                  <a:chExt cx="886690" cy="2715491"/>
                </a:xfrm>
              </p:grpSpPr>
              <p:sp>
                <p:nvSpPr>
                  <p:cNvPr id="274" name="Rectangle 273">
                    <a:extLst>
                      <a:ext uri="{FF2B5EF4-FFF2-40B4-BE49-F238E27FC236}">
                        <a16:creationId xmlns:a16="http://schemas.microsoft.com/office/drawing/2014/main" id="{059D0CD0-EDFC-E54E-8226-BF565336A188}"/>
                      </a:ext>
                    </a:extLst>
                  </p:cNvPr>
                  <p:cNvSpPr/>
                  <p:nvPr/>
                </p:nvSpPr>
                <p:spPr>
                  <a:xfrm>
                    <a:off x="2687782" y="3251200"/>
                    <a:ext cx="364836" cy="1463964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75" name="Rectangle 274">
                    <a:extLst>
                      <a:ext uri="{FF2B5EF4-FFF2-40B4-BE49-F238E27FC236}">
                        <a16:creationId xmlns:a16="http://schemas.microsoft.com/office/drawing/2014/main" id="{0B17367F-A4C5-374D-8C26-0F104456B657}"/>
                      </a:ext>
                    </a:extLst>
                  </p:cNvPr>
                  <p:cNvSpPr/>
                  <p:nvPr/>
                </p:nvSpPr>
                <p:spPr>
                  <a:xfrm>
                    <a:off x="3209636" y="1999673"/>
                    <a:ext cx="364836" cy="2715491"/>
                  </a:xfrm>
                  <a:prstGeom prst="rect">
                    <a:avLst/>
                  </a:prstGeom>
                  <a:solidFill>
                    <a:srgbClr val="FC840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265" name="Group 264">
                  <a:extLst>
                    <a:ext uri="{FF2B5EF4-FFF2-40B4-BE49-F238E27FC236}">
                      <a16:creationId xmlns:a16="http://schemas.microsoft.com/office/drawing/2014/main" id="{DB4042B8-1546-8B4B-8BA2-F2A6408CAB7C}"/>
                    </a:ext>
                  </a:extLst>
                </p:cNvPr>
                <p:cNvGrpSpPr/>
                <p:nvPr/>
              </p:nvGrpSpPr>
              <p:grpSpPr>
                <a:xfrm>
                  <a:off x="6188824" y="2235200"/>
                  <a:ext cx="886690" cy="2479963"/>
                  <a:chOff x="2687782" y="2235200"/>
                  <a:chExt cx="886690" cy="2479963"/>
                </a:xfrm>
              </p:grpSpPr>
              <p:sp>
                <p:nvSpPr>
                  <p:cNvPr id="272" name="Rectangle 271">
                    <a:extLst>
                      <a:ext uri="{FF2B5EF4-FFF2-40B4-BE49-F238E27FC236}">
                        <a16:creationId xmlns:a16="http://schemas.microsoft.com/office/drawing/2014/main" id="{B9A9AE28-94E5-7E4E-99AD-31BAB16DBC73}"/>
                      </a:ext>
                    </a:extLst>
                  </p:cNvPr>
                  <p:cNvSpPr/>
                  <p:nvPr/>
                </p:nvSpPr>
                <p:spPr>
                  <a:xfrm>
                    <a:off x="2687782" y="3689926"/>
                    <a:ext cx="364836" cy="1025237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73" name="Rectangle 272">
                    <a:extLst>
                      <a:ext uri="{FF2B5EF4-FFF2-40B4-BE49-F238E27FC236}">
                        <a16:creationId xmlns:a16="http://schemas.microsoft.com/office/drawing/2014/main" id="{25657F92-DD18-414E-B136-360EAE11D0B2}"/>
                      </a:ext>
                    </a:extLst>
                  </p:cNvPr>
                  <p:cNvSpPr/>
                  <p:nvPr/>
                </p:nvSpPr>
                <p:spPr>
                  <a:xfrm>
                    <a:off x="3209636" y="2235200"/>
                    <a:ext cx="364836" cy="2479963"/>
                  </a:xfrm>
                  <a:prstGeom prst="rect">
                    <a:avLst/>
                  </a:prstGeom>
                  <a:solidFill>
                    <a:srgbClr val="FC840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266" name="Group 265">
                  <a:extLst>
                    <a:ext uri="{FF2B5EF4-FFF2-40B4-BE49-F238E27FC236}">
                      <a16:creationId xmlns:a16="http://schemas.microsoft.com/office/drawing/2014/main" id="{DDDAA37F-FA14-F04B-B231-EB261538BACC}"/>
                    </a:ext>
                  </a:extLst>
                </p:cNvPr>
                <p:cNvGrpSpPr/>
                <p:nvPr/>
              </p:nvGrpSpPr>
              <p:grpSpPr>
                <a:xfrm>
                  <a:off x="7355838" y="1999673"/>
                  <a:ext cx="886690" cy="2715491"/>
                  <a:chOff x="2687782" y="1999673"/>
                  <a:chExt cx="886690" cy="2715491"/>
                </a:xfrm>
              </p:grpSpPr>
              <p:sp>
                <p:nvSpPr>
                  <p:cNvPr id="270" name="Rectangle 269">
                    <a:extLst>
                      <a:ext uri="{FF2B5EF4-FFF2-40B4-BE49-F238E27FC236}">
                        <a16:creationId xmlns:a16="http://schemas.microsoft.com/office/drawing/2014/main" id="{44A9B303-91EB-564A-9E65-E31D69D20ADF}"/>
                      </a:ext>
                    </a:extLst>
                  </p:cNvPr>
                  <p:cNvSpPr/>
                  <p:nvPr/>
                </p:nvSpPr>
                <p:spPr>
                  <a:xfrm>
                    <a:off x="2687782" y="3103418"/>
                    <a:ext cx="364836" cy="1611746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71" name="Rectangle 270">
                    <a:extLst>
                      <a:ext uri="{FF2B5EF4-FFF2-40B4-BE49-F238E27FC236}">
                        <a16:creationId xmlns:a16="http://schemas.microsoft.com/office/drawing/2014/main" id="{C42DD93A-D91D-7940-A4CF-96B239895791}"/>
                      </a:ext>
                    </a:extLst>
                  </p:cNvPr>
                  <p:cNvSpPr/>
                  <p:nvPr/>
                </p:nvSpPr>
                <p:spPr>
                  <a:xfrm>
                    <a:off x="3209636" y="1999673"/>
                    <a:ext cx="364836" cy="2715491"/>
                  </a:xfrm>
                  <a:prstGeom prst="rect">
                    <a:avLst/>
                  </a:prstGeom>
                  <a:solidFill>
                    <a:srgbClr val="FC840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267" name="Group 266">
                  <a:extLst>
                    <a:ext uri="{FF2B5EF4-FFF2-40B4-BE49-F238E27FC236}">
                      <a16:creationId xmlns:a16="http://schemas.microsoft.com/office/drawing/2014/main" id="{9DC18BEF-5D2D-3145-A7C7-6FF388E4BAD5}"/>
                    </a:ext>
                  </a:extLst>
                </p:cNvPr>
                <p:cNvGrpSpPr/>
                <p:nvPr/>
              </p:nvGrpSpPr>
              <p:grpSpPr>
                <a:xfrm>
                  <a:off x="8522852" y="2230582"/>
                  <a:ext cx="886690" cy="2484581"/>
                  <a:chOff x="2687782" y="2230582"/>
                  <a:chExt cx="886690" cy="2484581"/>
                </a:xfrm>
              </p:grpSpPr>
              <p:sp>
                <p:nvSpPr>
                  <p:cNvPr id="268" name="Rectangle 267">
                    <a:extLst>
                      <a:ext uri="{FF2B5EF4-FFF2-40B4-BE49-F238E27FC236}">
                        <a16:creationId xmlns:a16="http://schemas.microsoft.com/office/drawing/2014/main" id="{4F8C8222-A880-6447-B160-F2F1D5BAC511}"/>
                      </a:ext>
                    </a:extLst>
                  </p:cNvPr>
                  <p:cNvSpPr/>
                  <p:nvPr/>
                </p:nvSpPr>
                <p:spPr>
                  <a:xfrm>
                    <a:off x="2687782" y="3980872"/>
                    <a:ext cx="364836" cy="734291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9" name="Rectangle 268">
                    <a:extLst>
                      <a:ext uri="{FF2B5EF4-FFF2-40B4-BE49-F238E27FC236}">
                        <a16:creationId xmlns:a16="http://schemas.microsoft.com/office/drawing/2014/main" id="{134A8BC2-145B-2E4A-94A4-4B5647C0609D}"/>
                      </a:ext>
                    </a:extLst>
                  </p:cNvPr>
                  <p:cNvSpPr/>
                  <p:nvPr/>
                </p:nvSpPr>
                <p:spPr>
                  <a:xfrm>
                    <a:off x="3209636" y="2230582"/>
                    <a:ext cx="364836" cy="2484581"/>
                  </a:xfrm>
                  <a:prstGeom prst="rect">
                    <a:avLst/>
                  </a:prstGeom>
                  <a:solidFill>
                    <a:srgbClr val="FC840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  <p:grpSp>
            <p:nvGrpSpPr>
              <p:cNvPr id="157" name="Group 156">
                <a:extLst>
                  <a:ext uri="{FF2B5EF4-FFF2-40B4-BE49-F238E27FC236}">
                    <a16:creationId xmlns:a16="http://schemas.microsoft.com/office/drawing/2014/main" id="{C7AB261F-728B-D246-B238-53C4AC647FE1}"/>
                  </a:ext>
                </a:extLst>
              </p:cNvPr>
              <p:cNvGrpSpPr/>
              <p:nvPr/>
            </p:nvGrpSpPr>
            <p:grpSpPr>
              <a:xfrm>
                <a:off x="2368134" y="1748393"/>
                <a:ext cx="482825" cy="2858388"/>
                <a:chOff x="1538256" y="1480088"/>
                <a:chExt cx="766941" cy="3407110"/>
              </a:xfrm>
            </p:grpSpPr>
            <p:sp>
              <p:nvSpPr>
                <p:cNvPr id="257" name="TextBox 256">
                  <a:extLst>
                    <a:ext uri="{FF2B5EF4-FFF2-40B4-BE49-F238E27FC236}">
                      <a16:creationId xmlns:a16="http://schemas.microsoft.com/office/drawing/2014/main" id="{35E4E9B8-5300-B945-B1B8-F24450B8A3EF}"/>
                    </a:ext>
                  </a:extLst>
                </p:cNvPr>
                <p:cNvSpPr txBox="1"/>
                <p:nvPr/>
              </p:nvSpPr>
              <p:spPr>
                <a:xfrm>
                  <a:off x="1538256" y="1480088"/>
                  <a:ext cx="766941" cy="36686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sz="1400" dirty="0"/>
                    <a:t>100</a:t>
                  </a:r>
                </a:p>
              </p:txBody>
            </p:sp>
            <p:sp>
              <p:nvSpPr>
                <p:cNvPr id="258" name="TextBox 257">
                  <a:extLst>
                    <a:ext uri="{FF2B5EF4-FFF2-40B4-BE49-F238E27FC236}">
                      <a16:creationId xmlns:a16="http://schemas.microsoft.com/office/drawing/2014/main" id="{7BBFDE11-2FDF-E940-ACB7-213EE1B310AC}"/>
                    </a:ext>
                  </a:extLst>
                </p:cNvPr>
                <p:cNvSpPr txBox="1"/>
                <p:nvPr/>
              </p:nvSpPr>
              <p:spPr>
                <a:xfrm>
                  <a:off x="1696127" y="2240149"/>
                  <a:ext cx="609070" cy="36686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sz="1400" dirty="0"/>
                    <a:t>75</a:t>
                  </a:r>
                </a:p>
              </p:txBody>
            </p:sp>
            <p:sp>
              <p:nvSpPr>
                <p:cNvPr id="259" name="TextBox 258">
                  <a:extLst>
                    <a:ext uri="{FF2B5EF4-FFF2-40B4-BE49-F238E27FC236}">
                      <a16:creationId xmlns:a16="http://schemas.microsoft.com/office/drawing/2014/main" id="{53E289F3-F4AE-894B-A9B1-BD92D99FEEBE}"/>
                    </a:ext>
                  </a:extLst>
                </p:cNvPr>
                <p:cNvSpPr txBox="1"/>
                <p:nvPr/>
              </p:nvSpPr>
              <p:spPr>
                <a:xfrm>
                  <a:off x="1696127" y="3000212"/>
                  <a:ext cx="609070" cy="36686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sz="1400" dirty="0"/>
                    <a:t>50</a:t>
                  </a:r>
                </a:p>
              </p:txBody>
            </p:sp>
            <p:sp>
              <p:nvSpPr>
                <p:cNvPr id="260" name="TextBox 259">
                  <a:extLst>
                    <a:ext uri="{FF2B5EF4-FFF2-40B4-BE49-F238E27FC236}">
                      <a16:creationId xmlns:a16="http://schemas.microsoft.com/office/drawing/2014/main" id="{6A5EF2D7-0F7D-2B44-94BC-A26E6ADA8B72}"/>
                    </a:ext>
                  </a:extLst>
                </p:cNvPr>
                <p:cNvSpPr txBox="1"/>
                <p:nvPr/>
              </p:nvSpPr>
              <p:spPr>
                <a:xfrm>
                  <a:off x="1696127" y="3760273"/>
                  <a:ext cx="609070" cy="36686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sz="1400" dirty="0"/>
                    <a:t>25</a:t>
                  </a:r>
                </a:p>
              </p:txBody>
            </p:sp>
            <p:sp>
              <p:nvSpPr>
                <p:cNvPr id="261" name="TextBox 260">
                  <a:extLst>
                    <a:ext uri="{FF2B5EF4-FFF2-40B4-BE49-F238E27FC236}">
                      <a16:creationId xmlns:a16="http://schemas.microsoft.com/office/drawing/2014/main" id="{C7DC5B8C-C57B-A741-B6F2-276E76A897A2}"/>
                    </a:ext>
                  </a:extLst>
                </p:cNvPr>
                <p:cNvSpPr txBox="1"/>
                <p:nvPr/>
              </p:nvSpPr>
              <p:spPr>
                <a:xfrm>
                  <a:off x="1853994" y="4520337"/>
                  <a:ext cx="451203" cy="36686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sz="1400" dirty="0"/>
                    <a:t>0</a:t>
                  </a:r>
                </a:p>
              </p:txBody>
            </p:sp>
          </p:grpSp>
          <p:grpSp>
            <p:nvGrpSpPr>
              <p:cNvPr id="159" name="Group 158">
                <a:extLst>
                  <a:ext uri="{FF2B5EF4-FFF2-40B4-BE49-F238E27FC236}">
                    <a16:creationId xmlns:a16="http://schemas.microsoft.com/office/drawing/2014/main" id="{3FA5BFF7-A164-3F4F-9DB9-E50853083990}"/>
                  </a:ext>
                </a:extLst>
              </p:cNvPr>
              <p:cNvGrpSpPr/>
              <p:nvPr/>
            </p:nvGrpSpPr>
            <p:grpSpPr>
              <a:xfrm>
                <a:off x="3199571" y="1933885"/>
                <a:ext cx="2551389" cy="1817506"/>
                <a:chOff x="5377802" y="2007383"/>
                <a:chExt cx="4052745" cy="1788071"/>
              </a:xfrm>
            </p:grpSpPr>
            <p:grpSp>
              <p:nvGrpSpPr>
                <p:cNvPr id="162" name="Group 161">
                  <a:extLst>
                    <a:ext uri="{FF2B5EF4-FFF2-40B4-BE49-F238E27FC236}">
                      <a16:creationId xmlns:a16="http://schemas.microsoft.com/office/drawing/2014/main" id="{73E6420A-A643-EF47-A1C9-088B5E103F90}"/>
                    </a:ext>
                  </a:extLst>
                </p:cNvPr>
                <p:cNvGrpSpPr/>
                <p:nvPr/>
              </p:nvGrpSpPr>
              <p:grpSpPr>
                <a:xfrm>
                  <a:off x="5377802" y="2007383"/>
                  <a:ext cx="536594" cy="1181110"/>
                  <a:chOff x="3060776" y="3208613"/>
                  <a:chExt cx="536594" cy="1780594"/>
                </a:xfrm>
              </p:grpSpPr>
              <p:cxnSp>
                <p:nvCxnSpPr>
                  <p:cNvPr id="248" name="Straight Connector 247">
                    <a:extLst>
                      <a:ext uri="{FF2B5EF4-FFF2-40B4-BE49-F238E27FC236}">
                        <a16:creationId xmlns:a16="http://schemas.microsoft.com/office/drawing/2014/main" id="{9FD6CFFC-F915-3D4A-AD32-C5B0B8BCF623}"/>
                      </a:ext>
                    </a:extLst>
                  </p:cNvPr>
                  <p:cNvCxnSpPr/>
                  <p:nvPr/>
                </p:nvCxnSpPr>
                <p:spPr>
                  <a:xfrm>
                    <a:off x="3060776" y="3214089"/>
                    <a:ext cx="536594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9" name="Straight Connector 248">
                    <a:extLst>
                      <a:ext uri="{FF2B5EF4-FFF2-40B4-BE49-F238E27FC236}">
                        <a16:creationId xmlns:a16="http://schemas.microsoft.com/office/drawing/2014/main" id="{10EEBFEE-D928-7747-8BCC-B7091C922F2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066251" y="3208613"/>
                    <a:ext cx="0" cy="1780594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0" name="Straight Connector 249">
                    <a:extLst>
                      <a:ext uri="{FF2B5EF4-FFF2-40B4-BE49-F238E27FC236}">
                        <a16:creationId xmlns:a16="http://schemas.microsoft.com/office/drawing/2014/main" id="{832D2A9A-6593-034D-8226-33D29B3A1B0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592806" y="3208614"/>
                    <a:ext cx="0" cy="247305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298491BB-65F9-9B48-8062-D7139818DCDD}"/>
                    </a:ext>
                  </a:extLst>
                </p:cNvPr>
                <p:cNvGrpSpPr/>
                <p:nvPr/>
              </p:nvGrpSpPr>
              <p:grpSpPr>
                <a:xfrm>
                  <a:off x="6547725" y="2007384"/>
                  <a:ext cx="536594" cy="1571449"/>
                  <a:chOff x="3060776" y="3208614"/>
                  <a:chExt cx="536594" cy="1758216"/>
                </a:xfrm>
              </p:grpSpPr>
              <p:cxnSp>
                <p:nvCxnSpPr>
                  <p:cNvPr id="245" name="Straight Connector 244">
                    <a:extLst>
                      <a:ext uri="{FF2B5EF4-FFF2-40B4-BE49-F238E27FC236}">
                        <a16:creationId xmlns:a16="http://schemas.microsoft.com/office/drawing/2014/main" id="{396E9AEC-8CA4-264F-8EBC-7C1CEBBCE056}"/>
                      </a:ext>
                    </a:extLst>
                  </p:cNvPr>
                  <p:cNvCxnSpPr/>
                  <p:nvPr/>
                </p:nvCxnSpPr>
                <p:spPr>
                  <a:xfrm>
                    <a:off x="3060776" y="3214089"/>
                    <a:ext cx="536594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6" name="Straight Connector 245">
                    <a:extLst>
                      <a:ext uri="{FF2B5EF4-FFF2-40B4-BE49-F238E27FC236}">
                        <a16:creationId xmlns:a16="http://schemas.microsoft.com/office/drawing/2014/main" id="{A97C20B6-FE17-4C4E-96F0-78C26CEFA88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066251" y="3208614"/>
                    <a:ext cx="0" cy="1758216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7" name="Straight Connector 246">
                    <a:extLst>
                      <a:ext uri="{FF2B5EF4-FFF2-40B4-BE49-F238E27FC236}">
                        <a16:creationId xmlns:a16="http://schemas.microsoft.com/office/drawing/2014/main" id="{50206195-CB7C-C54B-B375-BBFCBDDE3BE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592806" y="3208614"/>
                    <a:ext cx="0" cy="403787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64" name="Group 163">
                  <a:extLst>
                    <a:ext uri="{FF2B5EF4-FFF2-40B4-BE49-F238E27FC236}">
                      <a16:creationId xmlns:a16="http://schemas.microsoft.com/office/drawing/2014/main" id="{A66647E8-6C51-3B4F-A15B-5CB806BD0A91}"/>
                    </a:ext>
                  </a:extLst>
                </p:cNvPr>
                <p:cNvGrpSpPr/>
                <p:nvPr/>
              </p:nvGrpSpPr>
              <p:grpSpPr>
                <a:xfrm>
                  <a:off x="7717647" y="2007385"/>
                  <a:ext cx="536594" cy="1066280"/>
                  <a:chOff x="3060776" y="3208614"/>
                  <a:chExt cx="536594" cy="1830983"/>
                </a:xfrm>
              </p:grpSpPr>
              <p:cxnSp>
                <p:nvCxnSpPr>
                  <p:cNvPr id="169" name="Straight Connector 168">
                    <a:extLst>
                      <a:ext uri="{FF2B5EF4-FFF2-40B4-BE49-F238E27FC236}">
                        <a16:creationId xmlns:a16="http://schemas.microsoft.com/office/drawing/2014/main" id="{5FA0B3D3-BDAE-9B4C-8A24-4929F093D591}"/>
                      </a:ext>
                    </a:extLst>
                  </p:cNvPr>
                  <p:cNvCxnSpPr/>
                  <p:nvPr/>
                </p:nvCxnSpPr>
                <p:spPr>
                  <a:xfrm>
                    <a:off x="3060776" y="3214089"/>
                    <a:ext cx="536594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" name="Straight Connector 169">
                    <a:extLst>
                      <a:ext uri="{FF2B5EF4-FFF2-40B4-BE49-F238E27FC236}">
                        <a16:creationId xmlns:a16="http://schemas.microsoft.com/office/drawing/2014/main" id="{AAA84072-B0F4-9945-8964-9321D858B63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066251" y="3208614"/>
                    <a:ext cx="0" cy="1830983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2" name="Straight Connector 201">
                    <a:extLst>
                      <a:ext uri="{FF2B5EF4-FFF2-40B4-BE49-F238E27FC236}">
                        <a16:creationId xmlns:a16="http://schemas.microsoft.com/office/drawing/2014/main" id="{DF8592A7-4DC9-9C43-9685-0B4777BBAC8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592806" y="3208614"/>
                    <a:ext cx="0" cy="28169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65" name="Group 164">
                  <a:extLst>
                    <a:ext uri="{FF2B5EF4-FFF2-40B4-BE49-F238E27FC236}">
                      <a16:creationId xmlns:a16="http://schemas.microsoft.com/office/drawing/2014/main" id="{93B4A9EF-7B75-B042-B94E-1B146C1198C7}"/>
                    </a:ext>
                  </a:extLst>
                </p:cNvPr>
                <p:cNvGrpSpPr/>
                <p:nvPr/>
              </p:nvGrpSpPr>
              <p:grpSpPr>
                <a:xfrm>
                  <a:off x="8893953" y="2007384"/>
                  <a:ext cx="536594" cy="1788070"/>
                  <a:chOff x="3060776" y="3208614"/>
                  <a:chExt cx="536594" cy="2000582"/>
                </a:xfrm>
              </p:grpSpPr>
              <p:cxnSp>
                <p:nvCxnSpPr>
                  <p:cNvPr id="166" name="Straight Connector 165">
                    <a:extLst>
                      <a:ext uri="{FF2B5EF4-FFF2-40B4-BE49-F238E27FC236}">
                        <a16:creationId xmlns:a16="http://schemas.microsoft.com/office/drawing/2014/main" id="{EA3AB1ED-4168-3845-9E68-47AD07421BEA}"/>
                      </a:ext>
                    </a:extLst>
                  </p:cNvPr>
                  <p:cNvCxnSpPr/>
                  <p:nvPr/>
                </p:nvCxnSpPr>
                <p:spPr>
                  <a:xfrm>
                    <a:off x="3060776" y="3214089"/>
                    <a:ext cx="536594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7" name="Straight Connector 166">
                    <a:extLst>
                      <a:ext uri="{FF2B5EF4-FFF2-40B4-BE49-F238E27FC236}">
                        <a16:creationId xmlns:a16="http://schemas.microsoft.com/office/drawing/2014/main" id="{302D4087-DB6A-784E-9C05-DB5AB874044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066251" y="3208614"/>
                    <a:ext cx="0" cy="2000582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8" name="Straight Connector 167">
                    <a:extLst>
                      <a:ext uri="{FF2B5EF4-FFF2-40B4-BE49-F238E27FC236}">
                        <a16:creationId xmlns:a16="http://schemas.microsoft.com/office/drawing/2014/main" id="{C357262E-F9FE-B24A-BC30-6AB80482D01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592806" y="3208614"/>
                    <a:ext cx="0" cy="385433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48BE01A1-FB6A-AC40-8860-B5EC903FC76B}"/>
                  </a:ext>
                </a:extLst>
              </p:cNvPr>
              <p:cNvGrpSpPr/>
              <p:nvPr/>
            </p:nvGrpSpPr>
            <p:grpSpPr>
              <a:xfrm>
                <a:off x="3121219" y="1725821"/>
                <a:ext cx="2722553" cy="185702"/>
                <a:chOff x="5253342" y="1781366"/>
                <a:chExt cx="4324631" cy="185702"/>
              </a:xfrm>
            </p:grpSpPr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D151291A-6D90-E74A-86CE-B9C7D423BB54}"/>
                    </a:ext>
                  </a:extLst>
                </p:cNvPr>
                <p:cNvSpPr txBox="1"/>
                <p:nvPr/>
              </p:nvSpPr>
              <p:spPr>
                <a:xfrm>
                  <a:off x="5253342" y="1781366"/>
                  <a:ext cx="837728" cy="1692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b">
                  <a:spAutoFit/>
                </a:bodyPr>
                <a:lstStyle/>
                <a:p>
                  <a:pPr algn="ctr"/>
                  <a:r>
                    <a:rPr lang="en-US" sz="1100" i="1" dirty="0"/>
                    <a:t>P </a:t>
                  </a:r>
                  <a:r>
                    <a:rPr lang="en-US" sz="1100" dirty="0"/>
                    <a:t>&lt; 0.01</a:t>
                  </a:r>
                </a:p>
              </p:txBody>
            </p:sp>
            <p:sp>
              <p:nvSpPr>
                <p:cNvPr id="132" name="TextBox 131">
                  <a:extLst>
                    <a:ext uri="{FF2B5EF4-FFF2-40B4-BE49-F238E27FC236}">
                      <a16:creationId xmlns:a16="http://schemas.microsoft.com/office/drawing/2014/main" id="{2ABABFC2-8048-9D49-82AF-08B45FAD6283}"/>
                    </a:ext>
                  </a:extLst>
                </p:cNvPr>
                <p:cNvSpPr txBox="1"/>
                <p:nvPr/>
              </p:nvSpPr>
              <p:spPr>
                <a:xfrm>
                  <a:off x="6415642" y="1781366"/>
                  <a:ext cx="837728" cy="1692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b">
                  <a:spAutoFit/>
                </a:bodyPr>
                <a:lstStyle/>
                <a:p>
                  <a:pPr algn="ctr"/>
                  <a:r>
                    <a:rPr lang="en-US" sz="1100" i="1" dirty="0"/>
                    <a:t>P </a:t>
                  </a:r>
                  <a:r>
                    <a:rPr lang="en-US" sz="1100" dirty="0"/>
                    <a:t>&lt; 0.01</a:t>
                  </a:r>
                </a:p>
              </p:txBody>
            </p:sp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6DEEC47A-9E9C-0B4B-B6AE-A173C62CA828}"/>
                    </a:ext>
                  </a:extLst>
                </p:cNvPr>
                <p:cNvSpPr txBox="1"/>
                <p:nvPr/>
              </p:nvSpPr>
              <p:spPr>
                <a:xfrm>
                  <a:off x="8740245" y="1797791"/>
                  <a:ext cx="837728" cy="1692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b">
                  <a:spAutoFit/>
                </a:bodyPr>
                <a:lstStyle/>
                <a:p>
                  <a:pPr algn="ctr"/>
                  <a:r>
                    <a:rPr lang="en-US" sz="1100" i="1" dirty="0"/>
                    <a:t>P </a:t>
                  </a:r>
                  <a:r>
                    <a:rPr lang="en-US" sz="1100" dirty="0"/>
                    <a:t>&lt; 0.01</a:t>
                  </a:r>
                </a:p>
              </p:txBody>
            </p:sp>
            <p:sp>
              <p:nvSpPr>
                <p:cNvPr id="134" name="TextBox 133">
                  <a:extLst>
                    <a:ext uri="{FF2B5EF4-FFF2-40B4-BE49-F238E27FC236}">
                      <a16:creationId xmlns:a16="http://schemas.microsoft.com/office/drawing/2014/main" id="{29AEA10D-E75A-E249-9502-0371D689250D}"/>
                    </a:ext>
                  </a:extLst>
                </p:cNvPr>
                <p:cNvSpPr txBox="1"/>
                <p:nvPr/>
              </p:nvSpPr>
              <p:spPr>
                <a:xfrm>
                  <a:off x="7577944" y="1781366"/>
                  <a:ext cx="837726" cy="1692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b">
                  <a:spAutoFit/>
                </a:bodyPr>
                <a:lstStyle/>
                <a:p>
                  <a:pPr algn="ctr"/>
                  <a:r>
                    <a:rPr lang="en-US" sz="1100" i="1" dirty="0"/>
                    <a:t>P</a:t>
                  </a:r>
                  <a:r>
                    <a:rPr lang="en-US" sz="1100" dirty="0"/>
                    <a:t> = 0.02</a:t>
                  </a:r>
                </a:p>
              </p:txBody>
            </p:sp>
          </p:grpSp>
          <p:grpSp>
            <p:nvGrpSpPr>
              <p:cNvPr id="135" name="Group 134">
                <a:extLst>
                  <a:ext uri="{FF2B5EF4-FFF2-40B4-BE49-F238E27FC236}">
                    <a16:creationId xmlns:a16="http://schemas.microsoft.com/office/drawing/2014/main" id="{E8DF3C6C-8DB8-7842-A73F-3A4DC467587D}"/>
                  </a:ext>
                </a:extLst>
              </p:cNvPr>
              <p:cNvGrpSpPr/>
              <p:nvPr/>
            </p:nvGrpSpPr>
            <p:grpSpPr>
              <a:xfrm>
                <a:off x="2288584" y="4454859"/>
                <a:ext cx="3719076" cy="394404"/>
                <a:chOff x="3930744" y="4697729"/>
                <a:chExt cx="5907555" cy="394404"/>
              </a:xfrm>
            </p:grpSpPr>
            <p:grpSp>
              <p:nvGrpSpPr>
                <p:cNvPr id="136" name="Group 135">
                  <a:extLst>
                    <a:ext uri="{FF2B5EF4-FFF2-40B4-BE49-F238E27FC236}">
                      <a16:creationId xmlns:a16="http://schemas.microsoft.com/office/drawing/2014/main" id="{303EA995-1A31-CD49-B313-635493C93D37}"/>
                    </a:ext>
                  </a:extLst>
                </p:cNvPr>
                <p:cNvGrpSpPr/>
                <p:nvPr/>
              </p:nvGrpSpPr>
              <p:grpSpPr>
                <a:xfrm>
                  <a:off x="4908259" y="4697729"/>
                  <a:ext cx="4930040" cy="91440"/>
                  <a:chOff x="4719079" y="4704079"/>
                  <a:chExt cx="4930040" cy="91440"/>
                </a:xfrm>
              </p:grpSpPr>
              <p:cxnSp>
                <p:nvCxnSpPr>
                  <p:cNvPr id="145" name="Straight Connector 144">
                    <a:extLst>
                      <a:ext uri="{FF2B5EF4-FFF2-40B4-BE49-F238E27FC236}">
                        <a16:creationId xmlns:a16="http://schemas.microsoft.com/office/drawing/2014/main" id="{AB83C794-0E7B-0441-88CA-4ED27583B4A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719079" y="4711485"/>
                    <a:ext cx="493004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46" name="Group 145">
                    <a:extLst>
                      <a:ext uri="{FF2B5EF4-FFF2-40B4-BE49-F238E27FC236}">
                        <a16:creationId xmlns:a16="http://schemas.microsoft.com/office/drawing/2014/main" id="{6375F631-C340-8B45-A717-981B397D2D4B}"/>
                      </a:ext>
                    </a:extLst>
                  </p:cNvPr>
                  <p:cNvGrpSpPr/>
                  <p:nvPr/>
                </p:nvGrpSpPr>
                <p:grpSpPr>
                  <a:xfrm>
                    <a:off x="5470453" y="4704079"/>
                    <a:ext cx="3491441" cy="91440"/>
                    <a:chOff x="5470453" y="4704079"/>
                    <a:chExt cx="3491441" cy="91440"/>
                  </a:xfrm>
                </p:grpSpPr>
                <p:cxnSp>
                  <p:nvCxnSpPr>
                    <p:cNvPr id="149" name="Straight Connector 148">
                      <a:extLst>
                        <a:ext uri="{FF2B5EF4-FFF2-40B4-BE49-F238E27FC236}">
                          <a16:creationId xmlns:a16="http://schemas.microsoft.com/office/drawing/2014/main" id="{4D3C72CA-F97C-6441-BC0E-02A1865E2C4F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5470453" y="4704079"/>
                      <a:ext cx="0" cy="9144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0" name="Straight Connector 149">
                      <a:extLst>
                        <a:ext uri="{FF2B5EF4-FFF2-40B4-BE49-F238E27FC236}">
                          <a16:creationId xmlns:a16="http://schemas.microsoft.com/office/drawing/2014/main" id="{67310803-DAF1-2149-9708-D7807FDBDC3E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6634266" y="4704079"/>
                      <a:ext cx="0" cy="9144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1" name="Straight Connector 150">
                      <a:extLst>
                        <a:ext uri="{FF2B5EF4-FFF2-40B4-BE49-F238E27FC236}">
                          <a16:creationId xmlns:a16="http://schemas.microsoft.com/office/drawing/2014/main" id="{F8961A1E-E82E-6A45-8B64-6A47D8854ACB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7798079" y="4704079"/>
                      <a:ext cx="0" cy="9144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2" name="Straight Connector 151">
                      <a:extLst>
                        <a:ext uri="{FF2B5EF4-FFF2-40B4-BE49-F238E27FC236}">
                          <a16:creationId xmlns:a16="http://schemas.microsoft.com/office/drawing/2014/main" id="{436C0315-27DC-3149-A0CC-3C62EAEE9577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8961894" y="4704079"/>
                      <a:ext cx="0" cy="9144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137" name="Group 136">
                  <a:extLst>
                    <a:ext uri="{FF2B5EF4-FFF2-40B4-BE49-F238E27FC236}">
                      <a16:creationId xmlns:a16="http://schemas.microsoft.com/office/drawing/2014/main" id="{F384C693-6F73-AF45-BEC6-563985EAE63D}"/>
                    </a:ext>
                  </a:extLst>
                </p:cNvPr>
                <p:cNvGrpSpPr/>
                <p:nvPr/>
              </p:nvGrpSpPr>
              <p:grpSpPr>
                <a:xfrm>
                  <a:off x="3930744" y="4784356"/>
                  <a:ext cx="5641398" cy="307777"/>
                  <a:chOff x="3741564" y="4800231"/>
                  <a:chExt cx="5641398" cy="307777"/>
                </a:xfrm>
              </p:grpSpPr>
              <p:sp>
                <p:nvSpPr>
                  <p:cNvPr id="140" name="TextBox 139">
                    <a:extLst>
                      <a:ext uri="{FF2B5EF4-FFF2-40B4-BE49-F238E27FC236}">
                        <a16:creationId xmlns:a16="http://schemas.microsoft.com/office/drawing/2014/main" id="{9268ABD2-15E1-9E47-9F48-928EFC884839}"/>
                      </a:ext>
                    </a:extLst>
                  </p:cNvPr>
                  <p:cNvSpPr txBox="1"/>
                  <p:nvPr/>
                </p:nvSpPr>
                <p:spPr>
                  <a:xfrm>
                    <a:off x="4970130" y="4800231"/>
                    <a:ext cx="1011386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sz="1400" dirty="0"/>
                      <a:t>&lt; 100</a:t>
                    </a:r>
                  </a:p>
                </p:txBody>
              </p:sp>
              <p:sp>
                <p:nvSpPr>
                  <p:cNvPr id="141" name="TextBox 140">
                    <a:extLst>
                      <a:ext uri="{FF2B5EF4-FFF2-40B4-BE49-F238E27FC236}">
                        <a16:creationId xmlns:a16="http://schemas.microsoft.com/office/drawing/2014/main" id="{7283824B-B19E-2146-95F1-54A2301F0D61}"/>
                      </a:ext>
                    </a:extLst>
                  </p:cNvPr>
                  <p:cNvSpPr txBox="1"/>
                  <p:nvPr/>
                </p:nvSpPr>
                <p:spPr>
                  <a:xfrm>
                    <a:off x="6208518" y="4800231"/>
                    <a:ext cx="853517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sz="1400" dirty="0"/>
                      <a:t>&lt; 85</a:t>
                    </a:r>
                  </a:p>
                </p:txBody>
              </p:sp>
              <p:sp>
                <p:nvSpPr>
                  <p:cNvPr id="142" name="TextBox 141">
                    <a:extLst>
                      <a:ext uri="{FF2B5EF4-FFF2-40B4-BE49-F238E27FC236}">
                        <a16:creationId xmlns:a16="http://schemas.microsoft.com/office/drawing/2014/main" id="{CBFFEB78-CC09-AC4F-B1E4-0BB0DFFF60CA}"/>
                      </a:ext>
                    </a:extLst>
                  </p:cNvPr>
                  <p:cNvSpPr txBox="1"/>
                  <p:nvPr/>
                </p:nvSpPr>
                <p:spPr>
                  <a:xfrm>
                    <a:off x="7369990" y="4800231"/>
                    <a:ext cx="853517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sz="1400" dirty="0"/>
                      <a:t>&lt; 80</a:t>
                    </a:r>
                  </a:p>
                </p:txBody>
              </p:sp>
              <p:sp>
                <p:nvSpPr>
                  <p:cNvPr id="143" name="TextBox 142">
                    <a:extLst>
                      <a:ext uri="{FF2B5EF4-FFF2-40B4-BE49-F238E27FC236}">
                        <a16:creationId xmlns:a16="http://schemas.microsoft.com/office/drawing/2014/main" id="{619095F2-D30C-CE45-B263-D9031034EDE8}"/>
                      </a:ext>
                    </a:extLst>
                  </p:cNvPr>
                  <p:cNvSpPr txBox="1"/>
                  <p:nvPr/>
                </p:nvSpPr>
                <p:spPr>
                  <a:xfrm>
                    <a:off x="8529445" y="4800231"/>
                    <a:ext cx="853517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sz="1400" dirty="0"/>
                      <a:t>&lt; 65</a:t>
                    </a:r>
                  </a:p>
                </p:txBody>
              </p:sp>
              <p:sp>
                <p:nvSpPr>
                  <p:cNvPr id="144" name="TextBox 143">
                    <a:extLst>
                      <a:ext uri="{FF2B5EF4-FFF2-40B4-BE49-F238E27FC236}">
                        <a16:creationId xmlns:a16="http://schemas.microsoft.com/office/drawing/2014/main" id="{FB7FA13A-0C32-094E-9BCE-2917038FCD13}"/>
                      </a:ext>
                    </a:extLst>
                  </p:cNvPr>
                  <p:cNvSpPr txBox="1"/>
                  <p:nvPr/>
                </p:nvSpPr>
                <p:spPr>
                  <a:xfrm>
                    <a:off x="3741564" y="4800231"/>
                    <a:ext cx="1082681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r"/>
                    <a:r>
                      <a:rPr lang="en-US" sz="1400" dirty="0"/>
                      <a:t>mg/dL</a:t>
                    </a:r>
                  </a:p>
                </p:txBody>
              </p:sp>
            </p:grpSp>
          </p:grpSp>
          <p:grpSp>
            <p:nvGrpSpPr>
              <p:cNvPr id="296" name="Group 295">
                <a:extLst>
                  <a:ext uri="{FF2B5EF4-FFF2-40B4-BE49-F238E27FC236}">
                    <a16:creationId xmlns:a16="http://schemas.microsoft.com/office/drawing/2014/main" id="{0113F3AE-05DA-B64E-A65F-82511CF47FD6}"/>
                  </a:ext>
                </a:extLst>
              </p:cNvPr>
              <p:cNvGrpSpPr/>
              <p:nvPr/>
            </p:nvGrpSpPr>
            <p:grpSpPr>
              <a:xfrm>
                <a:off x="4552307" y="4948620"/>
                <a:ext cx="1324010" cy="91443"/>
                <a:chOff x="6104467" y="-844413"/>
                <a:chExt cx="960617" cy="186270"/>
              </a:xfrm>
            </p:grpSpPr>
            <p:cxnSp>
              <p:nvCxnSpPr>
                <p:cNvPr id="309" name="Straight Connector 308">
                  <a:extLst>
                    <a:ext uri="{FF2B5EF4-FFF2-40B4-BE49-F238E27FC236}">
                      <a16:creationId xmlns:a16="http://schemas.microsoft.com/office/drawing/2014/main" id="{7D63FD5D-CC40-1A46-881D-1BFC11521BBB}"/>
                    </a:ext>
                  </a:extLst>
                </p:cNvPr>
                <p:cNvCxnSpPr/>
                <p:nvPr/>
              </p:nvCxnSpPr>
              <p:spPr>
                <a:xfrm>
                  <a:off x="6104467" y="-768849"/>
                  <a:ext cx="956733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0" name="Straight Connector 309">
                  <a:extLst>
                    <a:ext uri="{FF2B5EF4-FFF2-40B4-BE49-F238E27FC236}">
                      <a16:creationId xmlns:a16="http://schemas.microsoft.com/office/drawing/2014/main" id="{33762079-2B1E-DE40-9EEE-7FA1C7403A5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106408" y="-844409"/>
                  <a:ext cx="0" cy="186266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1" name="Straight Connector 310">
                  <a:extLst>
                    <a:ext uri="{FF2B5EF4-FFF2-40B4-BE49-F238E27FC236}">
                      <a16:creationId xmlns:a16="http://schemas.microsoft.com/office/drawing/2014/main" id="{9BC90D17-440A-B143-A29D-0BFFD50AC6D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65084" y="-844413"/>
                  <a:ext cx="0" cy="186266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97" name="Group 296">
                <a:extLst>
                  <a:ext uri="{FF2B5EF4-FFF2-40B4-BE49-F238E27FC236}">
                    <a16:creationId xmlns:a16="http://schemas.microsoft.com/office/drawing/2014/main" id="{0B5065C8-766F-A647-9D7F-F802207DECD6}"/>
                  </a:ext>
                </a:extLst>
              </p:cNvPr>
              <p:cNvGrpSpPr/>
              <p:nvPr/>
            </p:nvGrpSpPr>
            <p:grpSpPr>
              <a:xfrm>
                <a:off x="3087870" y="4939996"/>
                <a:ext cx="1324010" cy="100065"/>
                <a:chOff x="6104467" y="-861980"/>
                <a:chExt cx="960617" cy="203833"/>
              </a:xfrm>
            </p:grpSpPr>
            <p:cxnSp>
              <p:nvCxnSpPr>
                <p:cNvPr id="306" name="Straight Connector 305">
                  <a:extLst>
                    <a:ext uri="{FF2B5EF4-FFF2-40B4-BE49-F238E27FC236}">
                      <a16:creationId xmlns:a16="http://schemas.microsoft.com/office/drawing/2014/main" id="{2C8DF1AD-F9B4-3245-8D4D-D27D58EEBD5F}"/>
                    </a:ext>
                  </a:extLst>
                </p:cNvPr>
                <p:cNvCxnSpPr/>
                <p:nvPr/>
              </p:nvCxnSpPr>
              <p:spPr>
                <a:xfrm>
                  <a:off x="6104467" y="-768848"/>
                  <a:ext cx="956733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7" name="Straight Connector 306">
                  <a:extLst>
                    <a:ext uri="{FF2B5EF4-FFF2-40B4-BE49-F238E27FC236}">
                      <a16:creationId xmlns:a16="http://schemas.microsoft.com/office/drawing/2014/main" id="{98C185EB-DBC4-514D-8CD2-E08529373B2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106408" y="-861980"/>
                  <a:ext cx="0" cy="186264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8" name="Straight Connector 307">
                  <a:extLst>
                    <a:ext uri="{FF2B5EF4-FFF2-40B4-BE49-F238E27FC236}">
                      <a16:creationId xmlns:a16="http://schemas.microsoft.com/office/drawing/2014/main" id="{F30633E4-5F96-A84F-B700-E2EEB7732A7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65084" y="-844413"/>
                  <a:ext cx="0" cy="186266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0" name="Group 9"/>
            <p:cNvGrpSpPr/>
            <p:nvPr/>
          </p:nvGrpSpPr>
          <p:grpSpPr>
            <a:xfrm>
              <a:off x="3316752" y="4821079"/>
              <a:ext cx="2233772" cy="338554"/>
              <a:chOff x="3316752" y="4821079"/>
              <a:chExt cx="2233772" cy="338554"/>
            </a:xfrm>
          </p:grpSpPr>
          <p:sp>
            <p:nvSpPr>
              <p:cNvPr id="301" name="TextBox 300">
                <a:extLst>
                  <a:ext uri="{FF2B5EF4-FFF2-40B4-BE49-F238E27FC236}">
                    <a16:creationId xmlns:a16="http://schemas.microsoft.com/office/drawing/2014/main" id="{D9E2DD5B-168C-8A4A-BE26-720653BBDB00}"/>
                  </a:ext>
                </a:extLst>
              </p:cNvPr>
              <p:cNvSpPr txBox="1"/>
              <p:nvPr/>
            </p:nvSpPr>
            <p:spPr>
              <a:xfrm>
                <a:off x="3316752" y="4821079"/>
                <a:ext cx="912086" cy="33855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/>
                  <a:t>non-HDL</a:t>
                </a:r>
              </a:p>
            </p:txBody>
          </p:sp>
          <p:sp>
            <p:nvSpPr>
              <p:cNvPr id="302" name="TextBox 301">
                <a:extLst>
                  <a:ext uri="{FF2B5EF4-FFF2-40B4-BE49-F238E27FC236}">
                    <a16:creationId xmlns:a16="http://schemas.microsoft.com/office/drawing/2014/main" id="{88D45675-E369-264F-AD30-24B28D4BA441}"/>
                  </a:ext>
                </a:extLst>
              </p:cNvPr>
              <p:cNvSpPr txBox="1"/>
              <p:nvPr/>
            </p:nvSpPr>
            <p:spPr>
              <a:xfrm>
                <a:off x="4917326" y="4821079"/>
                <a:ext cx="633198" cy="33855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600" b="1" dirty="0" err="1"/>
                  <a:t>ApoB</a:t>
                </a:r>
                <a:endParaRPr lang="en-US" sz="1600" b="1" dirty="0"/>
              </a:p>
            </p:txBody>
          </p:sp>
        </p:grpSp>
      </p:grpSp>
      <p:sp>
        <p:nvSpPr>
          <p:cNvPr id="421" name="TextBox 420">
            <a:extLst>
              <a:ext uri="{FF2B5EF4-FFF2-40B4-BE49-F238E27FC236}">
                <a16:creationId xmlns:a16="http://schemas.microsoft.com/office/drawing/2014/main" id="{FBD4A948-74DC-C04C-98C0-9DBD6F43DD30}"/>
              </a:ext>
            </a:extLst>
          </p:cNvPr>
          <p:cNvSpPr txBox="1"/>
          <p:nvPr/>
        </p:nvSpPr>
        <p:spPr>
          <a:xfrm>
            <a:off x="2521695" y="1326330"/>
            <a:ext cx="2042547" cy="3385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1"/>
                </a:solidFill>
              </a:rPr>
              <a:t>Hospital Discharge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6564568" y="1326330"/>
            <a:ext cx="4350936" cy="3787294"/>
            <a:chOff x="7880726" y="1326330"/>
            <a:chExt cx="3639675" cy="3787294"/>
          </a:xfrm>
        </p:grpSpPr>
        <p:grpSp>
          <p:nvGrpSpPr>
            <p:cNvPr id="321" name="Group 320">
              <a:extLst>
                <a:ext uri="{FF2B5EF4-FFF2-40B4-BE49-F238E27FC236}">
                  <a16:creationId xmlns:a16="http://schemas.microsoft.com/office/drawing/2014/main" id="{38ABDC63-620A-1242-8F96-B57843E7A36A}"/>
                </a:ext>
              </a:extLst>
            </p:cNvPr>
            <p:cNvGrpSpPr/>
            <p:nvPr/>
          </p:nvGrpSpPr>
          <p:grpSpPr>
            <a:xfrm>
              <a:off x="8607298" y="1991359"/>
              <a:ext cx="2762279" cy="2468223"/>
              <a:chOff x="5021810" y="1773120"/>
              <a:chExt cx="4387732" cy="2942045"/>
            </a:xfrm>
          </p:grpSpPr>
          <p:grpSp>
            <p:nvGrpSpPr>
              <p:cNvPr id="363" name="Group 362">
                <a:extLst>
                  <a:ext uri="{FF2B5EF4-FFF2-40B4-BE49-F238E27FC236}">
                    <a16:creationId xmlns:a16="http://schemas.microsoft.com/office/drawing/2014/main" id="{6D6AD8E0-F114-A84F-BAC3-C912F15246AC}"/>
                  </a:ext>
                </a:extLst>
              </p:cNvPr>
              <p:cNvGrpSpPr/>
              <p:nvPr/>
            </p:nvGrpSpPr>
            <p:grpSpPr>
              <a:xfrm>
                <a:off x="5021810" y="1869810"/>
                <a:ext cx="886690" cy="2845355"/>
                <a:chOff x="2687782" y="1869810"/>
                <a:chExt cx="886690" cy="2845355"/>
              </a:xfrm>
            </p:grpSpPr>
            <p:sp>
              <p:nvSpPr>
                <p:cNvPr id="373" name="Rectangle 372">
                  <a:extLst>
                    <a:ext uri="{FF2B5EF4-FFF2-40B4-BE49-F238E27FC236}">
                      <a16:creationId xmlns:a16="http://schemas.microsoft.com/office/drawing/2014/main" id="{245C864A-BCC4-B442-ACF4-BA89B5B6C89D}"/>
                    </a:ext>
                  </a:extLst>
                </p:cNvPr>
                <p:cNvSpPr/>
                <p:nvPr/>
              </p:nvSpPr>
              <p:spPr>
                <a:xfrm>
                  <a:off x="2687782" y="2342521"/>
                  <a:ext cx="364836" cy="2372644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74" name="Rectangle 373">
                  <a:extLst>
                    <a:ext uri="{FF2B5EF4-FFF2-40B4-BE49-F238E27FC236}">
                      <a16:creationId xmlns:a16="http://schemas.microsoft.com/office/drawing/2014/main" id="{3D92CC62-4A95-BD47-B7A0-0E1B2FD508FD}"/>
                    </a:ext>
                  </a:extLst>
                </p:cNvPr>
                <p:cNvSpPr/>
                <p:nvPr/>
              </p:nvSpPr>
              <p:spPr>
                <a:xfrm>
                  <a:off x="3209636" y="1869810"/>
                  <a:ext cx="364836" cy="2845354"/>
                </a:xfrm>
                <a:prstGeom prst="rect">
                  <a:avLst/>
                </a:prstGeom>
                <a:solidFill>
                  <a:srgbClr val="FC840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364" name="Group 363">
                <a:extLst>
                  <a:ext uri="{FF2B5EF4-FFF2-40B4-BE49-F238E27FC236}">
                    <a16:creationId xmlns:a16="http://schemas.microsoft.com/office/drawing/2014/main" id="{9489BD22-4C38-2343-A130-C15E3DFF591C}"/>
                  </a:ext>
                </a:extLst>
              </p:cNvPr>
              <p:cNvGrpSpPr/>
              <p:nvPr/>
            </p:nvGrpSpPr>
            <p:grpSpPr>
              <a:xfrm>
                <a:off x="6188824" y="1971873"/>
                <a:ext cx="886690" cy="2743290"/>
                <a:chOff x="2687782" y="1971873"/>
                <a:chExt cx="886690" cy="2743290"/>
              </a:xfrm>
            </p:grpSpPr>
            <p:sp>
              <p:nvSpPr>
                <p:cNvPr id="371" name="Rectangle 370">
                  <a:extLst>
                    <a:ext uri="{FF2B5EF4-FFF2-40B4-BE49-F238E27FC236}">
                      <a16:creationId xmlns:a16="http://schemas.microsoft.com/office/drawing/2014/main" id="{67E2A0CF-982D-B441-8726-3D434AD12B71}"/>
                    </a:ext>
                  </a:extLst>
                </p:cNvPr>
                <p:cNvSpPr/>
                <p:nvPr/>
              </p:nvSpPr>
              <p:spPr>
                <a:xfrm>
                  <a:off x="2687782" y="2901177"/>
                  <a:ext cx="364836" cy="1813986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72" name="Rectangle 371">
                  <a:extLst>
                    <a:ext uri="{FF2B5EF4-FFF2-40B4-BE49-F238E27FC236}">
                      <a16:creationId xmlns:a16="http://schemas.microsoft.com/office/drawing/2014/main" id="{8B6F01C8-0896-DC47-B1D9-18975CD23606}"/>
                    </a:ext>
                  </a:extLst>
                </p:cNvPr>
                <p:cNvSpPr/>
                <p:nvPr/>
              </p:nvSpPr>
              <p:spPr>
                <a:xfrm>
                  <a:off x="3209636" y="1971873"/>
                  <a:ext cx="364836" cy="2743290"/>
                </a:xfrm>
                <a:prstGeom prst="rect">
                  <a:avLst/>
                </a:prstGeom>
                <a:solidFill>
                  <a:srgbClr val="FC840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365" name="Group 364">
                <a:extLst>
                  <a:ext uri="{FF2B5EF4-FFF2-40B4-BE49-F238E27FC236}">
                    <a16:creationId xmlns:a16="http://schemas.microsoft.com/office/drawing/2014/main" id="{705F0872-E20F-F743-B4D4-3185A5554ADA}"/>
                  </a:ext>
                </a:extLst>
              </p:cNvPr>
              <p:cNvGrpSpPr/>
              <p:nvPr/>
            </p:nvGrpSpPr>
            <p:grpSpPr>
              <a:xfrm>
                <a:off x="7355838" y="1773120"/>
                <a:ext cx="886690" cy="2942044"/>
                <a:chOff x="2687782" y="1773120"/>
                <a:chExt cx="886690" cy="2942044"/>
              </a:xfrm>
            </p:grpSpPr>
            <p:sp>
              <p:nvSpPr>
                <p:cNvPr id="369" name="Rectangle 368">
                  <a:extLst>
                    <a:ext uri="{FF2B5EF4-FFF2-40B4-BE49-F238E27FC236}">
                      <a16:creationId xmlns:a16="http://schemas.microsoft.com/office/drawing/2014/main" id="{F2959A5E-BA90-CF4D-843E-3BE229F1A3F5}"/>
                    </a:ext>
                  </a:extLst>
                </p:cNvPr>
                <p:cNvSpPr/>
                <p:nvPr/>
              </p:nvSpPr>
              <p:spPr>
                <a:xfrm>
                  <a:off x="2687782" y="2229714"/>
                  <a:ext cx="364836" cy="248545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70" name="Rectangle 369">
                  <a:extLst>
                    <a:ext uri="{FF2B5EF4-FFF2-40B4-BE49-F238E27FC236}">
                      <a16:creationId xmlns:a16="http://schemas.microsoft.com/office/drawing/2014/main" id="{270BD0B3-7831-5645-AF36-9CD6C6530C3B}"/>
                    </a:ext>
                  </a:extLst>
                </p:cNvPr>
                <p:cNvSpPr/>
                <p:nvPr/>
              </p:nvSpPr>
              <p:spPr>
                <a:xfrm>
                  <a:off x="3209636" y="1773120"/>
                  <a:ext cx="364836" cy="2942044"/>
                </a:xfrm>
                <a:prstGeom prst="rect">
                  <a:avLst/>
                </a:prstGeom>
                <a:solidFill>
                  <a:srgbClr val="FC840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366" name="Group 365">
                <a:extLst>
                  <a:ext uri="{FF2B5EF4-FFF2-40B4-BE49-F238E27FC236}">
                    <a16:creationId xmlns:a16="http://schemas.microsoft.com/office/drawing/2014/main" id="{4C28133C-A381-5B44-9834-716B9892DD09}"/>
                  </a:ext>
                </a:extLst>
              </p:cNvPr>
              <p:cNvGrpSpPr/>
              <p:nvPr/>
            </p:nvGrpSpPr>
            <p:grpSpPr>
              <a:xfrm>
                <a:off x="8522852" y="2100795"/>
                <a:ext cx="886690" cy="2614368"/>
                <a:chOff x="2687782" y="2100795"/>
                <a:chExt cx="886690" cy="2614368"/>
              </a:xfrm>
            </p:grpSpPr>
            <p:sp>
              <p:nvSpPr>
                <p:cNvPr id="367" name="Rectangle 366">
                  <a:extLst>
                    <a:ext uri="{FF2B5EF4-FFF2-40B4-BE49-F238E27FC236}">
                      <a16:creationId xmlns:a16="http://schemas.microsoft.com/office/drawing/2014/main" id="{F9A337CE-25F1-6D4B-B44C-12525CDD1011}"/>
                    </a:ext>
                  </a:extLst>
                </p:cNvPr>
                <p:cNvSpPr/>
                <p:nvPr/>
              </p:nvSpPr>
              <p:spPr>
                <a:xfrm>
                  <a:off x="2687782" y="3357773"/>
                  <a:ext cx="364836" cy="135739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68" name="Rectangle 367">
                  <a:extLst>
                    <a:ext uri="{FF2B5EF4-FFF2-40B4-BE49-F238E27FC236}">
                      <a16:creationId xmlns:a16="http://schemas.microsoft.com/office/drawing/2014/main" id="{079347C8-1F6E-DF44-B1DB-D6EC6DC076C3}"/>
                    </a:ext>
                  </a:extLst>
                </p:cNvPr>
                <p:cNvSpPr/>
                <p:nvPr/>
              </p:nvSpPr>
              <p:spPr>
                <a:xfrm>
                  <a:off x="3209636" y="2100795"/>
                  <a:ext cx="364836" cy="2614368"/>
                </a:xfrm>
                <a:prstGeom prst="rect">
                  <a:avLst/>
                </a:prstGeom>
                <a:solidFill>
                  <a:srgbClr val="FC840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322" name="Group 321">
              <a:extLst>
                <a:ext uri="{FF2B5EF4-FFF2-40B4-BE49-F238E27FC236}">
                  <a16:creationId xmlns:a16="http://schemas.microsoft.com/office/drawing/2014/main" id="{AA45C154-BE20-684C-8D60-41A3E7A0315B}"/>
                </a:ext>
              </a:extLst>
            </p:cNvPr>
            <p:cNvGrpSpPr/>
            <p:nvPr/>
          </p:nvGrpSpPr>
          <p:grpSpPr>
            <a:xfrm>
              <a:off x="8363607" y="1889475"/>
              <a:ext cx="57566" cy="2569899"/>
              <a:chOff x="2305287" y="1651677"/>
              <a:chExt cx="91440" cy="3063240"/>
            </a:xfrm>
          </p:grpSpPr>
          <p:cxnSp>
            <p:nvCxnSpPr>
              <p:cNvPr id="354" name="Straight Connector 353">
                <a:extLst>
                  <a:ext uri="{FF2B5EF4-FFF2-40B4-BE49-F238E27FC236}">
                    <a16:creationId xmlns:a16="http://schemas.microsoft.com/office/drawing/2014/main" id="{2291E6DF-7C12-E748-93F9-D609287050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94488" y="1651677"/>
                <a:ext cx="0" cy="306324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55" name="Group 354">
                <a:extLst>
                  <a:ext uri="{FF2B5EF4-FFF2-40B4-BE49-F238E27FC236}">
                    <a16:creationId xmlns:a16="http://schemas.microsoft.com/office/drawing/2014/main" id="{A2D7A3D7-9E6A-0748-8B1A-265F155607D2}"/>
                  </a:ext>
                </a:extLst>
              </p:cNvPr>
              <p:cNvGrpSpPr/>
              <p:nvPr/>
            </p:nvGrpSpPr>
            <p:grpSpPr>
              <a:xfrm>
                <a:off x="2305287" y="1659639"/>
                <a:ext cx="91440" cy="3054894"/>
                <a:chOff x="2305287" y="1659639"/>
                <a:chExt cx="91440" cy="3054894"/>
              </a:xfrm>
            </p:grpSpPr>
            <p:cxnSp>
              <p:nvCxnSpPr>
                <p:cNvPr id="356" name="Straight Connector 355">
                  <a:extLst>
                    <a:ext uri="{FF2B5EF4-FFF2-40B4-BE49-F238E27FC236}">
                      <a16:creationId xmlns:a16="http://schemas.microsoft.com/office/drawing/2014/main" id="{AFDEFF89-9BF1-8F4D-AA5E-12CCA6A65AA5}"/>
                    </a:ext>
                  </a:extLst>
                </p:cNvPr>
                <p:cNvCxnSpPr/>
                <p:nvPr/>
              </p:nvCxnSpPr>
              <p:spPr>
                <a:xfrm>
                  <a:off x="2305287" y="1659639"/>
                  <a:ext cx="9144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7" name="Straight Connector 356">
                  <a:extLst>
                    <a:ext uri="{FF2B5EF4-FFF2-40B4-BE49-F238E27FC236}">
                      <a16:creationId xmlns:a16="http://schemas.microsoft.com/office/drawing/2014/main" id="{A39C79CF-70A7-AC4D-A820-6A9F00E602B2}"/>
                    </a:ext>
                  </a:extLst>
                </p:cNvPr>
                <p:cNvCxnSpPr/>
                <p:nvPr/>
              </p:nvCxnSpPr>
              <p:spPr>
                <a:xfrm>
                  <a:off x="2305287" y="2422020"/>
                  <a:ext cx="9144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8" name="Straight Connector 357">
                  <a:extLst>
                    <a:ext uri="{FF2B5EF4-FFF2-40B4-BE49-F238E27FC236}">
                      <a16:creationId xmlns:a16="http://schemas.microsoft.com/office/drawing/2014/main" id="{60F39108-B06D-BB40-8F7A-1E1E43BE653E}"/>
                    </a:ext>
                  </a:extLst>
                </p:cNvPr>
                <p:cNvCxnSpPr/>
                <p:nvPr/>
              </p:nvCxnSpPr>
              <p:spPr>
                <a:xfrm>
                  <a:off x="2305287" y="3184401"/>
                  <a:ext cx="9144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9" name="Straight Connector 358">
                  <a:extLst>
                    <a:ext uri="{FF2B5EF4-FFF2-40B4-BE49-F238E27FC236}">
                      <a16:creationId xmlns:a16="http://schemas.microsoft.com/office/drawing/2014/main" id="{C56355CA-DA4D-F941-AE94-301E2C372822}"/>
                    </a:ext>
                  </a:extLst>
                </p:cNvPr>
                <p:cNvCxnSpPr/>
                <p:nvPr/>
              </p:nvCxnSpPr>
              <p:spPr>
                <a:xfrm>
                  <a:off x="2305287" y="3946782"/>
                  <a:ext cx="9144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0" name="Straight Connector 359">
                  <a:extLst>
                    <a:ext uri="{FF2B5EF4-FFF2-40B4-BE49-F238E27FC236}">
                      <a16:creationId xmlns:a16="http://schemas.microsoft.com/office/drawing/2014/main" id="{D2762A94-4A11-5C43-9952-949102E82216}"/>
                    </a:ext>
                  </a:extLst>
                </p:cNvPr>
                <p:cNvCxnSpPr/>
                <p:nvPr/>
              </p:nvCxnSpPr>
              <p:spPr>
                <a:xfrm>
                  <a:off x="2305287" y="4714533"/>
                  <a:ext cx="9144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23" name="Group 322">
              <a:extLst>
                <a:ext uri="{FF2B5EF4-FFF2-40B4-BE49-F238E27FC236}">
                  <a16:creationId xmlns:a16="http://schemas.microsoft.com/office/drawing/2014/main" id="{27C62E48-F422-BC41-8B15-593DFF61890E}"/>
                </a:ext>
              </a:extLst>
            </p:cNvPr>
            <p:cNvGrpSpPr/>
            <p:nvPr/>
          </p:nvGrpSpPr>
          <p:grpSpPr>
            <a:xfrm>
              <a:off x="7880726" y="1745521"/>
              <a:ext cx="482825" cy="2858388"/>
              <a:chOff x="1538256" y="1480088"/>
              <a:chExt cx="766941" cy="3407110"/>
            </a:xfrm>
          </p:grpSpPr>
          <p:sp>
            <p:nvSpPr>
              <p:cNvPr id="349" name="TextBox 348">
                <a:extLst>
                  <a:ext uri="{FF2B5EF4-FFF2-40B4-BE49-F238E27FC236}">
                    <a16:creationId xmlns:a16="http://schemas.microsoft.com/office/drawing/2014/main" id="{74AC29C2-5215-6042-AEA7-CC7E26A34421}"/>
                  </a:ext>
                </a:extLst>
              </p:cNvPr>
              <p:cNvSpPr txBox="1"/>
              <p:nvPr/>
            </p:nvSpPr>
            <p:spPr>
              <a:xfrm>
                <a:off x="1538256" y="1480088"/>
                <a:ext cx="766941" cy="3668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dirty="0"/>
                  <a:t>100</a:t>
                </a:r>
              </a:p>
            </p:txBody>
          </p:sp>
          <p:sp>
            <p:nvSpPr>
              <p:cNvPr id="350" name="TextBox 349">
                <a:extLst>
                  <a:ext uri="{FF2B5EF4-FFF2-40B4-BE49-F238E27FC236}">
                    <a16:creationId xmlns:a16="http://schemas.microsoft.com/office/drawing/2014/main" id="{85EDD0FF-FCDC-D342-A23E-EDD83AB0BE41}"/>
                  </a:ext>
                </a:extLst>
              </p:cNvPr>
              <p:cNvSpPr txBox="1"/>
              <p:nvPr/>
            </p:nvSpPr>
            <p:spPr>
              <a:xfrm>
                <a:off x="1696127" y="2240149"/>
                <a:ext cx="609070" cy="3668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dirty="0"/>
                  <a:t>75</a:t>
                </a:r>
              </a:p>
            </p:txBody>
          </p:sp>
          <p:sp>
            <p:nvSpPr>
              <p:cNvPr id="351" name="TextBox 350">
                <a:extLst>
                  <a:ext uri="{FF2B5EF4-FFF2-40B4-BE49-F238E27FC236}">
                    <a16:creationId xmlns:a16="http://schemas.microsoft.com/office/drawing/2014/main" id="{8012CE7B-55FB-9543-9293-623DC406DE51}"/>
                  </a:ext>
                </a:extLst>
              </p:cNvPr>
              <p:cNvSpPr txBox="1"/>
              <p:nvPr/>
            </p:nvSpPr>
            <p:spPr>
              <a:xfrm>
                <a:off x="1696127" y="3000212"/>
                <a:ext cx="609070" cy="3668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dirty="0"/>
                  <a:t>50</a:t>
                </a:r>
              </a:p>
            </p:txBody>
          </p:sp>
          <p:sp>
            <p:nvSpPr>
              <p:cNvPr id="352" name="TextBox 351">
                <a:extLst>
                  <a:ext uri="{FF2B5EF4-FFF2-40B4-BE49-F238E27FC236}">
                    <a16:creationId xmlns:a16="http://schemas.microsoft.com/office/drawing/2014/main" id="{55F687CC-D65F-8045-8A31-5C75E6318836}"/>
                  </a:ext>
                </a:extLst>
              </p:cNvPr>
              <p:cNvSpPr txBox="1"/>
              <p:nvPr/>
            </p:nvSpPr>
            <p:spPr>
              <a:xfrm>
                <a:off x="1696127" y="3760273"/>
                <a:ext cx="609070" cy="3668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dirty="0"/>
                  <a:t>25</a:t>
                </a:r>
              </a:p>
            </p:txBody>
          </p:sp>
          <p:sp>
            <p:nvSpPr>
              <p:cNvPr id="353" name="TextBox 352">
                <a:extLst>
                  <a:ext uri="{FF2B5EF4-FFF2-40B4-BE49-F238E27FC236}">
                    <a16:creationId xmlns:a16="http://schemas.microsoft.com/office/drawing/2014/main" id="{8A5E5B58-5355-A94B-9D05-167DB94D29EB}"/>
                  </a:ext>
                </a:extLst>
              </p:cNvPr>
              <p:cNvSpPr txBox="1"/>
              <p:nvPr/>
            </p:nvSpPr>
            <p:spPr>
              <a:xfrm>
                <a:off x="1853994" y="4520337"/>
                <a:ext cx="451203" cy="3668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dirty="0"/>
                  <a:t>0</a:t>
                </a:r>
              </a:p>
            </p:txBody>
          </p:sp>
        </p:grpSp>
        <p:grpSp>
          <p:nvGrpSpPr>
            <p:cNvPr id="324" name="Group 323">
              <a:extLst>
                <a:ext uri="{FF2B5EF4-FFF2-40B4-BE49-F238E27FC236}">
                  <a16:creationId xmlns:a16="http://schemas.microsoft.com/office/drawing/2014/main" id="{ED0B98B2-6667-4048-8CB0-4FD97E84D309}"/>
                </a:ext>
              </a:extLst>
            </p:cNvPr>
            <p:cNvGrpSpPr/>
            <p:nvPr/>
          </p:nvGrpSpPr>
          <p:grpSpPr>
            <a:xfrm>
              <a:off x="8712314" y="1931012"/>
              <a:ext cx="2551389" cy="1319064"/>
              <a:chOff x="5377802" y="2007380"/>
              <a:chExt cx="4052745" cy="3178268"/>
            </a:xfrm>
          </p:grpSpPr>
          <p:grpSp>
            <p:nvGrpSpPr>
              <p:cNvPr id="327" name="Group 326">
                <a:extLst>
                  <a:ext uri="{FF2B5EF4-FFF2-40B4-BE49-F238E27FC236}">
                    <a16:creationId xmlns:a16="http://schemas.microsoft.com/office/drawing/2014/main" id="{7A0EB3AC-960F-A748-817A-378180AF643A}"/>
                  </a:ext>
                </a:extLst>
              </p:cNvPr>
              <p:cNvGrpSpPr/>
              <p:nvPr/>
            </p:nvGrpSpPr>
            <p:grpSpPr>
              <a:xfrm>
                <a:off x="5377802" y="2007381"/>
                <a:ext cx="536594" cy="1104857"/>
                <a:chOff x="3060776" y="3208614"/>
                <a:chExt cx="536594" cy="1665640"/>
              </a:xfrm>
            </p:grpSpPr>
            <p:cxnSp>
              <p:nvCxnSpPr>
                <p:cNvPr id="340" name="Straight Connector 339">
                  <a:extLst>
                    <a:ext uri="{FF2B5EF4-FFF2-40B4-BE49-F238E27FC236}">
                      <a16:creationId xmlns:a16="http://schemas.microsoft.com/office/drawing/2014/main" id="{55FC1B0A-570A-8A45-BA33-D75C441E095E}"/>
                    </a:ext>
                  </a:extLst>
                </p:cNvPr>
                <p:cNvCxnSpPr/>
                <p:nvPr/>
              </p:nvCxnSpPr>
              <p:spPr>
                <a:xfrm>
                  <a:off x="3060776" y="3214089"/>
                  <a:ext cx="536594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1" name="Straight Connector 340">
                  <a:extLst>
                    <a:ext uri="{FF2B5EF4-FFF2-40B4-BE49-F238E27FC236}">
                      <a16:creationId xmlns:a16="http://schemas.microsoft.com/office/drawing/2014/main" id="{3B73B4D8-AAEF-F445-A34E-DD46D6E89D8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6251" y="3208614"/>
                  <a:ext cx="0" cy="166564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2" name="Straight Connector 341">
                  <a:extLst>
                    <a:ext uri="{FF2B5EF4-FFF2-40B4-BE49-F238E27FC236}">
                      <a16:creationId xmlns:a16="http://schemas.microsoft.com/office/drawing/2014/main" id="{B0717392-5AC8-6A4F-983A-D4648133BE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92806" y="3208614"/>
                  <a:ext cx="0" cy="302844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8" name="Group 327">
                <a:extLst>
                  <a:ext uri="{FF2B5EF4-FFF2-40B4-BE49-F238E27FC236}">
                    <a16:creationId xmlns:a16="http://schemas.microsoft.com/office/drawing/2014/main" id="{7523A6DB-062A-DE48-AF56-5331CDF4EB7A}"/>
                  </a:ext>
                </a:extLst>
              </p:cNvPr>
              <p:cNvGrpSpPr/>
              <p:nvPr/>
            </p:nvGrpSpPr>
            <p:grpSpPr>
              <a:xfrm>
                <a:off x="6547725" y="2007382"/>
                <a:ext cx="536594" cy="2249892"/>
                <a:chOff x="3060776" y="3208612"/>
                <a:chExt cx="536594" cy="2517292"/>
              </a:xfrm>
            </p:grpSpPr>
            <p:cxnSp>
              <p:nvCxnSpPr>
                <p:cNvPr id="337" name="Straight Connector 336">
                  <a:extLst>
                    <a:ext uri="{FF2B5EF4-FFF2-40B4-BE49-F238E27FC236}">
                      <a16:creationId xmlns:a16="http://schemas.microsoft.com/office/drawing/2014/main" id="{7A32450E-F308-AB4A-9235-B43788A1497E}"/>
                    </a:ext>
                  </a:extLst>
                </p:cNvPr>
                <p:cNvCxnSpPr/>
                <p:nvPr/>
              </p:nvCxnSpPr>
              <p:spPr>
                <a:xfrm>
                  <a:off x="3060776" y="3214089"/>
                  <a:ext cx="536594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8" name="Straight Connector 337">
                  <a:extLst>
                    <a:ext uri="{FF2B5EF4-FFF2-40B4-BE49-F238E27FC236}">
                      <a16:creationId xmlns:a16="http://schemas.microsoft.com/office/drawing/2014/main" id="{CDE9FA41-5E48-B24D-9E4B-D53B534767F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6251" y="3208612"/>
                  <a:ext cx="0" cy="251729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9" name="Straight Connector 338">
                  <a:extLst>
                    <a:ext uri="{FF2B5EF4-FFF2-40B4-BE49-F238E27FC236}">
                      <a16:creationId xmlns:a16="http://schemas.microsoft.com/office/drawing/2014/main" id="{85881F8A-320F-D743-B28C-4479EA4554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92806" y="3208612"/>
                  <a:ext cx="0" cy="449516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9" name="Group 328">
                <a:extLst>
                  <a:ext uri="{FF2B5EF4-FFF2-40B4-BE49-F238E27FC236}">
                    <a16:creationId xmlns:a16="http://schemas.microsoft.com/office/drawing/2014/main" id="{CA2E9A29-3EB6-3845-99EB-86CC5C523B89}"/>
                  </a:ext>
                </a:extLst>
              </p:cNvPr>
              <p:cNvGrpSpPr/>
              <p:nvPr/>
            </p:nvGrpSpPr>
            <p:grpSpPr>
              <a:xfrm>
                <a:off x="7717647" y="2007380"/>
                <a:ext cx="536594" cy="903975"/>
                <a:chOff x="3060776" y="3208606"/>
                <a:chExt cx="536594" cy="1552278"/>
              </a:xfrm>
            </p:grpSpPr>
            <p:cxnSp>
              <p:nvCxnSpPr>
                <p:cNvPr id="334" name="Straight Connector 333">
                  <a:extLst>
                    <a:ext uri="{FF2B5EF4-FFF2-40B4-BE49-F238E27FC236}">
                      <a16:creationId xmlns:a16="http://schemas.microsoft.com/office/drawing/2014/main" id="{75D613EC-026A-4C43-9892-51FAA79EB97E}"/>
                    </a:ext>
                  </a:extLst>
                </p:cNvPr>
                <p:cNvCxnSpPr/>
                <p:nvPr/>
              </p:nvCxnSpPr>
              <p:spPr>
                <a:xfrm>
                  <a:off x="3060776" y="3214089"/>
                  <a:ext cx="536594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5" name="Straight Connector 334">
                  <a:extLst>
                    <a:ext uri="{FF2B5EF4-FFF2-40B4-BE49-F238E27FC236}">
                      <a16:creationId xmlns:a16="http://schemas.microsoft.com/office/drawing/2014/main" id="{95A671A2-32CE-E641-90CB-00AF4545FB1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6251" y="3208606"/>
                  <a:ext cx="0" cy="1552278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6" name="Straight Connector 335">
                  <a:extLst>
                    <a:ext uri="{FF2B5EF4-FFF2-40B4-BE49-F238E27FC236}">
                      <a16:creationId xmlns:a16="http://schemas.microsoft.com/office/drawing/2014/main" id="{14BC15E0-41B1-C646-8C91-461719221D8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92806" y="3208614"/>
                  <a:ext cx="0" cy="172475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0" name="Group 329">
                <a:extLst>
                  <a:ext uri="{FF2B5EF4-FFF2-40B4-BE49-F238E27FC236}">
                    <a16:creationId xmlns:a16="http://schemas.microsoft.com/office/drawing/2014/main" id="{D2D5F49C-A0F4-0B4F-B8FB-B5C94074DA55}"/>
                  </a:ext>
                </a:extLst>
              </p:cNvPr>
              <p:cNvGrpSpPr/>
              <p:nvPr/>
            </p:nvGrpSpPr>
            <p:grpSpPr>
              <a:xfrm>
                <a:off x="8893953" y="2007382"/>
                <a:ext cx="536594" cy="3178266"/>
                <a:chOff x="3060776" y="3208612"/>
                <a:chExt cx="536594" cy="3556003"/>
              </a:xfrm>
            </p:grpSpPr>
            <p:cxnSp>
              <p:nvCxnSpPr>
                <p:cNvPr id="331" name="Straight Connector 330">
                  <a:extLst>
                    <a:ext uri="{FF2B5EF4-FFF2-40B4-BE49-F238E27FC236}">
                      <a16:creationId xmlns:a16="http://schemas.microsoft.com/office/drawing/2014/main" id="{9752A46F-0480-234D-8D48-B533BD0D7E6D}"/>
                    </a:ext>
                  </a:extLst>
                </p:cNvPr>
                <p:cNvCxnSpPr/>
                <p:nvPr/>
              </p:nvCxnSpPr>
              <p:spPr>
                <a:xfrm>
                  <a:off x="3060776" y="3214089"/>
                  <a:ext cx="536594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2" name="Straight Connector 331">
                  <a:extLst>
                    <a:ext uri="{FF2B5EF4-FFF2-40B4-BE49-F238E27FC236}">
                      <a16:creationId xmlns:a16="http://schemas.microsoft.com/office/drawing/2014/main" id="{9B6C8B8B-5782-D146-A5AB-D2304EBA886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6251" y="3208614"/>
                  <a:ext cx="0" cy="355600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3" name="Straight Connector 332">
                  <a:extLst>
                    <a:ext uri="{FF2B5EF4-FFF2-40B4-BE49-F238E27FC236}">
                      <a16:creationId xmlns:a16="http://schemas.microsoft.com/office/drawing/2014/main" id="{68F7E52F-FE74-9440-9AFC-558A52A4A96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92806" y="3208612"/>
                  <a:ext cx="0" cy="74170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422" name="TextBox 421">
              <a:extLst>
                <a:ext uri="{FF2B5EF4-FFF2-40B4-BE49-F238E27FC236}">
                  <a16:creationId xmlns:a16="http://schemas.microsoft.com/office/drawing/2014/main" id="{DE7948FB-6DB2-FD4C-804D-F0BF974E0EF0}"/>
                </a:ext>
              </a:extLst>
            </p:cNvPr>
            <p:cNvSpPr txBox="1"/>
            <p:nvPr/>
          </p:nvSpPr>
          <p:spPr>
            <a:xfrm>
              <a:off x="8982696" y="1326330"/>
              <a:ext cx="1883850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accent1"/>
                  </a:solidFill>
                </a:rPr>
                <a:t>30-</a:t>
              </a:r>
              <a:r>
                <a:rPr lang="en-US" sz="1600" b="1" dirty="0">
                  <a:solidFill>
                    <a:srgbClr val="0070C0"/>
                  </a:solidFill>
                </a:rPr>
                <a:t>Day</a:t>
              </a:r>
              <a:r>
                <a:rPr lang="en-US" sz="1600" b="1" dirty="0">
                  <a:solidFill>
                    <a:schemeClr val="accent1"/>
                  </a:solidFill>
                </a:rPr>
                <a:t> Follow-up</a:t>
              </a:r>
            </a:p>
          </p:txBody>
        </p:sp>
        <p:grpSp>
          <p:nvGrpSpPr>
            <p:cNvPr id="312" name="Group 311">
              <a:extLst>
                <a:ext uri="{FF2B5EF4-FFF2-40B4-BE49-F238E27FC236}">
                  <a16:creationId xmlns:a16="http://schemas.microsoft.com/office/drawing/2014/main" id="{3529DF4A-161D-6D4E-8FEC-93145A65F23C}"/>
                </a:ext>
              </a:extLst>
            </p:cNvPr>
            <p:cNvGrpSpPr/>
            <p:nvPr/>
          </p:nvGrpSpPr>
          <p:grpSpPr>
            <a:xfrm>
              <a:off x="8633960" y="1722949"/>
              <a:ext cx="2722555" cy="185702"/>
              <a:chOff x="5253340" y="1781366"/>
              <a:chExt cx="4324633" cy="185702"/>
            </a:xfrm>
          </p:grpSpPr>
          <p:sp>
            <p:nvSpPr>
              <p:cNvPr id="315" name="TextBox 314">
                <a:extLst>
                  <a:ext uri="{FF2B5EF4-FFF2-40B4-BE49-F238E27FC236}">
                    <a16:creationId xmlns:a16="http://schemas.microsoft.com/office/drawing/2014/main" id="{FC154222-E7F1-9242-9D18-A1D637A2A5EB}"/>
                  </a:ext>
                </a:extLst>
              </p:cNvPr>
              <p:cNvSpPr txBox="1"/>
              <p:nvPr/>
            </p:nvSpPr>
            <p:spPr>
              <a:xfrm>
                <a:off x="5253340" y="1781366"/>
                <a:ext cx="837728" cy="16927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ctr"/>
                <a:r>
                  <a:rPr lang="en-US" sz="1100" i="1" dirty="0"/>
                  <a:t>P</a:t>
                </a:r>
                <a:r>
                  <a:rPr lang="en-US" sz="1100" dirty="0"/>
                  <a:t> = 0.19</a:t>
                </a:r>
              </a:p>
            </p:txBody>
          </p:sp>
          <p:sp>
            <p:nvSpPr>
              <p:cNvPr id="316" name="TextBox 315">
                <a:extLst>
                  <a:ext uri="{FF2B5EF4-FFF2-40B4-BE49-F238E27FC236}">
                    <a16:creationId xmlns:a16="http://schemas.microsoft.com/office/drawing/2014/main" id="{099F9C28-DBF1-F44F-BCC0-C9C75FEF9BB0}"/>
                  </a:ext>
                </a:extLst>
              </p:cNvPr>
              <p:cNvSpPr txBox="1"/>
              <p:nvPr/>
            </p:nvSpPr>
            <p:spPr>
              <a:xfrm>
                <a:off x="6415641" y="1781366"/>
                <a:ext cx="837728" cy="16927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ctr"/>
                <a:r>
                  <a:rPr lang="en-US" sz="1100" i="1" dirty="0"/>
                  <a:t>P</a:t>
                </a:r>
                <a:r>
                  <a:rPr lang="en-US" sz="1100" dirty="0"/>
                  <a:t> = 0.02</a:t>
                </a:r>
              </a:p>
            </p:txBody>
          </p:sp>
          <p:sp>
            <p:nvSpPr>
              <p:cNvPr id="317" name="TextBox 316">
                <a:extLst>
                  <a:ext uri="{FF2B5EF4-FFF2-40B4-BE49-F238E27FC236}">
                    <a16:creationId xmlns:a16="http://schemas.microsoft.com/office/drawing/2014/main" id="{2C4C6E94-6EA1-0048-B2D0-638C9FE57BB2}"/>
                  </a:ext>
                </a:extLst>
              </p:cNvPr>
              <p:cNvSpPr txBox="1"/>
              <p:nvPr/>
            </p:nvSpPr>
            <p:spPr>
              <a:xfrm>
                <a:off x="8740245" y="1797791"/>
                <a:ext cx="837728" cy="16927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ctr"/>
                <a:r>
                  <a:rPr lang="en-US" sz="1100" i="1" dirty="0"/>
                  <a:t>P </a:t>
                </a:r>
                <a:r>
                  <a:rPr lang="en-US" sz="1100" dirty="0"/>
                  <a:t>&lt; 0.01</a:t>
                </a:r>
              </a:p>
            </p:txBody>
          </p:sp>
          <p:sp>
            <p:nvSpPr>
              <p:cNvPr id="318" name="TextBox 317">
                <a:extLst>
                  <a:ext uri="{FF2B5EF4-FFF2-40B4-BE49-F238E27FC236}">
                    <a16:creationId xmlns:a16="http://schemas.microsoft.com/office/drawing/2014/main" id="{A4F46287-E584-B242-99D4-7E76200EBC79}"/>
                  </a:ext>
                </a:extLst>
              </p:cNvPr>
              <p:cNvSpPr txBox="1"/>
              <p:nvPr/>
            </p:nvSpPr>
            <p:spPr>
              <a:xfrm>
                <a:off x="7577943" y="1781366"/>
                <a:ext cx="837728" cy="16927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ctr"/>
                <a:r>
                  <a:rPr lang="en-US" sz="1100" i="1" dirty="0"/>
                  <a:t>P</a:t>
                </a:r>
                <a:r>
                  <a:rPr lang="en-US" sz="1100" dirty="0"/>
                  <a:t> = 0.18</a:t>
                </a:r>
              </a:p>
            </p:txBody>
          </p:sp>
        </p:grpSp>
        <p:grpSp>
          <p:nvGrpSpPr>
            <p:cNvPr id="379" name="Group 378">
              <a:extLst>
                <a:ext uri="{FF2B5EF4-FFF2-40B4-BE49-F238E27FC236}">
                  <a16:creationId xmlns:a16="http://schemas.microsoft.com/office/drawing/2014/main" id="{213E8325-A767-BB4F-947F-5A978778524A}"/>
                </a:ext>
              </a:extLst>
            </p:cNvPr>
            <p:cNvGrpSpPr/>
            <p:nvPr/>
          </p:nvGrpSpPr>
          <p:grpSpPr>
            <a:xfrm>
              <a:off x="8419070" y="4451987"/>
              <a:ext cx="3101331" cy="91440"/>
              <a:chOff x="4722819" y="4704079"/>
              <a:chExt cx="4926299" cy="91440"/>
            </a:xfrm>
          </p:grpSpPr>
          <p:cxnSp>
            <p:nvCxnSpPr>
              <p:cNvPr id="380" name="Straight Connector 379">
                <a:extLst>
                  <a:ext uri="{FF2B5EF4-FFF2-40B4-BE49-F238E27FC236}">
                    <a16:creationId xmlns:a16="http://schemas.microsoft.com/office/drawing/2014/main" id="{2F07B97C-6DA1-7749-88EC-4B1D9054C8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22819" y="4711485"/>
                <a:ext cx="4926299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81" name="Group 380">
                <a:extLst>
                  <a:ext uri="{FF2B5EF4-FFF2-40B4-BE49-F238E27FC236}">
                    <a16:creationId xmlns:a16="http://schemas.microsoft.com/office/drawing/2014/main" id="{CBFF8FC5-F596-1F44-88B7-329E0E1A07C4}"/>
                  </a:ext>
                </a:extLst>
              </p:cNvPr>
              <p:cNvGrpSpPr/>
              <p:nvPr/>
            </p:nvGrpSpPr>
            <p:grpSpPr>
              <a:xfrm>
                <a:off x="5470453" y="4704079"/>
                <a:ext cx="3491441" cy="91440"/>
                <a:chOff x="5470453" y="4704079"/>
                <a:chExt cx="3491441" cy="91440"/>
              </a:xfrm>
            </p:grpSpPr>
            <p:cxnSp>
              <p:nvCxnSpPr>
                <p:cNvPr id="384" name="Straight Connector 383">
                  <a:extLst>
                    <a:ext uri="{FF2B5EF4-FFF2-40B4-BE49-F238E27FC236}">
                      <a16:creationId xmlns:a16="http://schemas.microsoft.com/office/drawing/2014/main" id="{B3709DAA-305F-CF4E-B897-2737AC0B4E99}"/>
                    </a:ext>
                  </a:extLst>
                </p:cNvPr>
                <p:cNvCxnSpPr/>
                <p:nvPr/>
              </p:nvCxnSpPr>
              <p:spPr>
                <a:xfrm>
                  <a:off x="5470453" y="4704079"/>
                  <a:ext cx="0" cy="9144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5" name="Straight Connector 384">
                  <a:extLst>
                    <a:ext uri="{FF2B5EF4-FFF2-40B4-BE49-F238E27FC236}">
                      <a16:creationId xmlns:a16="http://schemas.microsoft.com/office/drawing/2014/main" id="{971AFC84-AA5A-C545-8BCF-465C436B7759}"/>
                    </a:ext>
                  </a:extLst>
                </p:cNvPr>
                <p:cNvCxnSpPr/>
                <p:nvPr/>
              </p:nvCxnSpPr>
              <p:spPr>
                <a:xfrm>
                  <a:off x="6634266" y="4704079"/>
                  <a:ext cx="0" cy="9144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6" name="Straight Connector 385">
                  <a:extLst>
                    <a:ext uri="{FF2B5EF4-FFF2-40B4-BE49-F238E27FC236}">
                      <a16:creationId xmlns:a16="http://schemas.microsoft.com/office/drawing/2014/main" id="{5C20EC81-32CB-4A46-9BB7-8ED0659AC49B}"/>
                    </a:ext>
                  </a:extLst>
                </p:cNvPr>
                <p:cNvCxnSpPr/>
                <p:nvPr/>
              </p:nvCxnSpPr>
              <p:spPr>
                <a:xfrm>
                  <a:off x="7798079" y="4704079"/>
                  <a:ext cx="0" cy="9144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7" name="Straight Connector 386">
                  <a:extLst>
                    <a:ext uri="{FF2B5EF4-FFF2-40B4-BE49-F238E27FC236}">
                      <a16:creationId xmlns:a16="http://schemas.microsoft.com/office/drawing/2014/main" id="{F66B08A0-CCBD-9D4E-AF53-4388AEFD0E14}"/>
                    </a:ext>
                  </a:extLst>
                </p:cNvPr>
                <p:cNvCxnSpPr/>
                <p:nvPr/>
              </p:nvCxnSpPr>
              <p:spPr>
                <a:xfrm>
                  <a:off x="8961894" y="4704079"/>
                  <a:ext cx="0" cy="9144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88" name="Group 387">
              <a:extLst>
                <a:ext uri="{FF2B5EF4-FFF2-40B4-BE49-F238E27FC236}">
                  <a16:creationId xmlns:a16="http://schemas.microsoft.com/office/drawing/2014/main" id="{D70A3D0E-D2F4-164E-AC0D-1BA1E1549171}"/>
                </a:ext>
              </a:extLst>
            </p:cNvPr>
            <p:cNvGrpSpPr/>
            <p:nvPr/>
          </p:nvGrpSpPr>
          <p:grpSpPr>
            <a:xfrm>
              <a:off x="8574764" y="4538614"/>
              <a:ext cx="2778080" cy="307777"/>
              <a:chOff x="4970130" y="4800231"/>
              <a:chExt cx="4412832" cy="307777"/>
            </a:xfrm>
          </p:grpSpPr>
          <p:sp>
            <p:nvSpPr>
              <p:cNvPr id="391" name="TextBox 390">
                <a:extLst>
                  <a:ext uri="{FF2B5EF4-FFF2-40B4-BE49-F238E27FC236}">
                    <a16:creationId xmlns:a16="http://schemas.microsoft.com/office/drawing/2014/main" id="{7A045D59-8233-9941-AD14-88A467A24DAA}"/>
                  </a:ext>
                </a:extLst>
              </p:cNvPr>
              <p:cNvSpPr txBox="1"/>
              <p:nvPr/>
            </p:nvSpPr>
            <p:spPr>
              <a:xfrm>
                <a:off x="4970130" y="4800231"/>
                <a:ext cx="101138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/>
                  <a:t>&lt; 100</a:t>
                </a:r>
              </a:p>
            </p:txBody>
          </p:sp>
          <p:sp>
            <p:nvSpPr>
              <p:cNvPr id="392" name="TextBox 391">
                <a:extLst>
                  <a:ext uri="{FF2B5EF4-FFF2-40B4-BE49-F238E27FC236}">
                    <a16:creationId xmlns:a16="http://schemas.microsoft.com/office/drawing/2014/main" id="{2C72910B-5459-0046-9DD9-41374BA45A92}"/>
                  </a:ext>
                </a:extLst>
              </p:cNvPr>
              <p:cNvSpPr txBox="1"/>
              <p:nvPr/>
            </p:nvSpPr>
            <p:spPr>
              <a:xfrm>
                <a:off x="6208518" y="4800231"/>
                <a:ext cx="85351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/>
                  <a:t>&lt; 85</a:t>
                </a:r>
              </a:p>
            </p:txBody>
          </p:sp>
          <p:sp>
            <p:nvSpPr>
              <p:cNvPr id="393" name="TextBox 392">
                <a:extLst>
                  <a:ext uri="{FF2B5EF4-FFF2-40B4-BE49-F238E27FC236}">
                    <a16:creationId xmlns:a16="http://schemas.microsoft.com/office/drawing/2014/main" id="{C4CC3241-2848-9948-9D96-493A551324A8}"/>
                  </a:ext>
                </a:extLst>
              </p:cNvPr>
              <p:cNvSpPr txBox="1"/>
              <p:nvPr/>
            </p:nvSpPr>
            <p:spPr>
              <a:xfrm>
                <a:off x="7369990" y="4800231"/>
                <a:ext cx="85351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/>
                  <a:t>&lt; 80</a:t>
                </a:r>
              </a:p>
            </p:txBody>
          </p:sp>
          <p:sp>
            <p:nvSpPr>
              <p:cNvPr id="394" name="TextBox 393">
                <a:extLst>
                  <a:ext uri="{FF2B5EF4-FFF2-40B4-BE49-F238E27FC236}">
                    <a16:creationId xmlns:a16="http://schemas.microsoft.com/office/drawing/2014/main" id="{FE640AFA-5467-8A48-B8A3-2A241B7CC836}"/>
                  </a:ext>
                </a:extLst>
              </p:cNvPr>
              <p:cNvSpPr txBox="1"/>
              <p:nvPr/>
            </p:nvSpPr>
            <p:spPr>
              <a:xfrm>
                <a:off x="8529445" y="4800231"/>
                <a:ext cx="85351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/>
                  <a:t>&lt; 65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3C52118-E50F-E244-BBD1-42E08A385E62}"/>
                </a:ext>
              </a:extLst>
            </p:cNvPr>
            <p:cNvGrpSpPr/>
            <p:nvPr/>
          </p:nvGrpSpPr>
          <p:grpSpPr>
            <a:xfrm>
              <a:off x="8600612" y="4775070"/>
              <a:ext cx="2788447" cy="338554"/>
              <a:chOff x="8440958" y="4833126"/>
              <a:chExt cx="2788447" cy="338554"/>
            </a:xfrm>
          </p:grpSpPr>
          <p:grpSp>
            <p:nvGrpSpPr>
              <p:cNvPr id="405" name="Group 404">
                <a:extLst>
                  <a:ext uri="{FF2B5EF4-FFF2-40B4-BE49-F238E27FC236}">
                    <a16:creationId xmlns:a16="http://schemas.microsoft.com/office/drawing/2014/main" id="{637D6046-8B38-074F-97E0-042998916E65}"/>
                  </a:ext>
                </a:extLst>
              </p:cNvPr>
              <p:cNvGrpSpPr/>
              <p:nvPr/>
            </p:nvGrpSpPr>
            <p:grpSpPr>
              <a:xfrm>
                <a:off x="9905395" y="4952046"/>
                <a:ext cx="1324010" cy="100072"/>
                <a:chOff x="6104467" y="-949854"/>
                <a:chExt cx="960617" cy="203849"/>
              </a:xfrm>
            </p:grpSpPr>
            <p:cxnSp>
              <p:nvCxnSpPr>
                <p:cNvPr id="418" name="Straight Connector 417">
                  <a:extLst>
                    <a:ext uri="{FF2B5EF4-FFF2-40B4-BE49-F238E27FC236}">
                      <a16:creationId xmlns:a16="http://schemas.microsoft.com/office/drawing/2014/main" id="{8A40FED9-1496-1A40-9C3C-41BD415044C6}"/>
                    </a:ext>
                  </a:extLst>
                </p:cNvPr>
                <p:cNvCxnSpPr/>
                <p:nvPr/>
              </p:nvCxnSpPr>
              <p:spPr>
                <a:xfrm>
                  <a:off x="6104467" y="-856722"/>
                  <a:ext cx="956733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9" name="Straight Connector 418">
                  <a:extLst>
                    <a:ext uri="{FF2B5EF4-FFF2-40B4-BE49-F238E27FC236}">
                      <a16:creationId xmlns:a16="http://schemas.microsoft.com/office/drawing/2014/main" id="{D9E937B0-0846-864C-B744-C532DFE55EA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106408" y="-949854"/>
                  <a:ext cx="0" cy="186265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0" name="Straight Connector 419">
                  <a:extLst>
                    <a:ext uri="{FF2B5EF4-FFF2-40B4-BE49-F238E27FC236}">
                      <a16:creationId xmlns:a16="http://schemas.microsoft.com/office/drawing/2014/main" id="{2FBD703F-135D-B143-9321-4D0A2A33254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65084" y="-932272"/>
                  <a:ext cx="0" cy="186267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6" name="Group 405">
                <a:extLst>
                  <a:ext uri="{FF2B5EF4-FFF2-40B4-BE49-F238E27FC236}">
                    <a16:creationId xmlns:a16="http://schemas.microsoft.com/office/drawing/2014/main" id="{09EDA198-6DA8-A341-8054-FB5F0D7E47A7}"/>
                  </a:ext>
                </a:extLst>
              </p:cNvPr>
              <p:cNvGrpSpPr/>
              <p:nvPr/>
            </p:nvGrpSpPr>
            <p:grpSpPr>
              <a:xfrm>
                <a:off x="8440958" y="4952043"/>
                <a:ext cx="1324010" cy="100074"/>
                <a:chOff x="6104467" y="-949854"/>
                <a:chExt cx="960617" cy="203853"/>
              </a:xfrm>
            </p:grpSpPr>
            <p:cxnSp>
              <p:nvCxnSpPr>
                <p:cNvPr id="415" name="Straight Connector 414">
                  <a:extLst>
                    <a:ext uri="{FF2B5EF4-FFF2-40B4-BE49-F238E27FC236}">
                      <a16:creationId xmlns:a16="http://schemas.microsoft.com/office/drawing/2014/main" id="{1C88E1F3-C22D-4647-9210-CFBA43DA6576}"/>
                    </a:ext>
                  </a:extLst>
                </p:cNvPr>
                <p:cNvCxnSpPr/>
                <p:nvPr/>
              </p:nvCxnSpPr>
              <p:spPr>
                <a:xfrm>
                  <a:off x="6104467" y="-856722"/>
                  <a:ext cx="956733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6" name="Straight Connector 415">
                  <a:extLst>
                    <a:ext uri="{FF2B5EF4-FFF2-40B4-BE49-F238E27FC236}">
                      <a16:creationId xmlns:a16="http://schemas.microsoft.com/office/drawing/2014/main" id="{EC39C0D4-FDF3-7F46-9FA5-07C46E8419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106408" y="-949854"/>
                  <a:ext cx="0" cy="186265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7" name="Straight Connector 416">
                  <a:extLst>
                    <a:ext uri="{FF2B5EF4-FFF2-40B4-BE49-F238E27FC236}">
                      <a16:creationId xmlns:a16="http://schemas.microsoft.com/office/drawing/2014/main" id="{81D864F6-0695-E946-AC0A-8AC31EA58AF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65084" y="-932268"/>
                  <a:ext cx="0" cy="186267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8" name="Group 407">
                <a:extLst>
                  <a:ext uri="{FF2B5EF4-FFF2-40B4-BE49-F238E27FC236}">
                    <a16:creationId xmlns:a16="http://schemas.microsoft.com/office/drawing/2014/main" id="{6748346A-9FF1-3741-9EC3-1567B64BD315}"/>
                  </a:ext>
                </a:extLst>
              </p:cNvPr>
              <p:cNvGrpSpPr/>
              <p:nvPr/>
            </p:nvGrpSpPr>
            <p:grpSpPr>
              <a:xfrm>
                <a:off x="8655518" y="4833126"/>
                <a:ext cx="2236696" cy="338554"/>
                <a:chOff x="5352006" y="4803528"/>
                <a:chExt cx="3552873" cy="338554"/>
              </a:xfrm>
            </p:grpSpPr>
            <p:sp>
              <p:nvSpPr>
                <p:cNvPr id="410" name="TextBox 409">
                  <a:extLst>
                    <a:ext uri="{FF2B5EF4-FFF2-40B4-BE49-F238E27FC236}">
                      <a16:creationId xmlns:a16="http://schemas.microsoft.com/office/drawing/2014/main" id="{27F7B7B2-D1C2-6046-91CC-727283B62941}"/>
                    </a:ext>
                  </a:extLst>
                </p:cNvPr>
                <p:cNvSpPr txBox="1"/>
                <p:nvPr/>
              </p:nvSpPr>
              <p:spPr>
                <a:xfrm>
                  <a:off x="5352006" y="4803528"/>
                  <a:ext cx="1494296" cy="33855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600" b="1" dirty="0"/>
                    <a:t>non-HDL</a:t>
                  </a:r>
                </a:p>
              </p:txBody>
            </p:sp>
            <p:sp>
              <p:nvSpPr>
                <p:cNvPr id="411" name="TextBox 410">
                  <a:extLst>
                    <a:ext uri="{FF2B5EF4-FFF2-40B4-BE49-F238E27FC236}">
                      <a16:creationId xmlns:a16="http://schemas.microsoft.com/office/drawing/2014/main" id="{B2B2BB68-082B-7749-84EF-458E3982BC61}"/>
                    </a:ext>
                  </a:extLst>
                </p:cNvPr>
                <p:cNvSpPr txBox="1"/>
                <p:nvPr/>
              </p:nvSpPr>
              <p:spPr>
                <a:xfrm>
                  <a:off x="7935286" y="4803528"/>
                  <a:ext cx="969593" cy="33855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600" b="1" dirty="0" err="1"/>
                    <a:t>ApoB</a:t>
                  </a:r>
                  <a:endParaRPr lang="en-US" sz="1600" b="1" dirty="0"/>
                </a:p>
              </p:txBody>
            </p:sp>
          </p:grpSp>
        </p:grpSp>
      </p:grpSp>
      <p:sp>
        <p:nvSpPr>
          <p:cNvPr id="228" name="Text Box 4">
            <a:extLst>
              <a:ext uri="{FF2B5EF4-FFF2-40B4-BE49-F238E27FC236}">
                <a16:creationId xmlns:a16="http://schemas.microsoft.com/office/drawing/2014/main" id="{42A3C290-DFDA-449E-80D7-E640DD384113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654945" y="6457408"/>
            <a:ext cx="955755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>
            <a:spAutoFit/>
          </a:bodyPr>
          <a:lstStyle/>
          <a:p>
            <a:r>
              <a:rPr lang="en-US" sz="1000" dirty="0" err="1">
                <a:solidFill>
                  <a:srgbClr val="000000"/>
                </a:solidFill>
              </a:rPr>
              <a:t>Leucker</a:t>
            </a:r>
            <a:r>
              <a:rPr lang="en-US" sz="1000" dirty="0">
                <a:solidFill>
                  <a:srgbClr val="000000"/>
                </a:solidFill>
              </a:rPr>
              <a:t> TM, et al. </a:t>
            </a:r>
            <a:r>
              <a:rPr lang="en-US" sz="1000" i="1" dirty="0">
                <a:solidFill>
                  <a:srgbClr val="000000"/>
                </a:solidFill>
              </a:rPr>
              <a:t>Circulation. </a:t>
            </a:r>
            <a:r>
              <a:rPr lang="en-US" sz="1000" dirty="0">
                <a:solidFill>
                  <a:srgbClr val="000000"/>
                </a:solidFill>
              </a:rPr>
              <a:t>2020;142:419-421.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0C792E-315E-4AFB-B665-CF55781475A8}"/>
              </a:ext>
            </a:extLst>
          </p:cNvPr>
          <p:cNvSpPr/>
          <p:nvPr/>
        </p:nvSpPr>
        <p:spPr>
          <a:xfrm>
            <a:off x="0" y="5311516"/>
            <a:ext cx="12192000" cy="510909"/>
          </a:xfrm>
          <a:prstGeom prst="rect">
            <a:avLst/>
          </a:prstGeom>
          <a:solidFill>
            <a:srgbClr val="007CC2"/>
          </a:solidFill>
        </p:spPr>
        <p:txBody>
          <a:bodyPr wrap="square">
            <a:spAutoFit/>
          </a:bodyPr>
          <a:lstStyle/>
          <a:p>
            <a:pPr algn="ctr" defTabSz="457200">
              <a:lnSpc>
                <a:spcPct val="85000"/>
              </a:lnSpc>
              <a:spcBef>
                <a:spcPts val="200"/>
              </a:spcBef>
            </a:pPr>
            <a:r>
              <a:rPr lang="en-US" sz="1600" b="1" dirty="0">
                <a:solidFill>
                  <a:schemeClr val="bg1"/>
                </a:solidFill>
              </a:rPr>
              <a:t>At hospital </a:t>
            </a:r>
            <a:r>
              <a:rPr lang="en-US" sz="1600" b="1" dirty="0" err="1">
                <a:solidFill>
                  <a:schemeClr val="bg1"/>
                </a:solidFill>
              </a:rPr>
              <a:t>discharge</a:t>
            </a:r>
            <a:r>
              <a:rPr lang="en-US" sz="1600" b="1" baseline="30000" dirty="0" err="1">
                <a:solidFill>
                  <a:schemeClr val="bg1"/>
                </a:solidFill>
              </a:rPr>
              <a:t>a</a:t>
            </a:r>
            <a:r>
              <a:rPr lang="en-US" sz="1600" b="1" dirty="0">
                <a:solidFill>
                  <a:schemeClr val="bg1"/>
                </a:solidFill>
              </a:rPr>
              <a:t> (~Day 4) and 30-day follow-up, a greater percentage of </a:t>
            </a:r>
            <a:r>
              <a:rPr lang="en-US" sz="1600" b="1" dirty="0" err="1">
                <a:solidFill>
                  <a:schemeClr val="bg1"/>
                </a:solidFill>
              </a:rPr>
              <a:t>evolocumab</a:t>
            </a:r>
            <a:r>
              <a:rPr lang="en-US" sz="1600" b="1" dirty="0">
                <a:solidFill>
                  <a:schemeClr val="bg1"/>
                </a:solidFill>
              </a:rPr>
              <a:t>-treated patients had non–HDL-C and </a:t>
            </a:r>
            <a:r>
              <a:rPr lang="en-US" sz="1600" b="1" dirty="0" err="1">
                <a:solidFill>
                  <a:schemeClr val="bg1"/>
                </a:solidFill>
              </a:rPr>
              <a:t>ApoB</a:t>
            </a:r>
            <a:r>
              <a:rPr lang="en-US" sz="1600" b="1" dirty="0">
                <a:solidFill>
                  <a:schemeClr val="bg1"/>
                </a:solidFill>
              </a:rPr>
              <a:t> levels at or below 2018 AHA/ACC- and 2019 ESC-recommended target levels than placebo-treated patients</a:t>
            </a:r>
            <a:endParaRPr lang="en-US" sz="1600" b="1" strike="sngStrike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4107FC-CDD3-4F1A-96C9-116E438020F1}"/>
              </a:ext>
            </a:extLst>
          </p:cNvPr>
          <p:cNvSpPr txBox="1"/>
          <p:nvPr/>
        </p:nvSpPr>
        <p:spPr>
          <a:xfrm rot="16200000">
            <a:off x="-205076" y="2996719"/>
            <a:ext cx="2591634" cy="24622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sz="1600" b="1" dirty="0"/>
              <a:t> Patients (%)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3D336B-8245-47E2-AC79-617BD2A9EC10}"/>
              </a:ext>
            </a:extLst>
          </p:cNvPr>
          <p:cNvSpPr txBox="1"/>
          <p:nvPr/>
        </p:nvSpPr>
        <p:spPr>
          <a:xfrm rot="16200000">
            <a:off x="5311548" y="3031093"/>
            <a:ext cx="2591634" cy="24622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sz="1600" b="1" dirty="0"/>
              <a:t> Patients (%)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E1C3B8A2-41C6-4DF9-854D-24F93C4DF50B}"/>
              </a:ext>
            </a:extLst>
          </p:cNvPr>
          <p:cNvSpPr txBox="1"/>
          <p:nvPr/>
        </p:nvSpPr>
        <p:spPr>
          <a:xfrm>
            <a:off x="6564568" y="4547758"/>
            <a:ext cx="7854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/>
              <a:t>mg/dL</a:t>
            </a:r>
          </a:p>
        </p:txBody>
      </p:sp>
    </p:spTree>
    <p:extLst>
      <p:ext uri="{BB962C8B-B14F-4D97-AF65-F5344CB8AC3E}">
        <p14:creationId xmlns:p14="http://schemas.microsoft.com/office/powerpoint/2010/main" val="2013513296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F867E-8F33-4152-8825-CBADA721F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5D5E4-E509-4A38-80E2-CAE0F794FCC1}"/>
              </a:ext>
            </a:extLst>
          </p:cNvPr>
          <p:cNvSpPr txBox="1">
            <a:spLocks/>
          </p:cNvSpPr>
          <p:nvPr/>
        </p:nvSpPr>
        <p:spPr bwMode="auto">
          <a:xfrm>
            <a:off x="658789" y="1298236"/>
            <a:ext cx="10738882" cy="4370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228600" indent="-228600"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tabLst/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7688" indent="-319088"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–"/>
              <a:tabLst/>
              <a:defRPr lang="en-US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1688" indent="-228600"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tabLst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7575" indent="-230188"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–"/>
              <a:tabLst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tabLst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Patients with acute coronary syndromes (ACS) are at increased risk of recurrent cardiovascular events</a:t>
            </a:r>
            <a:r>
              <a:rPr lang="en-US" sz="2200" baseline="30000" dirty="0"/>
              <a:t>1</a:t>
            </a:r>
            <a:endParaRPr lang="en-US" sz="2200" dirty="0"/>
          </a:p>
          <a:p>
            <a:r>
              <a:rPr lang="en-US" sz="2200" dirty="0"/>
              <a:t>Studies have shown that earlier and more intensive LDL-C lowering provides greater protection</a:t>
            </a:r>
            <a:r>
              <a:rPr lang="en-US" sz="2200" baseline="30000" dirty="0"/>
              <a:t>2,3,4,5</a:t>
            </a:r>
            <a:endParaRPr lang="en-US" sz="2200" dirty="0"/>
          </a:p>
          <a:p>
            <a:r>
              <a:rPr lang="en-US" sz="2200" dirty="0"/>
              <a:t>Achieving AHA/ACC and ESC guideline recommended LDL-C (&lt; 70 mg/dL [&lt; 1.8 mmol/L] and &lt; 55 mg/dL [&lt; 1.4 mmol/L] for secondary prevention in high-risk patients such as those with ACS, is challenging.</a:t>
            </a:r>
            <a:r>
              <a:rPr lang="en-US" sz="2200" baseline="30000" dirty="0"/>
              <a:t>6,7</a:t>
            </a:r>
            <a:r>
              <a:rPr lang="en-US" sz="2200" dirty="0"/>
              <a:t> </a:t>
            </a:r>
          </a:p>
          <a:p>
            <a:r>
              <a:rPr lang="en-US" sz="2200" dirty="0"/>
              <a:t>An additional option on top of high-intensity statins for more rapid lowering of LDL-C during the peri- and early post-ACS period is PCSK9 inhibition</a:t>
            </a:r>
            <a:r>
              <a:rPr lang="en-US" sz="2200" baseline="30000" dirty="0"/>
              <a:t>8</a:t>
            </a:r>
            <a:r>
              <a:rPr lang="en-US" sz="2200" dirty="0"/>
              <a:t> </a:t>
            </a:r>
            <a:endParaRPr lang="en-US" sz="2200" dirty="0">
              <a:solidFill>
                <a:srgbClr val="FF0000"/>
              </a:solidFill>
            </a:endParaRPr>
          </a:p>
          <a:p>
            <a:r>
              <a:rPr lang="en-US" sz="2200" dirty="0"/>
              <a:t>The EVACS trial (</a:t>
            </a:r>
            <a:r>
              <a:rPr lang="en-US" sz="2200" b="1" dirty="0" err="1"/>
              <a:t>EV</a:t>
            </a:r>
            <a:r>
              <a:rPr lang="en-US" sz="2200" dirty="0" err="1"/>
              <a:t>olocumab</a:t>
            </a:r>
            <a:r>
              <a:rPr lang="en-US" sz="2200" dirty="0"/>
              <a:t> in </a:t>
            </a:r>
            <a:r>
              <a:rPr lang="en-US" sz="2200" b="1" dirty="0"/>
              <a:t>A</a:t>
            </a:r>
            <a:r>
              <a:rPr lang="en-US" sz="2200" dirty="0"/>
              <a:t>cute </a:t>
            </a:r>
            <a:r>
              <a:rPr lang="en-US" sz="2200" b="1" dirty="0"/>
              <a:t>C</a:t>
            </a:r>
            <a:r>
              <a:rPr lang="en-US" sz="2200" dirty="0"/>
              <a:t>oronary </a:t>
            </a:r>
            <a:r>
              <a:rPr lang="en-US" sz="2200" b="1" dirty="0"/>
              <a:t>S</a:t>
            </a:r>
            <a:r>
              <a:rPr lang="en-US" sz="2200" dirty="0"/>
              <a:t>yndrome) aimed to evaluate the effect of </a:t>
            </a:r>
            <a:r>
              <a:rPr lang="en-US" sz="2200" dirty="0" err="1"/>
              <a:t>evolocumab</a:t>
            </a:r>
            <a:r>
              <a:rPr lang="en-US" sz="2200" dirty="0"/>
              <a:t> on atherogenic lipoproteins during the peri- and early postinfarction period in patients with ACS*</a:t>
            </a:r>
            <a:r>
              <a:rPr lang="en-US" sz="2200" baseline="30000" dirty="0"/>
              <a:t>7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B962AD72-F03E-46D7-A5AD-B2A886D11931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658789" y="5684103"/>
            <a:ext cx="9781351" cy="6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>
            <a:spAutoFit/>
          </a:bodyPr>
          <a:lstStyle/>
          <a:p>
            <a:pPr>
              <a:spcBef>
                <a:spcPct val="25000"/>
              </a:spcBef>
              <a:spcAft>
                <a:spcPts val="600"/>
              </a:spcAft>
            </a:pPr>
            <a:r>
              <a:rPr lang="en-US" sz="900" dirty="0"/>
              <a:t>*Type 1 NSTEMI (spontaneous atherothrombotic)</a:t>
            </a:r>
          </a:p>
          <a:p>
            <a:pPr>
              <a:spcBef>
                <a:spcPct val="25000"/>
              </a:spcBef>
              <a:spcAft>
                <a:spcPts val="600"/>
              </a:spcAft>
            </a:pPr>
            <a:r>
              <a:rPr lang="en-US" sz="900" dirty="0"/>
              <a:t>ACC = American College of Cardiology; ACS = acute coronary syndrome; AHA = American Heart Association; ESC = European Society of Cardiology; EVACS = Evolocumab in Acute Coronary Syndrome; LDL-C = low-density lipoprotein cholesterol; PCSK9 = </a:t>
            </a:r>
            <a:r>
              <a:rPr lang="en-US" sz="900" dirty="0">
                <a:cs typeface="Arial" panose="020B0604020202020204" pitchFamily="34" charset="0"/>
              </a:rPr>
              <a:t>proprotein convertase subtilisin/kexin type 9; SC = subcutaneous.</a:t>
            </a:r>
            <a:endParaRPr lang="en-US" sz="9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3633EE-03BD-49E2-B6CC-EAC77FA17F11}"/>
              </a:ext>
            </a:extLst>
          </p:cNvPr>
          <p:cNvSpPr/>
          <p:nvPr/>
        </p:nvSpPr>
        <p:spPr>
          <a:xfrm>
            <a:off x="658789" y="6259113"/>
            <a:ext cx="978135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5000"/>
              </a:spcBef>
              <a:spcAft>
                <a:spcPts val="600"/>
              </a:spcAft>
            </a:pPr>
            <a:r>
              <a:rPr lang="en-US" sz="900" dirty="0"/>
              <a:t>1. </a:t>
            </a:r>
            <a:r>
              <a:rPr lang="en-US" sz="900" dirty="0" err="1"/>
              <a:t>Jernberg</a:t>
            </a:r>
            <a:r>
              <a:rPr lang="en-US" sz="900" dirty="0"/>
              <a:t> T, et al. Eur Heart J. 2015;36:1163-1170. 2. </a:t>
            </a:r>
            <a:r>
              <a:rPr lang="en-US" altLang="en-US" sz="900" dirty="0"/>
              <a:t>Cannon CP, et al. </a:t>
            </a:r>
            <a:r>
              <a:rPr lang="en-US" altLang="en-US" sz="900" i="1" dirty="0"/>
              <a:t>N </a:t>
            </a:r>
            <a:r>
              <a:rPr lang="en-US" altLang="en-US" sz="900" i="1" dirty="0" err="1"/>
              <a:t>Engl</a:t>
            </a:r>
            <a:r>
              <a:rPr lang="en-US" altLang="en-US" sz="900" i="1" dirty="0"/>
              <a:t> J Med</a:t>
            </a:r>
            <a:r>
              <a:rPr lang="en-US" altLang="en-US" sz="900" dirty="0"/>
              <a:t>. 2015;372:2387-2397. 3. Cannon CP, et al. </a:t>
            </a:r>
            <a:r>
              <a:rPr lang="en-US" altLang="en-US" sz="900" i="1" dirty="0"/>
              <a:t>N </a:t>
            </a:r>
            <a:r>
              <a:rPr lang="en-US" altLang="en-US" sz="900" i="1" dirty="0" err="1"/>
              <a:t>Engl</a:t>
            </a:r>
            <a:r>
              <a:rPr lang="en-US" altLang="en-US" sz="900" i="1" dirty="0"/>
              <a:t> J Med</a:t>
            </a:r>
            <a:r>
              <a:rPr lang="en-US" altLang="en-US" sz="900" dirty="0"/>
              <a:t>. 2004;350:1495-1504. 4. de </a:t>
            </a:r>
            <a:r>
              <a:rPr lang="en-US" altLang="en-US" sz="900" dirty="0" err="1"/>
              <a:t>Lemos</a:t>
            </a:r>
            <a:r>
              <a:rPr lang="en-US" altLang="en-US" sz="900" dirty="0"/>
              <a:t> JA, et al. </a:t>
            </a:r>
            <a:r>
              <a:rPr lang="en-US" altLang="en-US" sz="900" i="1" dirty="0"/>
              <a:t>JAMA</a:t>
            </a:r>
            <a:r>
              <a:rPr lang="en-US" altLang="en-US" sz="900" dirty="0"/>
              <a:t>. 2004;292;1307-1316. 5. Schwartz GG, et al. </a:t>
            </a:r>
            <a:r>
              <a:rPr lang="en-US" altLang="en-US" sz="900" i="1" dirty="0"/>
              <a:t>JAMA.</a:t>
            </a:r>
            <a:r>
              <a:rPr lang="en-US" altLang="en-US" sz="900" dirty="0"/>
              <a:t> 2001;285:1711-1718.</a:t>
            </a:r>
            <a:r>
              <a:rPr lang="en-US" sz="900" dirty="0"/>
              <a:t> 6. Grundy SM, et al. </a:t>
            </a:r>
            <a:r>
              <a:rPr lang="en-US" sz="900" i="1" dirty="0"/>
              <a:t>Circulation</a:t>
            </a:r>
            <a:r>
              <a:rPr lang="en-US" sz="900" dirty="0"/>
              <a:t>. 2019;139(25):e1082-e1143. 7. </a:t>
            </a:r>
            <a:r>
              <a:rPr lang="en-US" sz="900" dirty="0" err="1">
                <a:solidFill>
                  <a:srgbClr val="000000"/>
                </a:solidFill>
              </a:rPr>
              <a:t>Leucker</a:t>
            </a:r>
            <a:r>
              <a:rPr lang="en-US" sz="900" dirty="0">
                <a:solidFill>
                  <a:srgbClr val="000000"/>
                </a:solidFill>
              </a:rPr>
              <a:t> TM, et al. </a:t>
            </a:r>
            <a:r>
              <a:rPr lang="en-US" sz="900" i="1" dirty="0">
                <a:solidFill>
                  <a:srgbClr val="000000"/>
                </a:solidFill>
              </a:rPr>
              <a:t>Circulation. </a:t>
            </a:r>
            <a:r>
              <a:rPr lang="en-US" sz="900" dirty="0">
                <a:solidFill>
                  <a:srgbClr val="000000"/>
                </a:solidFill>
              </a:rPr>
              <a:t>2020;142:419-421. 8. </a:t>
            </a:r>
            <a:r>
              <a:rPr lang="en-US" sz="900" dirty="0"/>
              <a:t>Schwartz GG, et al. </a:t>
            </a:r>
            <a:r>
              <a:rPr lang="en-US" sz="900" i="1" dirty="0"/>
              <a:t>N Eng J Med. </a:t>
            </a:r>
            <a:r>
              <a:rPr lang="en-US" sz="900" dirty="0"/>
              <a:t>2018;379:2097-2107.</a:t>
            </a:r>
            <a:endParaRPr lang="en-US" sz="9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82048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DBC65-3B01-45A9-A7BF-AACEBEFA8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18" y="346746"/>
            <a:ext cx="11452605" cy="1097280"/>
          </a:xfrm>
        </p:spPr>
        <p:txBody>
          <a:bodyPr/>
          <a:lstStyle/>
          <a:p>
            <a:r>
              <a:rPr lang="en-US" dirty="0"/>
              <a:t>EVACS:  A </a:t>
            </a:r>
            <a:r>
              <a:rPr lang="en-US" dirty="0">
                <a:cs typeface="Calibri" panose="020F0502020204030204" pitchFamily="34" charset="0"/>
              </a:rPr>
              <a:t>Double-Blind, 1:1 Randomized, Placebo-controlled Trial</a:t>
            </a:r>
            <a:br>
              <a:rPr lang="en-US" dirty="0">
                <a:solidFill>
                  <a:srgbClr val="FF0000"/>
                </a:solidFill>
                <a:cs typeface="Calibri" panose="020F0502020204030204" pitchFamily="34" charset="0"/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E2B3A7C-579A-45C0-9D7B-573250E9C08B}"/>
              </a:ext>
            </a:extLst>
          </p:cNvPr>
          <p:cNvSpPr/>
          <p:nvPr/>
        </p:nvSpPr>
        <p:spPr>
          <a:xfrm rot="10800000">
            <a:off x="3226221" y="1477489"/>
            <a:ext cx="323161" cy="2123654"/>
          </a:xfrm>
          <a:prstGeom prst="rect">
            <a:avLst/>
          </a:prstGeom>
          <a:solidFill>
            <a:srgbClr val="FFFFFF"/>
          </a:solidFill>
          <a:ln w="25400" cap="flat">
            <a:solidFill>
              <a:srgbClr val="0070C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eaVert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500" b="1" i="0" u="none" strike="noStrike" cap="none" spc="0" normalizeH="0" baseline="0" dirty="0">
                <a:ln>
                  <a:noFill/>
                </a:ln>
                <a:effectLst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Helvetica"/>
              </a:rPr>
              <a:t>Screening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D2503D-6F21-4A34-B60C-B41E034C9235}"/>
              </a:ext>
            </a:extLst>
          </p:cNvPr>
          <p:cNvSpPr/>
          <p:nvPr/>
        </p:nvSpPr>
        <p:spPr>
          <a:xfrm rot="10800000">
            <a:off x="4214657" y="1484416"/>
            <a:ext cx="323161" cy="2123654"/>
          </a:xfrm>
          <a:prstGeom prst="rect">
            <a:avLst/>
          </a:prstGeom>
          <a:solidFill>
            <a:srgbClr val="FFFFFF"/>
          </a:solidFill>
          <a:ln w="25400" cap="flat">
            <a:solidFill>
              <a:srgbClr val="0070C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eaVert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500" b="1" i="0" u="none" strike="noStrike" cap="none" spc="0" normalizeH="0" baseline="0" dirty="0">
                <a:ln>
                  <a:noFill/>
                </a:ln>
                <a:effectLst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Helvetica"/>
              </a:rPr>
              <a:t>Randomization 1:1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0DD037-701F-4DF8-83B7-D7509897F192}"/>
              </a:ext>
            </a:extLst>
          </p:cNvPr>
          <p:cNvSpPr/>
          <p:nvPr/>
        </p:nvSpPr>
        <p:spPr>
          <a:xfrm rot="16200000">
            <a:off x="6998169" y="256849"/>
            <a:ext cx="323161" cy="3517510"/>
          </a:xfrm>
          <a:prstGeom prst="rect">
            <a:avLst/>
          </a:prstGeom>
          <a:solidFill>
            <a:srgbClr val="FFFFFF"/>
          </a:solidFill>
          <a:ln w="25400" cap="flat">
            <a:solidFill>
              <a:srgbClr val="0070C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eaVert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500" b="1" i="0" u="none" strike="noStrike" cap="none" spc="0" normalizeH="0" baseline="0" dirty="0">
                <a:ln>
                  <a:noFill/>
                </a:ln>
                <a:effectLst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Helvetica"/>
              </a:rPr>
              <a:t>Evolocumab 420 mg (</a:t>
            </a:r>
            <a:r>
              <a:rPr lang="en-US" sz="15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Helvetica"/>
              </a:rPr>
              <a:t>SC)  </a:t>
            </a:r>
            <a:endParaRPr kumimoji="0" lang="en-US" sz="1500" b="1" i="0" u="none" strike="noStrike" cap="none" spc="0" normalizeH="0" baseline="0" dirty="0">
              <a:ln>
                <a:noFill/>
              </a:ln>
              <a:effectLst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  <a:sym typeface="Helvetica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A8F5188-768A-4C93-AF76-483ECF43B4C2}"/>
              </a:ext>
            </a:extLst>
          </p:cNvPr>
          <p:cNvCxnSpPr>
            <a:cxnSpLocks/>
          </p:cNvCxnSpPr>
          <p:nvPr/>
        </p:nvCxnSpPr>
        <p:spPr>
          <a:xfrm>
            <a:off x="3555621" y="2507333"/>
            <a:ext cx="659035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9C6809B4-2C96-4DD1-8160-6A2E4C2438BF}"/>
              </a:ext>
            </a:extLst>
          </p:cNvPr>
          <p:cNvSpPr/>
          <p:nvPr/>
        </p:nvSpPr>
        <p:spPr>
          <a:xfrm rot="16200000">
            <a:off x="6998169" y="1380739"/>
            <a:ext cx="323161" cy="3517510"/>
          </a:xfrm>
          <a:prstGeom prst="rect">
            <a:avLst/>
          </a:prstGeom>
          <a:solidFill>
            <a:srgbClr val="FFFFFF"/>
          </a:solidFill>
          <a:ln w="25400" cap="flat">
            <a:solidFill>
              <a:srgbClr val="0070C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eaVert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500" b="1" i="0" u="none" strike="noStrike" cap="none" spc="0" normalizeH="0" baseline="0" dirty="0">
                <a:ln>
                  <a:noFill/>
                </a:ln>
                <a:effectLst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Helvetica"/>
              </a:rPr>
              <a:t>Placebo </a:t>
            </a:r>
            <a:r>
              <a:rPr lang="en-US" sz="15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Helvetica"/>
              </a:rPr>
              <a:t>(SC) </a:t>
            </a:r>
            <a:endParaRPr kumimoji="0" lang="en-US" sz="1500" b="1" i="0" u="none" strike="noStrike" cap="none" spc="0" normalizeH="0" baseline="0" dirty="0">
              <a:ln>
                <a:noFill/>
              </a:ln>
              <a:effectLst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  <a:sym typeface="Helvetica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30AFFF1-9046-43F7-8B47-1C90D81B491A}"/>
              </a:ext>
            </a:extLst>
          </p:cNvPr>
          <p:cNvCxnSpPr>
            <a:stCxn id="4" idx="1"/>
          </p:cNvCxnSpPr>
          <p:nvPr/>
        </p:nvCxnSpPr>
        <p:spPr>
          <a:xfrm>
            <a:off x="4537818" y="2546243"/>
            <a:ext cx="40590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22D2F59-F272-40CE-A79E-6D9E9AFAEE35}"/>
              </a:ext>
            </a:extLst>
          </p:cNvPr>
          <p:cNvCxnSpPr>
            <a:cxnSpLocks/>
          </p:cNvCxnSpPr>
          <p:nvPr/>
        </p:nvCxnSpPr>
        <p:spPr>
          <a:xfrm>
            <a:off x="4943726" y="2015603"/>
            <a:ext cx="0" cy="104742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80FE536-A172-4AB1-950A-23C60323EC6B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4943726" y="2015603"/>
            <a:ext cx="457269" cy="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7C1F4AB-4AAD-4749-A174-5820FE37D96F}"/>
              </a:ext>
            </a:extLst>
          </p:cNvPr>
          <p:cNvCxnSpPr>
            <a:cxnSpLocks/>
          </p:cNvCxnSpPr>
          <p:nvPr/>
        </p:nvCxnSpPr>
        <p:spPr>
          <a:xfrm>
            <a:off x="4926991" y="3058872"/>
            <a:ext cx="457269" cy="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CD3FCC5-28CE-4935-8EED-8BA5001A702F}"/>
              </a:ext>
            </a:extLst>
          </p:cNvPr>
          <p:cNvCxnSpPr/>
          <p:nvPr/>
        </p:nvCxnSpPr>
        <p:spPr>
          <a:xfrm>
            <a:off x="8918505" y="2008483"/>
            <a:ext cx="440533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72B3F5F-6555-4388-9D4A-A2EE9535782B}"/>
              </a:ext>
            </a:extLst>
          </p:cNvPr>
          <p:cNvCxnSpPr/>
          <p:nvPr/>
        </p:nvCxnSpPr>
        <p:spPr>
          <a:xfrm>
            <a:off x="8927741" y="3146154"/>
            <a:ext cx="440533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D551837-1C9D-428F-B573-8DEDA9ECC96B}"/>
              </a:ext>
            </a:extLst>
          </p:cNvPr>
          <p:cNvCxnSpPr>
            <a:cxnSpLocks/>
          </p:cNvCxnSpPr>
          <p:nvPr/>
        </p:nvCxnSpPr>
        <p:spPr>
          <a:xfrm>
            <a:off x="9368274" y="2011445"/>
            <a:ext cx="0" cy="1134709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61F971B-5AF0-4CAA-BFAE-24E2BBF80703}"/>
              </a:ext>
            </a:extLst>
          </p:cNvPr>
          <p:cNvCxnSpPr>
            <a:cxnSpLocks/>
          </p:cNvCxnSpPr>
          <p:nvPr/>
        </p:nvCxnSpPr>
        <p:spPr>
          <a:xfrm>
            <a:off x="9377511" y="2539316"/>
            <a:ext cx="457269" cy="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BDBE0197-1F80-42E2-ADD8-BDA9A430CB0A}"/>
              </a:ext>
            </a:extLst>
          </p:cNvPr>
          <p:cNvSpPr/>
          <p:nvPr/>
        </p:nvSpPr>
        <p:spPr>
          <a:xfrm>
            <a:off x="9730681" y="2354651"/>
            <a:ext cx="16722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hangingPunct="0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End of Study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FD7AF78-5213-463F-8E64-4288907205B7}"/>
              </a:ext>
            </a:extLst>
          </p:cNvPr>
          <p:cNvSpPr txBox="1"/>
          <p:nvPr/>
        </p:nvSpPr>
        <p:spPr>
          <a:xfrm>
            <a:off x="275499" y="1499319"/>
            <a:ext cx="295072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Eligibility Criteria</a:t>
            </a:r>
            <a:r>
              <a:rPr lang="en-US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Type 1 Non-STEMI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Troponin I ≥ 5 ng/mL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b="1" dirty="0"/>
              <a:t>Study Endpoints:</a:t>
            </a:r>
          </a:p>
          <a:p>
            <a:r>
              <a:rPr lang="en-US" dirty="0"/>
              <a:t>Primary: Change in LDL-C at Day 30</a:t>
            </a:r>
          </a:p>
          <a:p>
            <a:r>
              <a:rPr lang="en-US" dirty="0"/>
              <a:t>Secondary: Change in other atherogenic lipoproteins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CC0135F-8E44-4FEC-BC45-F3AE6F521688}"/>
              </a:ext>
            </a:extLst>
          </p:cNvPr>
          <p:cNvSpPr txBox="1"/>
          <p:nvPr/>
        </p:nvSpPr>
        <p:spPr>
          <a:xfrm>
            <a:off x="3855484" y="3713609"/>
            <a:ext cx="11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24 hours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EAC4C1B-C1D2-4E8C-8A77-632A97890E20}"/>
              </a:ext>
            </a:extLst>
          </p:cNvPr>
          <p:cNvSpPr txBox="1"/>
          <p:nvPr/>
        </p:nvSpPr>
        <p:spPr>
          <a:xfrm>
            <a:off x="8531090" y="3618978"/>
            <a:ext cx="1421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Hospital Discharge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884405E-55D6-485C-B6D8-9CEB2751D250}"/>
              </a:ext>
            </a:extLst>
          </p:cNvPr>
          <p:cNvSpPr txBox="1"/>
          <p:nvPr/>
        </p:nvSpPr>
        <p:spPr>
          <a:xfrm>
            <a:off x="10101702" y="3635111"/>
            <a:ext cx="1150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30-day follow-up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90BE75E-F25A-417A-875B-EEE9C013D862}"/>
              </a:ext>
            </a:extLst>
          </p:cNvPr>
          <p:cNvCxnSpPr/>
          <p:nvPr/>
        </p:nvCxnSpPr>
        <p:spPr>
          <a:xfrm>
            <a:off x="3226220" y="3627526"/>
            <a:ext cx="7592433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B4EED2A8-868E-4E0D-B018-240047119C7A}"/>
              </a:ext>
            </a:extLst>
          </p:cNvPr>
          <p:cNvSpPr/>
          <p:nvPr/>
        </p:nvSpPr>
        <p:spPr>
          <a:xfrm>
            <a:off x="509476" y="4813224"/>
            <a:ext cx="1117304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57 patients met eligibility criteria and were included in the study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Patients were randomized (1:1 ratio) to receive a single dose of either </a:t>
            </a:r>
            <a:r>
              <a:rPr lang="en-US" dirty="0" err="1"/>
              <a:t>evolocumab</a:t>
            </a:r>
            <a:r>
              <a:rPr lang="en-US" dirty="0"/>
              <a:t> SC 420 mg or matching placebo within 24 hours of presentation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All participants received high-intensity statins unless contraindicated and were treated per current ACS guidelines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1E0A81B-CD14-4FBF-ABFC-3955516EFB4D}"/>
              </a:ext>
            </a:extLst>
          </p:cNvPr>
          <p:cNvSpPr/>
          <p:nvPr/>
        </p:nvSpPr>
        <p:spPr>
          <a:xfrm>
            <a:off x="745879" y="6354550"/>
            <a:ext cx="89848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err="1"/>
              <a:t>Leucker</a:t>
            </a:r>
            <a:r>
              <a:rPr lang="en-US" sz="1000" dirty="0"/>
              <a:t> TM, et al. </a:t>
            </a:r>
            <a:r>
              <a:rPr lang="en-US" sz="1000" i="1" dirty="0"/>
              <a:t>Circulation. </a:t>
            </a:r>
            <a:r>
              <a:rPr lang="en-US" sz="1000" dirty="0"/>
              <a:t>2020;142;419-421.</a:t>
            </a:r>
            <a:r>
              <a:rPr lang="en-US" sz="1000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0394722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A90A308-1014-3846-8CB1-182401ED0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Than Differences in Sex Distribution, Baseline Characteristics Were Similar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4635C425-E2A0-714F-98E9-DDF94D2414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939412"/>
              </p:ext>
            </p:extLst>
          </p:nvPr>
        </p:nvGraphicFramePr>
        <p:xfrm>
          <a:off x="658935" y="1301727"/>
          <a:ext cx="10189075" cy="39625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88275">
                  <a:extLst>
                    <a:ext uri="{9D8B030D-6E8A-4147-A177-3AD203B41FA5}">
                      <a16:colId xmlns:a16="http://schemas.microsoft.com/office/drawing/2014/main" val="3685131921"/>
                    </a:ext>
                  </a:extLst>
                </a:gridCol>
                <a:gridCol w="1916265">
                  <a:extLst>
                    <a:ext uri="{9D8B030D-6E8A-4147-A177-3AD203B41FA5}">
                      <a16:colId xmlns:a16="http://schemas.microsoft.com/office/drawing/2014/main" val="1660526765"/>
                    </a:ext>
                  </a:extLst>
                </a:gridCol>
                <a:gridCol w="2329732">
                  <a:extLst>
                    <a:ext uri="{9D8B030D-6E8A-4147-A177-3AD203B41FA5}">
                      <a16:colId xmlns:a16="http://schemas.microsoft.com/office/drawing/2014/main" val="659488592"/>
                    </a:ext>
                  </a:extLst>
                </a:gridCol>
                <a:gridCol w="2154803">
                  <a:extLst>
                    <a:ext uri="{9D8B030D-6E8A-4147-A177-3AD203B41FA5}">
                      <a16:colId xmlns:a16="http://schemas.microsoft.com/office/drawing/2014/main" val="1078253949"/>
                    </a:ext>
                  </a:extLst>
                </a:gridCol>
              </a:tblGrid>
              <a:tr h="35747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Baseline Characteristics</a:t>
                      </a:r>
                    </a:p>
                  </a:txBody>
                  <a:tcPr marL="90768" marR="9076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Placebo (N=27)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Evolocumab</a:t>
                      </a:r>
                      <a:r>
                        <a:rPr lang="en-US" sz="1600" dirty="0">
                          <a:effectLst/>
                        </a:rPr>
                        <a:t> (N=30)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P-value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ctr"/>
                </a:tc>
                <a:extLst>
                  <a:ext uri="{0D108BD9-81ED-4DB2-BD59-A6C34878D82A}">
                    <a16:rowId xmlns:a16="http://schemas.microsoft.com/office/drawing/2014/main" val="3679127015"/>
                  </a:ext>
                </a:extLst>
              </a:tr>
              <a:tr h="22532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Age (years), </a:t>
                      </a:r>
                      <a:r>
                        <a:rPr lang="en-US" sz="1400" dirty="0" err="1">
                          <a:effectLst/>
                        </a:rPr>
                        <a:t>mean±SD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003E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56.6 ±12.7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53.9±13.4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0.46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2999470"/>
                  </a:ext>
                </a:extLst>
              </a:tr>
              <a:tr h="22532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Male gender, n (%)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003E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11 (40.7)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22 (73.3)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0.03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2232090"/>
                  </a:ext>
                </a:extLst>
              </a:tr>
              <a:tr h="22532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African American, n (%)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003E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9 (33.3)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6 (20)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0.40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4116807"/>
                  </a:ext>
                </a:extLst>
              </a:tr>
              <a:tr h="22532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BMI (kg/m</a:t>
                      </a:r>
                      <a:r>
                        <a:rPr lang="en-US" sz="1400" baseline="30000" dirty="0">
                          <a:effectLst/>
                        </a:rPr>
                        <a:t>2</a:t>
                      </a:r>
                      <a:r>
                        <a:rPr lang="en-US" sz="1400" dirty="0">
                          <a:effectLst/>
                        </a:rPr>
                        <a:t>), </a:t>
                      </a:r>
                      <a:r>
                        <a:rPr lang="en-US" sz="1400" dirty="0" err="1">
                          <a:effectLst/>
                        </a:rPr>
                        <a:t>mean±SD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003E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28.5±7.0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27.4±7.3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0.56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7779563"/>
                  </a:ext>
                </a:extLst>
              </a:tr>
              <a:tr h="22532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Diabetes mellitus, n (%)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003E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6 (22.2)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14 (46.7)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0.10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8002633"/>
                  </a:ext>
                </a:extLst>
              </a:tr>
              <a:tr h="22532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Hypertension, n (%)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003E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23 (85.2)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21 (70)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0.29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2038394"/>
                  </a:ext>
                </a:extLst>
              </a:tr>
              <a:tr h="22532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Active smoking, n (%)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003E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 (22.2)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7 (23.3)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1.00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4975521"/>
                  </a:ext>
                </a:extLst>
              </a:tr>
              <a:tr h="22532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Previous myocardial infarction, n (%)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003E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 (26)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14 (46.7)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0.18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748056"/>
                  </a:ext>
                </a:extLst>
              </a:tr>
              <a:tr h="22532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History of stroke, n (%)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003E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 (14.8)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 (3.3)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0.29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7340412"/>
                  </a:ext>
                </a:extLst>
              </a:tr>
              <a:tr h="22532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Prior statin treatment, n (%)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003E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14 (51.9)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20 (66.7)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0.39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078891"/>
                  </a:ext>
                </a:extLst>
              </a:tr>
              <a:tr h="22532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   Low- or moderate-intensity statin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003E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 (22.2)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8 (26.7)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0.94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6692330"/>
                  </a:ext>
                </a:extLst>
              </a:tr>
              <a:tr h="22532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   High-intensity statin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003E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 (29.6)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 (40)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0.59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163122"/>
                  </a:ext>
                </a:extLst>
              </a:tr>
              <a:tr h="22532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Ezetimibe treatment, n (%)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003E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 (0)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 (0)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0.69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0435767"/>
                  </a:ext>
                </a:extLst>
              </a:tr>
              <a:tr h="22532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LDL-C (mg/dL), </a:t>
                      </a:r>
                      <a:r>
                        <a:rPr lang="en-US" sz="1400" dirty="0" err="1">
                          <a:effectLst/>
                        </a:rPr>
                        <a:t>mean±SD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003E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89.6 ± 41.4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91.5 ± 34.8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0.85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6380005"/>
                  </a:ext>
                </a:extLst>
              </a:tr>
              <a:tr h="22532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Non-HDL-C (mg/dL), </a:t>
                      </a:r>
                      <a:r>
                        <a:rPr lang="en-US" sz="1400" dirty="0" err="1">
                          <a:effectLst/>
                        </a:rPr>
                        <a:t>mean±SD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003E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110.0 ± 44.7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111.7 ±38.5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0.88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9705271"/>
                  </a:ext>
                </a:extLst>
              </a:tr>
              <a:tr h="22532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ApoB</a:t>
                      </a:r>
                      <a:r>
                        <a:rPr lang="en-US" sz="1400" dirty="0">
                          <a:effectLst/>
                        </a:rPr>
                        <a:t> (mg/dL), </a:t>
                      </a:r>
                      <a:r>
                        <a:rPr lang="en-US" sz="1400" dirty="0" err="1">
                          <a:effectLst/>
                        </a:rPr>
                        <a:t>mean±SD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003E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80.7±24.0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71.5±20.2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0.14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768" marR="90768" marT="0" marB="0" anchor="b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487997"/>
                  </a:ext>
                </a:extLst>
              </a:tr>
            </a:tbl>
          </a:graphicData>
        </a:graphic>
      </p:graphicFrame>
      <p:sp>
        <p:nvSpPr>
          <p:cNvPr id="5" name="Text Box 4">
            <a:extLst>
              <a:ext uri="{FF2B5EF4-FFF2-40B4-BE49-F238E27FC236}">
                <a16:creationId xmlns:a16="http://schemas.microsoft.com/office/drawing/2014/main" id="{59A9A02E-4147-4116-87B1-66D3807397DF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09620" y="6078884"/>
            <a:ext cx="989816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>
            <a:spAutoFit/>
          </a:bodyPr>
          <a:lstStyle/>
          <a:p>
            <a:r>
              <a:rPr lang="en-US" sz="1000" dirty="0" err="1"/>
              <a:t>ApoB</a:t>
            </a:r>
            <a:r>
              <a:rPr lang="en-US" sz="1000" dirty="0"/>
              <a:t> = apolipoprotein B; BMI = body mass index; LDL-C = low-density lipoprotein cholesterol; Non-HDL-C = non-high-density lipoprotein cholesterol; SD = standard deviation.</a:t>
            </a:r>
          </a:p>
          <a:p>
            <a:r>
              <a:rPr lang="en-US" sz="1000" dirty="0" err="1">
                <a:solidFill>
                  <a:srgbClr val="000000"/>
                </a:solidFill>
              </a:rPr>
              <a:t>Leucker</a:t>
            </a:r>
            <a:r>
              <a:rPr lang="en-US" sz="1000" dirty="0">
                <a:solidFill>
                  <a:srgbClr val="000000"/>
                </a:solidFill>
              </a:rPr>
              <a:t> TM, et al. </a:t>
            </a:r>
            <a:r>
              <a:rPr lang="en-US" sz="1000" i="1" dirty="0">
                <a:solidFill>
                  <a:srgbClr val="000000"/>
                </a:solidFill>
              </a:rPr>
              <a:t>Circulation. </a:t>
            </a:r>
            <a:r>
              <a:rPr lang="en-US" sz="1000" dirty="0">
                <a:solidFill>
                  <a:srgbClr val="000000"/>
                </a:solidFill>
              </a:rPr>
              <a:t>2020;142:419-421. (Table included with permission from Dr. Thorsten </a:t>
            </a:r>
            <a:r>
              <a:rPr lang="en-US" sz="1000" dirty="0" err="1">
                <a:solidFill>
                  <a:srgbClr val="000000"/>
                </a:solidFill>
              </a:rPr>
              <a:t>Leucker</a:t>
            </a:r>
            <a:r>
              <a:rPr lang="en-US" sz="1000" dirty="0">
                <a:solidFill>
                  <a:srgbClr val="000000"/>
                </a:solidFill>
              </a:rPr>
              <a:t>, August 12, 2020. To be presented at ESC 2020 – The Digital Experience. August 29 – September 1, 2020. LDL-C Management in ACS: Lower is Better But Is Earlier Better?)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76F1EA-EC1F-4C53-A6BD-863E6E0C5E10}"/>
              </a:ext>
            </a:extLst>
          </p:cNvPr>
          <p:cNvSpPr/>
          <p:nvPr/>
        </p:nvSpPr>
        <p:spPr>
          <a:xfrm>
            <a:off x="0" y="5494109"/>
            <a:ext cx="12192000" cy="338554"/>
          </a:xfrm>
          <a:prstGeom prst="rect">
            <a:avLst/>
          </a:prstGeom>
          <a:solidFill>
            <a:srgbClr val="007CC2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Lipid-lowering therapy and intensity at baseline were similar between the study groups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80444E-671B-4E46-A924-8F6922848E37}"/>
              </a:ext>
            </a:extLst>
          </p:cNvPr>
          <p:cNvSpPr/>
          <p:nvPr/>
        </p:nvSpPr>
        <p:spPr>
          <a:xfrm>
            <a:off x="668238" y="3241347"/>
            <a:ext cx="10147461" cy="20427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79B8B8D-5C4E-47D8-8B72-ADA4D8DA8336}"/>
              </a:ext>
            </a:extLst>
          </p:cNvPr>
          <p:cNvSpPr/>
          <p:nvPr/>
        </p:nvSpPr>
        <p:spPr>
          <a:xfrm>
            <a:off x="658935" y="3686908"/>
            <a:ext cx="10147461" cy="20427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0A2E18C-EAFD-4C09-A032-80FD1C6EB4D8}"/>
              </a:ext>
            </a:extLst>
          </p:cNvPr>
          <p:cNvSpPr/>
          <p:nvPr/>
        </p:nvSpPr>
        <p:spPr>
          <a:xfrm>
            <a:off x="658934" y="4590509"/>
            <a:ext cx="10147461" cy="20427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093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6702F-F6D7-AD4E-B7D4-09CB493D5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sz="2200" dirty="0"/>
              <a:t>LDL-C Levels Declined as Early as Day 1 After Administration Of </a:t>
            </a:r>
            <a:r>
              <a:rPr lang="en-US" sz="2200" dirty="0" err="1"/>
              <a:t>Evolocumab</a:t>
            </a:r>
            <a:r>
              <a:rPr lang="en-US" sz="2200" dirty="0"/>
              <a:t> and Were Significantly Reduced Compared to Placebo By Day 3</a:t>
            </a:r>
            <a:endParaRPr lang="en-US" sz="2200" baseline="30000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758B614-7325-4FC5-9839-63CFAACDA738}"/>
              </a:ext>
            </a:extLst>
          </p:cNvPr>
          <p:cNvSpPr/>
          <p:nvPr/>
        </p:nvSpPr>
        <p:spPr>
          <a:xfrm>
            <a:off x="-14514" y="5369620"/>
            <a:ext cx="12192000" cy="720197"/>
          </a:xfrm>
          <a:prstGeom prst="rect">
            <a:avLst/>
          </a:prstGeom>
          <a:solidFill>
            <a:srgbClr val="007CC2"/>
          </a:solidFill>
        </p:spPr>
        <p:txBody>
          <a:bodyPr wrap="square">
            <a:spAutoFit/>
          </a:bodyPr>
          <a:lstStyle/>
          <a:p>
            <a:pPr algn="ctr" defTabSz="457200">
              <a:lnSpc>
                <a:spcPct val="85000"/>
              </a:lnSpc>
              <a:spcBef>
                <a:spcPts val="200"/>
              </a:spcBef>
              <a:tabLst>
                <a:tab pos="2001838" algn="l"/>
              </a:tabLst>
            </a:pPr>
            <a:r>
              <a:rPr lang="en-US" sz="1600" b="1" dirty="0" err="1">
                <a:solidFill>
                  <a:schemeClr val="bg1"/>
                </a:solidFill>
              </a:rPr>
              <a:t>Evolocumab</a:t>
            </a:r>
            <a:r>
              <a:rPr lang="en-US" sz="1600" b="1" dirty="0">
                <a:solidFill>
                  <a:schemeClr val="bg1"/>
                </a:solidFill>
              </a:rPr>
              <a:t>, added to statin therapy, significantly reduced LDL-C levels throughout hospitalization and the 30-day follow-up in comparison with the placebo group (statin alone) (35.9 ± 24mg/dL (0.9±0.6 mmol/L) </a:t>
            </a:r>
            <a:r>
              <a:rPr lang="en-US" sz="1600" b="1" dirty="0" err="1">
                <a:solidFill>
                  <a:schemeClr val="bg1"/>
                </a:solidFill>
              </a:rPr>
              <a:t>evolocumab</a:t>
            </a:r>
            <a:r>
              <a:rPr lang="en-US" sz="1600" b="1" dirty="0">
                <a:solidFill>
                  <a:schemeClr val="bg1"/>
                </a:solidFill>
              </a:rPr>
              <a:t> vs. 64.5 ± 27 mg/dL (1.7±0.7 mmol/L); </a:t>
            </a:r>
            <a:r>
              <a:rPr lang="en-US" sz="1600" b="1" i="1" dirty="0">
                <a:solidFill>
                  <a:schemeClr val="bg1"/>
                </a:solidFill>
              </a:rPr>
              <a:t>P </a:t>
            </a:r>
            <a:r>
              <a:rPr lang="en-US" sz="1600" b="1" dirty="0">
                <a:solidFill>
                  <a:schemeClr val="bg1"/>
                </a:solidFill>
              </a:rPr>
              <a:t>&lt; 0.01).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1E39EFF-1A26-4AA6-BE68-DE664F2A7D13}"/>
              </a:ext>
            </a:extLst>
          </p:cNvPr>
          <p:cNvSpPr txBox="1"/>
          <p:nvPr/>
        </p:nvSpPr>
        <p:spPr>
          <a:xfrm>
            <a:off x="644252" y="6059468"/>
            <a:ext cx="11322231" cy="55399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1000" dirty="0"/>
              <a:t>The number of patients assessed at the different time points are as follows: Baseline, 57 (evolocumab n = 30; placebo n = 27); day 1, 51 (evolocumab n = 26; </a:t>
            </a:r>
            <a:br>
              <a:rPr lang="en-US" sz="1000" dirty="0"/>
            </a:br>
            <a:r>
              <a:rPr lang="en-US" sz="1000" dirty="0"/>
              <a:t>placebo n = 25); day 3, 30 (evolocumab n = 16; placebo n = 14); day</a:t>
            </a:r>
            <a:r>
              <a:rPr lang="en-US" sz="1000" dirty="0">
                <a:solidFill>
                  <a:srgbClr val="FFC000"/>
                </a:solidFill>
              </a:rPr>
              <a:t> </a:t>
            </a:r>
            <a:r>
              <a:rPr lang="en-US" sz="1000" dirty="0"/>
              <a:t>4 to 7, 23 (evolocumab n = 15; placebo n = 8); day</a:t>
            </a:r>
            <a:r>
              <a:rPr lang="en-US" sz="1000" dirty="0">
                <a:solidFill>
                  <a:srgbClr val="FFC000"/>
                </a:solidFill>
              </a:rPr>
              <a:t> </a:t>
            </a:r>
            <a:r>
              <a:rPr lang="en-US" sz="1000" dirty="0"/>
              <a:t>30, 57 (evolocumab n = 30; placebo n = 27).</a:t>
            </a:r>
          </a:p>
          <a:p>
            <a:r>
              <a:rPr lang="en-US" sz="1000" dirty="0"/>
              <a:t>LDL-C = low-density lipoprotein cholesterol.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10DFEA03-8BED-3F48-91C5-D32D3E94965A}"/>
              </a:ext>
            </a:extLst>
          </p:cNvPr>
          <p:cNvSpPr txBox="1"/>
          <p:nvPr/>
        </p:nvSpPr>
        <p:spPr>
          <a:xfrm rot="16200000">
            <a:off x="-359029" y="2848809"/>
            <a:ext cx="2591634" cy="24622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lvl="0" algn="ctr"/>
            <a:r>
              <a:rPr lang="en-US" sz="1600" b="1" dirty="0">
                <a:solidFill>
                  <a:srgbClr val="000000"/>
                </a:solidFill>
              </a:rPr>
              <a:t>LDL-C (mg/dL)</a:t>
            </a: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D46242DB-351D-4F4B-963D-A8CDFCF776DC}"/>
              </a:ext>
            </a:extLst>
          </p:cNvPr>
          <p:cNvGrpSpPr/>
          <p:nvPr/>
        </p:nvGrpSpPr>
        <p:grpSpPr>
          <a:xfrm>
            <a:off x="5544974" y="1338298"/>
            <a:ext cx="2272052" cy="307777"/>
            <a:chOff x="5309425" y="1354723"/>
            <a:chExt cx="2272052" cy="307777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2464B4B6-0881-9F4E-98FB-DA6EDA4B6B9A}"/>
                </a:ext>
              </a:extLst>
            </p:cNvPr>
            <p:cNvGrpSpPr/>
            <p:nvPr/>
          </p:nvGrpSpPr>
          <p:grpSpPr>
            <a:xfrm>
              <a:off x="6329289" y="1354723"/>
              <a:ext cx="1252188" cy="307777"/>
              <a:chOff x="4277444" y="-528320"/>
              <a:chExt cx="1252188" cy="307777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B875FEB9-6847-C644-B7D0-62DF88D6F4F7}"/>
                  </a:ext>
                </a:extLst>
              </p:cNvPr>
              <p:cNvSpPr/>
              <p:nvPr/>
            </p:nvSpPr>
            <p:spPr>
              <a:xfrm>
                <a:off x="4277444" y="-428434"/>
                <a:ext cx="109728" cy="109728"/>
              </a:xfrm>
              <a:prstGeom prst="rect">
                <a:avLst/>
              </a:prstGeom>
              <a:solidFill>
                <a:srgbClr val="FC84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967D28C6-3F65-1D4B-B9C7-61C2F13AC8F0}"/>
                  </a:ext>
                </a:extLst>
              </p:cNvPr>
              <p:cNvSpPr txBox="1"/>
              <p:nvPr/>
            </p:nvSpPr>
            <p:spPr>
              <a:xfrm>
                <a:off x="4359119" y="-528320"/>
                <a:ext cx="117051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Evolocumab</a:t>
                </a:r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1F99B4CB-2372-6642-9DD7-7FE3440C3F94}"/>
                </a:ext>
              </a:extLst>
            </p:cNvPr>
            <p:cNvGrpSpPr/>
            <p:nvPr/>
          </p:nvGrpSpPr>
          <p:grpSpPr>
            <a:xfrm>
              <a:off x="5309425" y="1354723"/>
              <a:ext cx="913954" cy="307777"/>
              <a:chOff x="4541125" y="-528320"/>
              <a:chExt cx="913954" cy="307777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5EE429D5-EC4D-A645-9AAA-B7D7F7AF2E76}"/>
                  </a:ext>
                </a:extLst>
              </p:cNvPr>
              <p:cNvSpPr/>
              <p:nvPr/>
            </p:nvSpPr>
            <p:spPr>
              <a:xfrm>
                <a:off x="4541125" y="-428434"/>
                <a:ext cx="109728" cy="109728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A5DD690F-3714-FB4C-9DBF-D72503E074D1}"/>
                  </a:ext>
                </a:extLst>
              </p:cNvPr>
              <p:cNvSpPr txBox="1"/>
              <p:nvPr/>
            </p:nvSpPr>
            <p:spPr>
              <a:xfrm>
                <a:off x="4622800" y="-528320"/>
                <a:ext cx="83227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Placebo</a:t>
                </a: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8B7C56F-F4C5-6B43-A191-AD0EFD5D97F9}"/>
              </a:ext>
            </a:extLst>
          </p:cNvPr>
          <p:cNvGrpSpPr/>
          <p:nvPr/>
        </p:nvGrpSpPr>
        <p:grpSpPr>
          <a:xfrm>
            <a:off x="1001563" y="1299336"/>
            <a:ext cx="9595773" cy="4003287"/>
            <a:chOff x="830201" y="1398825"/>
            <a:chExt cx="10644942" cy="4003287"/>
          </a:xfrm>
        </p:grpSpPr>
        <p:graphicFrame>
          <p:nvGraphicFramePr>
            <p:cNvPr id="37" name="Chart 36">
              <a:extLst>
                <a:ext uri="{FF2B5EF4-FFF2-40B4-BE49-F238E27FC236}">
                  <a16:creationId xmlns:a16="http://schemas.microsoft.com/office/drawing/2014/main" id="{43C5E1E5-E5C5-5C47-87B0-F35F2E2F142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13045697"/>
                </p:ext>
              </p:extLst>
            </p:nvPr>
          </p:nvGraphicFramePr>
          <p:xfrm>
            <a:off x="874899" y="1398825"/>
            <a:ext cx="10600244" cy="320740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8C7970F-C468-6E4A-87A5-B520859B6B78}"/>
                </a:ext>
              </a:extLst>
            </p:cNvPr>
            <p:cNvSpPr txBox="1"/>
            <p:nvPr/>
          </p:nvSpPr>
          <p:spPr>
            <a:xfrm>
              <a:off x="2016879" y="1585508"/>
              <a:ext cx="741468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400" i="1" dirty="0"/>
                <a:t>P</a:t>
              </a:r>
              <a:r>
                <a:rPr lang="en-US" sz="1400" dirty="0"/>
                <a:t> = 0.85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9F5E486-B51D-1744-B5FA-979ED508FBEC}"/>
                </a:ext>
              </a:extLst>
            </p:cNvPr>
            <p:cNvSpPr txBox="1"/>
            <p:nvPr/>
          </p:nvSpPr>
          <p:spPr>
            <a:xfrm>
              <a:off x="3394028" y="1693334"/>
              <a:ext cx="741468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400" i="1" dirty="0"/>
                <a:t>P</a:t>
              </a:r>
              <a:r>
                <a:rPr lang="en-US" sz="1400" dirty="0"/>
                <a:t> = 0.12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080D25E-C3D1-8843-98C2-37546A738746}"/>
                </a:ext>
              </a:extLst>
            </p:cNvPr>
            <p:cNvSpPr txBox="1"/>
            <p:nvPr/>
          </p:nvSpPr>
          <p:spPr>
            <a:xfrm>
              <a:off x="4788159" y="2012202"/>
              <a:ext cx="741468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400" i="1" dirty="0"/>
                <a:t>P</a:t>
              </a:r>
              <a:r>
                <a:rPr lang="en-US" sz="1400" dirty="0"/>
                <a:t> = 0.02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DE1E09F-247C-1046-8339-796B130867D1}"/>
                </a:ext>
              </a:extLst>
            </p:cNvPr>
            <p:cNvSpPr txBox="1"/>
            <p:nvPr/>
          </p:nvSpPr>
          <p:spPr>
            <a:xfrm>
              <a:off x="6164631" y="2053232"/>
              <a:ext cx="737698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400" i="1" dirty="0"/>
                <a:t>P </a:t>
              </a:r>
              <a:r>
                <a:rPr lang="en-US" sz="1400" dirty="0"/>
                <a:t>&lt; 0.01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936A81A-CCAD-A44E-83D3-03F18EB2C784}"/>
                </a:ext>
              </a:extLst>
            </p:cNvPr>
            <p:cNvSpPr txBox="1"/>
            <p:nvPr/>
          </p:nvSpPr>
          <p:spPr>
            <a:xfrm>
              <a:off x="10321563" y="2331070"/>
              <a:ext cx="7450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400" i="1" dirty="0"/>
                <a:t>P</a:t>
              </a:r>
              <a:r>
                <a:rPr lang="en-US" sz="1400" dirty="0"/>
                <a:t> &lt; 0.01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4DFF454-BBCE-5445-AD05-0118EE6CB8D1}"/>
                </a:ext>
              </a:extLst>
            </p:cNvPr>
            <p:cNvGrpSpPr/>
            <p:nvPr/>
          </p:nvGrpSpPr>
          <p:grpSpPr>
            <a:xfrm>
              <a:off x="8478781" y="4181543"/>
              <a:ext cx="275243" cy="133643"/>
              <a:chOff x="7807569" y="4164609"/>
              <a:chExt cx="198120" cy="133643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8B7925A-2A25-594D-AE26-38C86D668CE8}"/>
                  </a:ext>
                </a:extLst>
              </p:cNvPr>
              <p:cNvSpPr/>
              <p:nvPr/>
            </p:nvSpPr>
            <p:spPr>
              <a:xfrm>
                <a:off x="7864363" y="4206763"/>
                <a:ext cx="91440" cy="8795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1CD76079-DDD4-9247-B09B-7AF130F54905}"/>
                  </a:ext>
                </a:extLst>
              </p:cNvPr>
              <p:cNvGrpSpPr/>
              <p:nvPr/>
            </p:nvGrpSpPr>
            <p:grpSpPr>
              <a:xfrm>
                <a:off x="7807569" y="4164609"/>
                <a:ext cx="198120" cy="133643"/>
                <a:chOff x="8954086" y="126609"/>
                <a:chExt cx="198120" cy="133643"/>
              </a:xfrm>
            </p:grpSpPr>
            <p:cxnSp>
              <p:nvCxnSpPr>
                <p:cNvPr id="4" name="Straight Connector 3">
                  <a:extLst>
                    <a:ext uri="{FF2B5EF4-FFF2-40B4-BE49-F238E27FC236}">
                      <a16:creationId xmlns:a16="http://schemas.microsoft.com/office/drawing/2014/main" id="{6AB9F2C6-6AA7-8542-8302-CAC1C39982AE}"/>
                    </a:ext>
                  </a:extLst>
                </p:cNvPr>
                <p:cNvCxnSpPr/>
                <p:nvPr/>
              </p:nvCxnSpPr>
              <p:spPr>
                <a:xfrm flipH="1">
                  <a:off x="8954086" y="126609"/>
                  <a:ext cx="105508" cy="13364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>
                  <a:extLst>
                    <a:ext uri="{FF2B5EF4-FFF2-40B4-BE49-F238E27FC236}">
                      <a16:creationId xmlns:a16="http://schemas.microsoft.com/office/drawing/2014/main" id="{97E66EBC-1052-4A4E-B63A-C4CEA34B1C11}"/>
                    </a:ext>
                  </a:extLst>
                </p:cNvPr>
                <p:cNvCxnSpPr/>
                <p:nvPr/>
              </p:nvCxnSpPr>
              <p:spPr>
                <a:xfrm flipH="1">
                  <a:off x="9046698" y="126609"/>
                  <a:ext cx="105508" cy="13364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8B2CA62-B03C-A146-BE75-2FACC68D3C03}"/>
                </a:ext>
              </a:extLst>
            </p:cNvPr>
            <p:cNvSpPr txBox="1"/>
            <p:nvPr/>
          </p:nvSpPr>
          <p:spPr>
            <a:xfrm>
              <a:off x="4703575" y="4480042"/>
              <a:ext cx="3693195" cy="246220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ctr"/>
              <a:r>
                <a:rPr lang="en-US" sz="1600" b="1" dirty="0"/>
                <a:t>Day</a:t>
              </a: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D0D49882-0878-3647-B61D-29DA05AEDFE9}"/>
                </a:ext>
              </a:extLst>
            </p:cNvPr>
            <p:cNvGrpSpPr/>
            <p:nvPr/>
          </p:nvGrpSpPr>
          <p:grpSpPr>
            <a:xfrm>
              <a:off x="830201" y="4609389"/>
              <a:ext cx="10145973" cy="792723"/>
              <a:chOff x="830201" y="4609389"/>
              <a:chExt cx="10145973" cy="792723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9561DE59-44CB-D246-AF4B-27793AE9E5DC}"/>
                  </a:ext>
                </a:extLst>
              </p:cNvPr>
              <p:cNvSpPr txBox="1"/>
              <p:nvPr/>
            </p:nvSpPr>
            <p:spPr>
              <a:xfrm>
                <a:off x="1130727" y="4609389"/>
                <a:ext cx="542372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r"/>
                <a:r>
                  <a:rPr lang="en-US" sz="1000" b="1" dirty="0"/>
                  <a:t>Placebo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F60A6200-82DA-F847-8E11-E87AD3C04061}"/>
                  </a:ext>
                </a:extLst>
              </p:cNvPr>
              <p:cNvSpPr txBox="1"/>
              <p:nvPr/>
            </p:nvSpPr>
            <p:spPr>
              <a:xfrm>
                <a:off x="1280102" y="4728902"/>
                <a:ext cx="392998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r"/>
                <a:r>
                  <a:rPr lang="en-US" sz="1000" dirty="0"/>
                  <a:t>mg/dL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7AECEC6B-B11D-474D-AAD9-D610535A13F9}"/>
                  </a:ext>
                </a:extLst>
              </p:cNvPr>
              <p:cNvSpPr txBox="1"/>
              <p:nvPr/>
            </p:nvSpPr>
            <p:spPr>
              <a:xfrm>
                <a:off x="1207194" y="4854266"/>
                <a:ext cx="46590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r"/>
                <a:r>
                  <a:rPr lang="en-US" sz="1000" dirty="0"/>
                  <a:t>mmol/L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1AF42FB6-7A2A-D34F-A25F-162D1F3D9146}"/>
                  </a:ext>
                </a:extLst>
              </p:cNvPr>
              <p:cNvSpPr txBox="1"/>
              <p:nvPr/>
            </p:nvSpPr>
            <p:spPr>
              <a:xfrm>
                <a:off x="2084031" y="4728902"/>
                <a:ext cx="586829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b">
                <a:spAutoFit/>
              </a:bodyPr>
              <a:lstStyle/>
              <a:p>
                <a:pPr algn="ctr"/>
                <a:r>
                  <a:rPr lang="en-US" sz="1000" dirty="0"/>
                  <a:t>89.6 ± 41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93259419-085C-304F-B16C-6FD5D4DE7A09}"/>
                  </a:ext>
                </a:extLst>
              </p:cNvPr>
              <p:cNvSpPr txBox="1"/>
              <p:nvPr/>
            </p:nvSpPr>
            <p:spPr>
              <a:xfrm>
                <a:off x="2103592" y="4854266"/>
                <a:ext cx="547708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ctr"/>
                <a:r>
                  <a:rPr lang="en-US" sz="1000" dirty="0"/>
                  <a:t>2.3 ± 1.1</a:t>
                </a: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10E4B21D-CC67-B24C-876D-3FDC8B46CD50}"/>
                  </a:ext>
                </a:extLst>
              </p:cNvPr>
              <p:cNvSpPr txBox="1"/>
              <p:nvPr/>
            </p:nvSpPr>
            <p:spPr>
              <a:xfrm>
                <a:off x="3471048" y="4728902"/>
                <a:ext cx="592164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ctr"/>
                <a:r>
                  <a:rPr lang="en-US" sz="1000" dirty="0"/>
                  <a:t>86.0 ± 40</a:t>
                </a: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61C5AEB1-EABC-1D4F-B78C-1A7694DD1C26}"/>
                  </a:ext>
                </a:extLst>
              </p:cNvPr>
              <p:cNvSpPr txBox="1"/>
              <p:nvPr/>
            </p:nvSpPr>
            <p:spPr>
              <a:xfrm>
                <a:off x="3493277" y="4854266"/>
                <a:ext cx="54770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ctr"/>
                <a:r>
                  <a:rPr lang="en-US" sz="1000" dirty="0"/>
                  <a:t>2.2 ± 1.0</a:t>
                </a: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6DAB8097-93A4-3A42-8B68-BCC1ADB0F0F3}"/>
                  </a:ext>
                </a:extLst>
              </p:cNvPr>
              <p:cNvSpPr txBox="1"/>
              <p:nvPr/>
            </p:nvSpPr>
            <p:spPr>
              <a:xfrm>
                <a:off x="4860732" y="4728902"/>
                <a:ext cx="592164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ctr"/>
                <a:r>
                  <a:rPr lang="en-US" sz="1000" dirty="0"/>
                  <a:t>76.1 ± 33</a:t>
                </a: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65F1D014-8832-9F4F-9F37-3E09603BDB6D}"/>
                  </a:ext>
                </a:extLst>
              </p:cNvPr>
              <p:cNvSpPr txBox="1"/>
              <p:nvPr/>
            </p:nvSpPr>
            <p:spPr>
              <a:xfrm>
                <a:off x="4882962" y="4854266"/>
                <a:ext cx="54770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ctr"/>
                <a:r>
                  <a:rPr lang="en-US" sz="1000" dirty="0"/>
                  <a:t>2.0 ± 0.9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E155C663-5233-6A4B-B08C-7A6C6272B97F}"/>
                  </a:ext>
                </a:extLst>
              </p:cNvPr>
              <p:cNvSpPr txBox="1"/>
              <p:nvPr/>
            </p:nvSpPr>
            <p:spPr>
              <a:xfrm>
                <a:off x="6233167" y="4728902"/>
                <a:ext cx="592164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ctr"/>
                <a:r>
                  <a:rPr lang="en-US" sz="1000" dirty="0"/>
                  <a:t>75.0 ± 32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36DD3499-6209-604E-9CF5-B860F60AF842}"/>
                  </a:ext>
                </a:extLst>
              </p:cNvPr>
              <p:cNvSpPr txBox="1"/>
              <p:nvPr/>
            </p:nvSpPr>
            <p:spPr>
              <a:xfrm>
                <a:off x="6255395" y="4854266"/>
                <a:ext cx="54770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ctr"/>
                <a:r>
                  <a:rPr lang="en-US" sz="1000" dirty="0"/>
                  <a:t>1.9 ± 0.8</a:t>
                </a: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9DFD137C-D22E-8346-8329-458D6B0F76E5}"/>
                  </a:ext>
                </a:extLst>
              </p:cNvPr>
              <p:cNvSpPr txBox="1"/>
              <p:nvPr/>
            </p:nvSpPr>
            <p:spPr>
              <a:xfrm>
                <a:off x="10384010" y="4728902"/>
                <a:ext cx="592164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ctr"/>
                <a:r>
                  <a:rPr lang="en-US" sz="1000" dirty="0"/>
                  <a:t>64.5 ± 27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1E7340B4-D325-A54C-9A88-97186695154E}"/>
                  </a:ext>
                </a:extLst>
              </p:cNvPr>
              <p:cNvSpPr txBox="1"/>
              <p:nvPr/>
            </p:nvSpPr>
            <p:spPr>
              <a:xfrm>
                <a:off x="10406240" y="4854266"/>
                <a:ext cx="54770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ctr"/>
                <a:r>
                  <a:rPr lang="en-US" sz="1000" dirty="0"/>
                  <a:t>1.7 ± 0.7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BFCD20A-DBB0-794D-A1A3-EA844BF540D4}"/>
                  </a:ext>
                </a:extLst>
              </p:cNvPr>
              <p:cNvSpPr txBox="1"/>
              <p:nvPr/>
            </p:nvSpPr>
            <p:spPr>
              <a:xfrm>
                <a:off x="830201" y="4992058"/>
                <a:ext cx="842901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r"/>
                <a:r>
                  <a:rPr lang="en-US" sz="1000" b="1" dirty="0"/>
                  <a:t>Evolocumab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AEB4958-7081-8849-A282-24258673FEFD}"/>
                  </a:ext>
                </a:extLst>
              </p:cNvPr>
              <p:cNvSpPr txBox="1"/>
              <p:nvPr/>
            </p:nvSpPr>
            <p:spPr>
              <a:xfrm>
                <a:off x="1280105" y="5122860"/>
                <a:ext cx="392998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r"/>
                <a:r>
                  <a:rPr lang="en-US" sz="1000" dirty="0"/>
                  <a:t>mg/dL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C7BC319-D95E-244E-8B37-8C5F4D3B7913}"/>
                  </a:ext>
                </a:extLst>
              </p:cNvPr>
              <p:cNvSpPr txBox="1"/>
              <p:nvPr/>
            </p:nvSpPr>
            <p:spPr>
              <a:xfrm>
                <a:off x="1207196" y="5248224"/>
                <a:ext cx="46590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r"/>
                <a:r>
                  <a:rPr lang="en-US" sz="1000" dirty="0"/>
                  <a:t>mmol/L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69767C3-5F77-4946-B223-D59BF8D1DE9B}"/>
                  </a:ext>
                </a:extLst>
              </p:cNvPr>
              <p:cNvSpPr txBox="1"/>
              <p:nvPr/>
            </p:nvSpPr>
            <p:spPr>
              <a:xfrm>
                <a:off x="2081362" y="5122860"/>
                <a:ext cx="592164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ctr"/>
                <a:r>
                  <a:rPr lang="en-US" sz="1000" dirty="0"/>
                  <a:t>91.5 ± 35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BAA6F1F-0370-FF49-8C1D-B05582F8EC5D}"/>
                  </a:ext>
                </a:extLst>
              </p:cNvPr>
              <p:cNvSpPr txBox="1"/>
              <p:nvPr/>
            </p:nvSpPr>
            <p:spPr>
              <a:xfrm>
                <a:off x="2103593" y="5248224"/>
                <a:ext cx="54770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ctr"/>
                <a:r>
                  <a:rPr lang="en-US" sz="1000" dirty="0"/>
                  <a:t>2.4 ± 0.9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31449DCE-FAA7-174F-A657-6A02FABBB1AE}"/>
                  </a:ext>
                </a:extLst>
              </p:cNvPr>
              <p:cNvSpPr txBox="1"/>
              <p:nvPr/>
            </p:nvSpPr>
            <p:spPr>
              <a:xfrm>
                <a:off x="3471047" y="5122860"/>
                <a:ext cx="592164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ctr"/>
                <a:r>
                  <a:rPr lang="en-US" sz="1000" dirty="0"/>
                  <a:t>70.4 ± 27</a:t>
                </a: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1002BD11-F0C8-494D-9672-71C317DEDF90}"/>
                  </a:ext>
                </a:extLst>
              </p:cNvPr>
              <p:cNvSpPr txBox="1"/>
              <p:nvPr/>
            </p:nvSpPr>
            <p:spPr>
              <a:xfrm>
                <a:off x="3493277" y="5248224"/>
                <a:ext cx="54770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ctr"/>
                <a:r>
                  <a:rPr lang="en-US" sz="1000" dirty="0"/>
                  <a:t>1.8 ± 0.7</a:t>
                </a: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76B12E87-90FC-B145-A93D-C82A02DCE05F}"/>
                  </a:ext>
                </a:extLst>
              </p:cNvPr>
              <p:cNvSpPr txBox="1"/>
              <p:nvPr/>
            </p:nvSpPr>
            <p:spPr>
              <a:xfrm>
                <a:off x="4860732" y="5122860"/>
                <a:ext cx="592164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ctr"/>
                <a:r>
                  <a:rPr lang="en-US" sz="1000" dirty="0"/>
                  <a:t>49.2 ± 24</a:t>
                </a: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3F550C6A-D9B7-3E40-AFDB-1CE0B2A704A8}"/>
                  </a:ext>
                </a:extLst>
              </p:cNvPr>
              <p:cNvSpPr txBox="1"/>
              <p:nvPr/>
            </p:nvSpPr>
            <p:spPr>
              <a:xfrm>
                <a:off x="4882961" y="5248224"/>
                <a:ext cx="54770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ctr"/>
                <a:r>
                  <a:rPr lang="en-US" sz="1000" dirty="0"/>
                  <a:t>1.3 ± 0.6</a:t>
                </a: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1116ACCA-418A-9C45-98A5-2247151D89C2}"/>
                  </a:ext>
                </a:extLst>
              </p:cNvPr>
              <p:cNvSpPr txBox="1"/>
              <p:nvPr/>
            </p:nvSpPr>
            <p:spPr>
              <a:xfrm>
                <a:off x="6233165" y="5122860"/>
                <a:ext cx="592164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ctr"/>
                <a:r>
                  <a:rPr lang="en-US" sz="1000" dirty="0"/>
                  <a:t>31.9 ± 23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4C75B01C-37C1-D340-8081-957162F84015}"/>
                  </a:ext>
                </a:extLst>
              </p:cNvPr>
              <p:cNvSpPr txBox="1"/>
              <p:nvPr/>
            </p:nvSpPr>
            <p:spPr>
              <a:xfrm>
                <a:off x="6255392" y="5248224"/>
                <a:ext cx="547708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ctr"/>
                <a:r>
                  <a:rPr lang="en-US" sz="1000" dirty="0"/>
                  <a:t>0.8 ± 0.6</a:t>
                </a: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5BBD0CF5-6D57-354F-AD5C-BD8BDC902ABB}"/>
                  </a:ext>
                </a:extLst>
              </p:cNvPr>
              <p:cNvSpPr txBox="1"/>
              <p:nvPr/>
            </p:nvSpPr>
            <p:spPr>
              <a:xfrm>
                <a:off x="10384009" y="5122860"/>
                <a:ext cx="592164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ctr"/>
                <a:r>
                  <a:rPr lang="en-US" sz="1000" dirty="0"/>
                  <a:t>35.9 ± 24</a:t>
                </a: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AEA08605-D6B6-2940-8548-9F4771D6B3CB}"/>
                  </a:ext>
                </a:extLst>
              </p:cNvPr>
              <p:cNvSpPr txBox="1"/>
              <p:nvPr/>
            </p:nvSpPr>
            <p:spPr>
              <a:xfrm>
                <a:off x="10406235" y="5248224"/>
                <a:ext cx="54770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ctr"/>
                <a:r>
                  <a:rPr lang="en-US" sz="1000" dirty="0"/>
                  <a:t>0.9 ± 0.6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A185199-1159-7E46-BCD6-00E627814315}"/>
                </a:ext>
              </a:extLst>
            </p:cNvPr>
            <p:cNvGrpSpPr/>
            <p:nvPr/>
          </p:nvGrpSpPr>
          <p:grpSpPr>
            <a:xfrm flipH="1">
              <a:off x="11377324" y="1676070"/>
              <a:ext cx="64716" cy="2572503"/>
              <a:chOff x="1719479" y="1676070"/>
              <a:chExt cx="64716" cy="2572503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341D2B1B-1863-C349-A79D-5859CBC3904D}"/>
                  </a:ext>
                </a:extLst>
              </p:cNvPr>
              <p:cNvCxnSpPr/>
              <p:nvPr/>
            </p:nvCxnSpPr>
            <p:spPr>
              <a:xfrm>
                <a:off x="1784195" y="1676070"/>
                <a:ext cx="0" cy="2569464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0082A3E2-C6F4-8146-886A-8532D4A2E142}"/>
                  </a:ext>
                </a:extLst>
              </p:cNvPr>
              <p:cNvGrpSpPr/>
              <p:nvPr/>
            </p:nvGrpSpPr>
            <p:grpSpPr>
              <a:xfrm>
                <a:off x="1719479" y="1678200"/>
                <a:ext cx="64008" cy="2570373"/>
                <a:chOff x="1719479" y="1678200"/>
                <a:chExt cx="64008" cy="2570373"/>
              </a:xfrm>
            </p:grpSpPr>
            <p:cxnSp>
              <p:nvCxnSpPr>
                <p:cNvPr id="11" name="Straight Connector 10">
                  <a:extLst>
                    <a:ext uri="{FF2B5EF4-FFF2-40B4-BE49-F238E27FC236}">
                      <a16:creationId xmlns:a16="http://schemas.microsoft.com/office/drawing/2014/main" id="{21009312-DD17-EF4D-88A0-5B99F75D3BD7}"/>
                    </a:ext>
                  </a:extLst>
                </p:cNvPr>
                <p:cNvCxnSpPr/>
                <p:nvPr/>
              </p:nvCxnSpPr>
              <p:spPr>
                <a:xfrm>
                  <a:off x="1719479" y="1678200"/>
                  <a:ext cx="64008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>
                  <a:extLst>
                    <a:ext uri="{FF2B5EF4-FFF2-40B4-BE49-F238E27FC236}">
                      <a16:creationId xmlns:a16="http://schemas.microsoft.com/office/drawing/2014/main" id="{98EAB35C-8FE5-0B45-BAC2-841EF37C388F}"/>
                    </a:ext>
                  </a:extLst>
                </p:cNvPr>
                <p:cNvCxnSpPr/>
                <p:nvPr/>
              </p:nvCxnSpPr>
              <p:spPr>
                <a:xfrm>
                  <a:off x="1719479" y="2045396"/>
                  <a:ext cx="64008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>
                  <a:extLst>
                    <a:ext uri="{FF2B5EF4-FFF2-40B4-BE49-F238E27FC236}">
                      <a16:creationId xmlns:a16="http://schemas.microsoft.com/office/drawing/2014/main" id="{E6B6F903-DF6B-EB4F-B3FC-54B9438866BE}"/>
                    </a:ext>
                  </a:extLst>
                </p:cNvPr>
                <p:cNvCxnSpPr/>
                <p:nvPr/>
              </p:nvCxnSpPr>
              <p:spPr>
                <a:xfrm>
                  <a:off x="1719479" y="2412592"/>
                  <a:ext cx="64008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>
                  <a:extLst>
                    <a:ext uri="{FF2B5EF4-FFF2-40B4-BE49-F238E27FC236}">
                      <a16:creationId xmlns:a16="http://schemas.microsoft.com/office/drawing/2014/main" id="{96A6D780-E7ED-6843-BA38-6EE365F0AB0C}"/>
                    </a:ext>
                  </a:extLst>
                </p:cNvPr>
                <p:cNvCxnSpPr/>
                <p:nvPr/>
              </p:nvCxnSpPr>
              <p:spPr>
                <a:xfrm>
                  <a:off x="1719479" y="2779788"/>
                  <a:ext cx="64008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67">
                  <a:extLst>
                    <a:ext uri="{FF2B5EF4-FFF2-40B4-BE49-F238E27FC236}">
                      <a16:creationId xmlns:a16="http://schemas.microsoft.com/office/drawing/2014/main" id="{D1F185EA-F3E2-C74E-86EB-8C79E589FD09}"/>
                    </a:ext>
                  </a:extLst>
                </p:cNvPr>
                <p:cNvCxnSpPr/>
                <p:nvPr/>
              </p:nvCxnSpPr>
              <p:spPr>
                <a:xfrm>
                  <a:off x="1719479" y="3146984"/>
                  <a:ext cx="64008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72">
                  <a:extLst>
                    <a:ext uri="{FF2B5EF4-FFF2-40B4-BE49-F238E27FC236}">
                      <a16:creationId xmlns:a16="http://schemas.microsoft.com/office/drawing/2014/main" id="{C6F8FCA2-17F7-F547-BAF6-97E6E0D94AFF}"/>
                    </a:ext>
                  </a:extLst>
                </p:cNvPr>
                <p:cNvCxnSpPr/>
                <p:nvPr/>
              </p:nvCxnSpPr>
              <p:spPr>
                <a:xfrm>
                  <a:off x="1719479" y="3514180"/>
                  <a:ext cx="64008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77">
                  <a:extLst>
                    <a:ext uri="{FF2B5EF4-FFF2-40B4-BE49-F238E27FC236}">
                      <a16:creationId xmlns:a16="http://schemas.microsoft.com/office/drawing/2014/main" id="{86C38A5B-4B69-474F-960C-D59DFD42BA46}"/>
                    </a:ext>
                  </a:extLst>
                </p:cNvPr>
                <p:cNvCxnSpPr/>
                <p:nvPr/>
              </p:nvCxnSpPr>
              <p:spPr>
                <a:xfrm>
                  <a:off x="1719479" y="3881376"/>
                  <a:ext cx="64008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>
                  <a:extLst>
                    <a:ext uri="{FF2B5EF4-FFF2-40B4-BE49-F238E27FC236}">
                      <a16:creationId xmlns:a16="http://schemas.microsoft.com/office/drawing/2014/main" id="{99FA8A3D-D73D-FC42-AE3B-521638D13B62}"/>
                    </a:ext>
                  </a:extLst>
                </p:cNvPr>
                <p:cNvCxnSpPr/>
                <p:nvPr/>
              </p:nvCxnSpPr>
              <p:spPr>
                <a:xfrm>
                  <a:off x="1719479" y="4248573"/>
                  <a:ext cx="64008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1BAA381-2C56-FB46-84AE-5C59F253E278}"/>
              </a:ext>
            </a:extLst>
          </p:cNvPr>
          <p:cNvGrpSpPr/>
          <p:nvPr/>
        </p:nvGrpSpPr>
        <p:grpSpPr>
          <a:xfrm>
            <a:off x="10609456" y="1427173"/>
            <a:ext cx="911348" cy="2908738"/>
            <a:chOff x="11457257" y="1496844"/>
            <a:chExt cx="911348" cy="2908738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4AA27BC5-D8B2-EC4C-84A4-557B773368B8}"/>
                </a:ext>
              </a:extLst>
            </p:cNvPr>
            <p:cNvSpPr txBox="1"/>
            <p:nvPr/>
          </p:nvSpPr>
          <p:spPr>
            <a:xfrm rot="5400000">
              <a:off x="10949678" y="2848809"/>
              <a:ext cx="2591634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lvl="0" algn="ctr"/>
              <a:r>
                <a:rPr lang="en-US" sz="1600" b="1" dirty="0"/>
                <a:t>LDL-C (mmol/L)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C0BA722-4359-ED4F-A55B-7D81528FB35A}"/>
                </a:ext>
              </a:extLst>
            </p:cNvPr>
            <p:cNvGrpSpPr/>
            <p:nvPr/>
          </p:nvGrpSpPr>
          <p:grpSpPr>
            <a:xfrm>
              <a:off x="11457257" y="1496844"/>
              <a:ext cx="470000" cy="2908738"/>
              <a:chOff x="1088927" y="1496844"/>
              <a:chExt cx="470000" cy="2908738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FEB6096-94DA-8441-BA73-79CB8CF3976B}"/>
                  </a:ext>
                </a:extLst>
              </p:cNvPr>
              <p:cNvSpPr txBox="1"/>
              <p:nvPr/>
            </p:nvSpPr>
            <p:spPr>
              <a:xfrm>
                <a:off x="1088927" y="1496844"/>
                <a:ext cx="47000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3.6</a:t>
                </a:r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F7CB878D-20FA-4245-94C6-8F57072A4840}"/>
                  </a:ext>
                </a:extLst>
              </p:cNvPr>
              <p:cNvSpPr txBox="1"/>
              <p:nvPr/>
            </p:nvSpPr>
            <p:spPr>
              <a:xfrm>
                <a:off x="1088927" y="1864013"/>
                <a:ext cx="47000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3.1</a:t>
                </a: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93284728-94B8-064A-9C66-36D7249E1035}"/>
                  </a:ext>
                </a:extLst>
              </p:cNvPr>
              <p:cNvSpPr txBox="1"/>
              <p:nvPr/>
            </p:nvSpPr>
            <p:spPr>
              <a:xfrm>
                <a:off x="1088927" y="2231182"/>
                <a:ext cx="47000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2.6</a:t>
                </a:r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235A1BC6-E532-4047-856C-A985F6A6F5FB}"/>
                  </a:ext>
                </a:extLst>
              </p:cNvPr>
              <p:cNvSpPr txBox="1"/>
              <p:nvPr/>
            </p:nvSpPr>
            <p:spPr>
              <a:xfrm>
                <a:off x="1088927" y="2598351"/>
                <a:ext cx="47000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2.1</a:t>
                </a: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4376BBC4-48B6-3E4F-8A62-C0DFA0C00482}"/>
                  </a:ext>
                </a:extLst>
              </p:cNvPr>
              <p:cNvSpPr txBox="1"/>
              <p:nvPr/>
            </p:nvSpPr>
            <p:spPr>
              <a:xfrm>
                <a:off x="1088927" y="2965520"/>
                <a:ext cx="47000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1.6</a:t>
                </a: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9863DC46-FEAC-BC45-8C43-080F1003F128}"/>
                  </a:ext>
                </a:extLst>
              </p:cNvPr>
              <p:cNvSpPr txBox="1"/>
              <p:nvPr/>
            </p:nvSpPr>
            <p:spPr>
              <a:xfrm>
                <a:off x="1088927" y="3332689"/>
                <a:ext cx="47000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1.0</a:t>
                </a:r>
              </a:p>
            </p:txBody>
          </p:sp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B4477407-099B-3A43-B07C-3F38D57BE03A}"/>
                  </a:ext>
                </a:extLst>
              </p:cNvPr>
              <p:cNvSpPr txBox="1"/>
              <p:nvPr/>
            </p:nvSpPr>
            <p:spPr>
              <a:xfrm>
                <a:off x="1088927" y="3699858"/>
                <a:ext cx="47000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0.5</a:t>
                </a:r>
              </a:p>
            </p:txBody>
          </p: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7BC26415-B92C-3343-B45B-3F73F660985F}"/>
                  </a:ext>
                </a:extLst>
              </p:cNvPr>
              <p:cNvSpPr txBox="1"/>
              <p:nvPr/>
            </p:nvSpPr>
            <p:spPr>
              <a:xfrm>
                <a:off x="1088927" y="4067028"/>
                <a:ext cx="29848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0</a:t>
                </a:r>
              </a:p>
            </p:txBody>
          </p:sp>
        </p:grpSp>
      </p:grpSp>
      <p:sp>
        <p:nvSpPr>
          <p:cNvPr id="101" name="Text Box 4">
            <a:extLst>
              <a:ext uri="{FF2B5EF4-FFF2-40B4-BE49-F238E27FC236}">
                <a16:creationId xmlns:a16="http://schemas.microsoft.com/office/drawing/2014/main" id="{D5E25A16-DB45-49D1-95E7-3C25B55AC6BD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644252" y="6604628"/>
            <a:ext cx="955755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>
            <a:spAutoFit/>
          </a:bodyPr>
          <a:lstStyle/>
          <a:p>
            <a:r>
              <a:rPr lang="en-US" sz="1000" dirty="0" err="1">
                <a:solidFill>
                  <a:srgbClr val="000000"/>
                </a:solidFill>
              </a:rPr>
              <a:t>Leucker</a:t>
            </a:r>
            <a:r>
              <a:rPr lang="en-US" sz="1000" dirty="0">
                <a:solidFill>
                  <a:srgbClr val="000000"/>
                </a:solidFill>
              </a:rPr>
              <a:t> TM, et al. </a:t>
            </a:r>
            <a:r>
              <a:rPr lang="en-US" sz="1000" i="1" dirty="0">
                <a:solidFill>
                  <a:srgbClr val="000000"/>
                </a:solidFill>
              </a:rPr>
              <a:t>Circulation. </a:t>
            </a:r>
            <a:r>
              <a:rPr lang="en-US" sz="1000" dirty="0">
                <a:solidFill>
                  <a:srgbClr val="000000"/>
                </a:solidFill>
              </a:rPr>
              <a:t>2020;142:419-421.</a:t>
            </a:r>
          </a:p>
        </p:txBody>
      </p:sp>
    </p:spTree>
    <p:extLst>
      <p:ext uri="{BB962C8B-B14F-4D97-AF65-F5344CB8AC3E}">
        <p14:creationId xmlns:p14="http://schemas.microsoft.com/office/powerpoint/2010/main" val="2587917678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73F76-C94B-4FD2-952B-F2D797F6D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238" y="38544"/>
            <a:ext cx="10826496" cy="1097280"/>
          </a:xfrm>
        </p:spPr>
        <p:txBody>
          <a:bodyPr/>
          <a:lstStyle/>
          <a:p>
            <a:r>
              <a:rPr lang="en-US" sz="2400" dirty="0"/>
              <a:t>Significantly More Patients Treated With </a:t>
            </a:r>
            <a:r>
              <a:rPr lang="en-US" sz="2400" dirty="0" err="1"/>
              <a:t>Evolocumab</a:t>
            </a:r>
            <a:r>
              <a:rPr lang="en-US" sz="2400" dirty="0"/>
              <a:t> Achieved AHA/ACC and ESC LDL-C Guideline Recommendations At Hospital Discharge</a:t>
            </a:r>
            <a:r>
              <a:rPr lang="en-US" sz="2400" baseline="30000" dirty="0"/>
              <a:t> </a:t>
            </a:r>
            <a:r>
              <a:rPr lang="en-US" sz="2400" dirty="0"/>
              <a:t>&amp; At 30-Day Follow-Up</a:t>
            </a:r>
            <a:endParaRPr lang="en-US" sz="2400" baseline="30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0C792E-315E-4AFB-B665-CF55781475A8}"/>
              </a:ext>
            </a:extLst>
          </p:cNvPr>
          <p:cNvSpPr/>
          <p:nvPr/>
        </p:nvSpPr>
        <p:spPr>
          <a:xfrm>
            <a:off x="-1" y="5270986"/>
            <a:ext cx="12192000" cy="510909"/>
          </a:xfrm>
          <a:prstGeom prst="rect">
            <a:avLst/>
          </a:prstGeom>
          <a:solidFill>
            <a:srgbClr val="007CC2"/>
          </a:solidFill>
        </p:spPr>
        <p:txBody>
          <a:bodyPr wrap="square">
            <a:spAutoFit/>
          </a:bodyPr>
          <a:lstStyle/>
          <a:p>
            <a:pPr algn="ctr" defTabSz="457200">
              <a:lnSpc>
                <a:spcPct val="85000"/>
              </a:lnSpc>
              <a:spcBef>
                <a:spcPts val="200"/>
              </a:spcBef>
            </a:pPr>
            <a:r>
              <a:rPr lang="en-US" sz="1600" b="1" dirty="0">
                <a:solidFill>
                  <a:schemeClr val="bg1"/>
                </a:solidFill>
              </a:rPr>
              <a:t>At hospital </a:t>
            </a:r>
            <a:r>
              <a:rPr lang="en-US" sz="1600" b="1" dirty="0" err="1">
                <a:solidFill>
                  <a:schemeClr val="bg1"/>
                </a:solidFill>
              </a:rPr>
              <a:t>discharge</a:t>
            </a:r>
            <a:r>
              <a:rPr lang="en-US" sz="1600" b="1" baseline="30000" dirty="0" err="1">
                <a:solidFill>
                  <a:schemeClr val="bg1"/>
                </a:solidFill>
              </a:rPr>
              <a:t>a</a:t>
            </a:r>
            <a:r>
              <a:rPr lang="en-US" sz="1600" b="1" dirty="0">
                <a:solidFill>
                  <a:schemeClr val="bg1"/>
                </a:solidFill>
              </a:rPr>
              <a:t> (~Day 4)</a:t>
            </a:r>
            <a:r>
              <a:rPr lang="en-US" sz="1600" b="1" baseline="30000" dirty="0">
                <a:solidFill>
                  <a:schemeClr val="bg1"/>
                </a:solidFill>
              </a:rPr>
              <a:t>a</a:t>
            </a:r>
            <a:r>
              <a:rPr lang="en-US" sz="1600" b="1" dirty="0">
                <a:solidFill>
                  <a:schemeClr val="bg1"/>
                </a:solidFill>
              </a:rPr>
              <a:t>, 80.8% and 65.4%, respectively, of </a:t>
            </a:r>
            <a:r>
              <a:rPr lang="en-US" sz="1600" b="1" dirty="0" err="1">
                <a:solidFill>
                  <a:schemeClr val="bg1"/>
                </a:solidFill>
              </a:rPr>
              <a:t>evolocumab</a:t>
            </a:r>
            <a:r>
              <a:rPr lang="en-US" sz="1600" b="1" dirty="0">
                <a:solidFill>
                  <a:schemeClr val="bg1"/>
                </a:solidFill>
              </a:rPr>
              <a:t>-treated patients achieved 2018 AHA/ACC and 2019 ESC guideline LDL-C recommendations compared with 38.1% and 23.8%, respectively, of placebo-treated patients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4B4519-AB10-4EEF-BC83-8B73E992D46B}"/>
              </a:ext>
            </a:extLst>
          </p:cNvPr>
          <p:cNvSpPr txBox="1"/>
          <p:nvPr/>
        </p:nvSpPr>
        <p:spPr>
          <a:xfrm>
            <a:off x="660400" y="6008731"/>
            <a:ext cx="1082649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1000" baseline="30000" dirty="0" err="1"/>
              <a:t>a</a:t>
            </a:r>
            <a:r>
              <a:rPr lang="en-US" sz="1000" dirty="0" err="1"/>
              <a:t>The</a:t>
            </a:r>
            <a:r>
              <a:rPr lang="en-US" sz="1000" dirty="0"/>
              <a:t> mean discharge day was 4±2 days. Discharge values were obtained within 24 hours of discharge (evolocumab n = 26; placebo n = 21).</a:t>
            </a:r>
          </a:p>
          <a:p>
            <a:r>
              <a:rPr lang="en-US" sz="1000" dirty="0"/>
              <a:t>ACC = American College of Cardiology; AHA = American Heart Association; ESC = European Society of Cardiology; LDL-C = low-density lipoprotein cholesterol.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1C6F8D2-6549-1348-8A62-781E857D58DE}"/>
              </a:ext>
            </a:extLst>
          </p:cNvPr>
          <p:cNvGrpSpPr/>
          <p:nvPr/>
        </p:nvGrpSpPr>
        <p:grpSpPr>
          <a:xfrm>
            <a:off x="1597323" y="1906861"/>
            <a:ext cx="91440" cy="2569899"/>
            <a:chOff x="2305287" y="1651677"/>
            <a:chExt cx="91440" cy="306324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A63AC6DD-3A45-5D4E-96AD-7BAEACF4200C}"/>
                </a:ext>
              </a:extLst>
            </p:cNvPr>
            <p:cNvCxnSpPr>
              <a:cxnSpLocks/>
            </p:cNvCxnSpPr>
            <p:nvPr/>
          </p:nvCxnSpPr>
          <p:spPr>
            <a:xfrm>
              <a:off x="2394488" y="1651677"/>
              <a:ext cx="0" cy="306324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8A05BAE4-C576-8B48-9F2D-27DF7942042B}"/>
                </a:ext>
              </a:extLst>
            </p:cNvPr>
            <p:cNvGrpSpPr/>
            <p:nvPr/>
          </p:nvGrpSpPr>
          <p:grpSpPr>
            <a:xfrm>
              <a:off x="2305287" y="1659639"/>
              <a:ext cx="91440" cy="3054894"/>
              <a:chOff x="2305287" y="1659639"/>
              <a:chExt cx="91440" cy="3054894"/>
            </a:xfrm>
          </p:grpSpPr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3B114CA7-3F72-9340-B42D-FCF3372C4BFD}"/>
                  </a:ext>
                </a:extLst>
              </p:cNvPr>
              <p:cNvCxnSpPr/>
              <p:nvPr/>
            </p:nvCxnSpPr>
            <p:spPr>
              <a:xfrm>
                <a:off x="2305287" y="1659639"/>
                <a:ext cx="9144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486F5F26-6B38-2B46-94A5-12DD977FE670}"/>
                  </a:ext>
                </a:extLst>
              </p:cNvPr>
              <p:cNvCxnSpPr/>
              <p:nvPr/>
            </p:nvCxnSpPr>
            <p:spPr>
              <a:xfrm>
                <a:off x="2305287" y="2422020"/>
                <a:ext cx="9144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6AE895EA-F78E-7849-8EEC-25C080FB416A}"/>
                  </a:ext>
                </a:extLst>
              </p:cNvPr>
              <p:cNvCxnSpPr/>
              <p:nvPr/>
            </p:nvCxnSpPr>
            <p:spPr>
              <a:xfrm>
                <a:off x="2305287" y="3184401"/>
                <a:ext cx="9144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B3EF1365-E6AD-9C4A-9BD3-D563F0C8A355}"/>
                  </a:ext>
                </a:extLst>
              </p:cNvPr>
              <p:cNvCxnSpPr/>
              <p:nvPr/>
            </p:nvCxnSpPr>
            <p:spPr>
              <a:xfrm>
                <a:off x="2305287" y="3946782"/>
                <a:ext cx="9144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4920A224-A871-BF45-A26A-F2D769B7C1F5}"/>
                  </a:ext>
                </a:extLst>
              </p:cNvPr>
              <p:cNvCxnSpPr/>
              <p:nvPr/>
            </p:nvCxnSpPr>
            <p:spPr>
              <a:xfrm>
                <a:off x="2305287" y="4714533"/>
                <a:ext cx="9144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43" name="Group 442">
            <a:extLst>
              <a:ext uri="{FF2B5EF4-FFF2-40B4-BE49-F238E27FC236}">
                <a16:creationId xmlns:a16="http://schemas.microsoft.com/office/drawing/2014/main" id="{B282CA81-71F2-4C4B-930B-E99AA97D282F}"/>
              </a:ext>
            </a:extLst>
          </p:cNvPr>
          <p:cNvGrpSpPr/>
          <p:nvPr/>
        </p:nvGrpSpPr>
        <p:grpSpPr>
          <a:xfrm>
            <a:off x="1071128" y="1762907"/>
            <a:ext cx="526105" cy="2889165"/>
            <a:chOff x="1968272" y="1762907"/>
            <a:chExt cx="526105" cy="288916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1DE88EF-E8DC-7241-9975-CCC6B308E562}"/>
                </a:ext>
              </a:extLst>
            </p:cNvPr>
            <p:cNvSpPr txBox="1"/>
            <p:nvPr/>
          </p:nvSpPr>
          <p:spPr>
            <a:xfrm>
              <a:off x="1968272" y="1762907"/>
              <a:ext cx="52610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dirty="0"/>
                <a:t>100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BB9B681-8AE7-DE4E-8326-57B47F1F2E32}"/>
                </a:ext>
              </a:extLst>
            </p:cNvPr>
            <p:cNvSpPr txBox="1"/>
            <p:nvPr/>
          </p:nvSpPr>
          <p:spPr>
            <a:xfrm>
              <a:off x="2082085" y="2400559"/>
              <a:ext cx="41229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dirty="0"/>
                <a:t>75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EC30C77-C96D-A44E-ACA8-CEBB366DE85B}"/>
                </a:ext>
              </a:extLst>
            </p:cNvPr>
            <p:cNvSpPr txBox="1"/>
            <p:nvPr/>
          </p:nvSpPr>
          <p:spPr>
            <a:xfrm>
              <a:off x="2082085" y="3038212"/>
              <a:ext cx="41229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dirty="0"/>
                <a:t>50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952E824-DF5A-5F47-92DC-E947F627D614}"/>
                </a:ext>
              </a:extLst>
            </p:cNvPr>
            <p:cNvSpPr txBox="1"/>
            <p:nvPr/>
          </p:nvSpPr>
          <p:spPr>
            <a:xfrm>
              <a:off x="2082085" y="3675864"/>
              <a:ext cx="41229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dirty="0"/>
                <a:t>25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4E8D5C9-A5F2-A64E-8AB9-E015D369F362}"/>
                </a:ext>
              </a:extLst>
            </p:cNvPr>
            <p:cNvSpPr txBox="1"/>
            <p:nvPr/>
          </p:nvSpPr>
          <p:spPr>
            <a:xfrm>
              <a:off x="2195898" y="4313518"/>
              <a:ext cx="29847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dirty="0"/>
                <a:t>0</a:t>
              </a:r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113A319E-C78C-A746-9475-9E3133CB77A9}"/>
              </a:ext>
            </a:extLst>
          </p:cNvPr>
          <p:cNvSpPr txBox="1"/>
          <p:nvPr/>
        </p:nvSpPr>
        <p:spPr>
          <a:xfrm rot="16200000">
            <a:off x="-447932" y="3049077"/>
            <a:ext cx="2591634" cy="276999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b="1" dirty="0"/>
              <a:t>Patients (%) 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A000A8B4-4DAC-A847-B7EE-4825F3907DC9}"/>
              </a:ext>
            </a:extLst>
          </p:cNvPr>
          <p:cNvSpPr txBox="1"/>
          <p:nvPr/>
        </p:nvSpPr>
        <p:spPr>
          <a:xfrm>
            <a:off x="2636890" y="1724946"/>
            <a:ext cx="571375" cy="184666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algn="ctr"/>
            <a:r>
              <a:rPr lang="en-US" sz="1200" i="1" dirty="0"/>
              <a:t>P</a:t>
            </a:r>
            <a:r>
              <a:rPr lang="en-US" sz="1200" i="1" dirty="0">
                <a:solidFill>
                  <a:srgbClr val="FF0000"/>
                </a:solidFill>
              </a:rPr>
              <a:t> </a:t>
            </a:r>
            <a:r>
              <a:rPr lang="en-US" sz="1200" i="1" dirty="0"/>
              <a:t>&lt;</a:t>
            </a:r>
            <a:r>
              <a:rPr lang="en-US" sz="1200" dirty="0">
                <a:solidFill>
                  <a:srgbClr val="FF0000"/>
                </a:solidFill>
              </a:rPr>
              <a:t> </a:t>
            </a:r>
            <a:r>
              <a:rPr lang="en-US" sz="1200" dirty="0"/>
              <a:t>0.01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3DFB601D-504D-8C42-B870-A5F0C92DF406}"/>
              </a:ext>
            </a:extLst>
          </p:cNvPr>
          <p:cNvSpPr txBox="1"/>
          <p:nvPr/>
        </p:nvSpPr>
        <p:spPr>
          <a:xfrm>
            <a:off x="4733051" y="1724946"/>
            <a:ext cx="617605" cy="184666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algn="ctr"/>
            <a:r>
              <a:rPr lang="en-US" sz="1200" i="1" dirty="0"/>
              <a:t>P</a:t>
            </a:r>
            <a:r>
              <a:rPr lang="en-US" sz="1200" dirty="0"/>
              <a:t> = 0.01</a:t>
            </a:r>
            <a:r>
              <a:rPr lang="en-US" sz="1200" dirty="0">
                <a:solidFill>
                  <a:srgbClr val="FF0000"/>
                </a:solidFill>
              </a:rPr>
              <a:t> </a:t>
            </a:r>
            <a:endParaRPr lang="en-US" sz="1200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2CA21AB-2C35-504A-B4EB-3B1A4CC442CA}"/>
              </a:ext>
            </a:extLst>
          </p:cNvPr>
          <p:cNvGrpSpPr/>
          <p:nvPr/>
        </p:nvGrpSpPr>
        <p:grpSpPr>
          <a:xfrm>
            <a:off x="2067556" y="2400281"/>
            <a:ext cx="1615050" cy="2076686"/>
            <a:chOff x="2687782" y="2239818"/>
            <a:chExt cx="886690" cy="247534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8D7438B-3078-CB42-8168-A9BC2F7CFFD5}"/>
                </a:ext>
              </a:extLst>
            </p:cNvPr>
            <p:cNvSpPr/>
            <p:nvPr/>
          </p:nvSpPr>
          <p:spPr>
            <a:xfrm>
              <a:off x="2687782" y="3542146"/>
              <a:ext cx="364836" cy="117301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DF9075A4-75DF-564F-B56B-78BE68B709C6}"/>
                </a:ext>
              </a:extLst>
            </p:cNvPr>
            <p:cNvSpPr/>
            <p:nvPr/>
          </p:nvSpPr>
          <p:spPr>
            <a:xfrm>
              <a:off x="3209636" y="2239818"/>
              <a:ext cx="364836" cy="2475346"/>
            </a:xfrm>
            <a:prstGeom prst="rect">
              <a:avLst/>
            </a:prstGeom>
            <a:solidFill>
              <a:srgbClr val="FC84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131B4267-19D6-574F-989F-9780B1A58C63}"/>
              </a:ext>
            </a:extLst>
          </p:cNvPr>
          <p:cNvGrpSpPr/>
          <p:nvPr/>
        </p:nvGrpSpPr>
        <p:grpSpPr>
          <a:xfrm>
            <a:off x="4193198" y="2791597"/>
            <a:ext cx="1615050" cy="1685370"/>
            <a:chOff x="2687782" y="2706254"/>
            <a:chExt cx="886690" cy="2008909"/>
          </a:xfrm>
        </p:grpSpPr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8E3523B8-513D-8F46-A33A-7C8FBEE0D407}"/>
                </a:ext>
              </a:extLst>
            </p:cNvPr>
            <p:cNvSpPr/>
            <p:nvPr/>
          </p:nvSpPr>
          <p:spPr>
            <a:xfrm>
              <a:off x="2687782" y="3976255"/>
              <a:ext cx="364836" cy="73890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D73BB94B-C4E7-0D46-B42B-44335988678E}"/>
                </a:ext>
              </a:extLst>
            </p:cNvPr>
            <p:cNvSpPr/>
            <p:nvPr/>
          </p:nvSpPr>
          <p:spPr>
            <a:xfrm>
              <a:off x="3209636" y="2706254"/>
              <a:ext cx="364836" cy="2008909"/>
            </a:xfrm>
            <a:prstGeom prst="rect">
              <a:avLst/>
            </a:prstGeom>
            <a:solidFill>
              <a:srgbClr val="FC84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7A19C9E6-E346-9344-9283-E2CA0BB7C680}"/>
              </a:ext>
            </a:extLst>
          </p:cNvPr>
          <p:cNvGrpSpPr/>
          <p:nvPr/>
        </p:nvGrpSpPr>
        <p:grpSpPr>
          <a:xfrm>
            <a:off x="2402361" y="1948400"/>
            <a:ext cx="977373" cy="1452614"/>
            <a:chOff x="3060776" y="3208613"/>
            <a:chExt cx="536594" cy="1758217"/>
          </a:xfrm>
        </p:grpSpPr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BFAA8122-7BC5-2449-BEBC-B96B93EC93C0}"/>
                </a:ext>
              </a:extLst>
            </p:cNvPr>
            <p:cNvCxnSpPr/>
            <p:nvPr/>
          </p:nvCxnSpPr>
          <p:spPr>
            <a:xfrm>
              <a:off x="3060776" y="3214089"/>
              <a:ext cx="536594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498D2F3E-173F-C04F-B23B-E32282960782}"/>
                </a:ext>
              </a:extLst>
            </p:cNvPr>
            <p:cNvCxnSpPr>
              <a:cxnSpLocks/>
            </p:cNvCxnSpPr>
            <p:nvPr/>
          </p:nvCxnSpPr>
          <p:spPr>
            <a:xfrm>
              <a:off x="3066251" y="3208614"/>
              <a:ext cx="0" cy="175821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FB20419A-32A3-634A-9323-0E0F2F0A0FC4}"/>
                </a:ext>
              </a:extLst>
            </p:cNvPr>
            <p:cNvCxnSpPr>
              <a:cxnSpLocks/>
            </p:cNvCxnSpPr>
            <p:nvPr/>
          </p:nvCxnSpPr>
          <p:spPr>
            <a:xfrm>
              <a:off x="3592806" y="3208613"/>
              <a:ext cx="0" cy="43392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4D7255F8-CEE2-BE46-8F40-3919754E444E}"/>
              </a:ext>
            </a:extLst>
          </p:cNvPr>
          <p:cNvGrpSpPr/>
          <p:nvPr/>
        </p:nvGrpSpPr>
        <p:grpSpPr>
          <a:xfrm>
            <a:off x="4540773" y="1948398"/>
            <a:ext cx="977373" cy="1834179"/>
            <a:chOff x="3060776" y="3208613"/>
            <a:chExt cx="536594" cy="1734834"/>
          </a:xfrm>
        </p:grpSpPr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829C4E92-0598-074E-AF99-AE84B050EAEA}"/>
                </a:ext>
              </a:extLst>
            </p:cNvPr>
            <p:cNvCxnSpPr/>
            <p:nvPr/>
          </p:nvCxnSpPr>
          <p:spPr>
            <a:xfrm>
              <a:off x="3060776" y="3214089"/>
              <a:ext cx="536594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819905D-8885-8D41-AA30-254F03C37761}"/>
                </a:ext>
              </a:extLst>
            </p:cNvPr>
            <p:cNvCxnSpPr>
              <a:cxnSpLocks/>
            </p:cNvCxnSpPr>
            <p:nvPr/>
          </p:nvCxnSpPr>
          <p:spPr>
            <a:xfrm>
              <a:off x="3066251" y="3208613"/>
              <a:ext cx="0" cy="173483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F154BD38-FF89-0F41-957E-E446C72CC291}"/>
                </a:ext>
              </a:extLst>
            </p:cNvPr>
            <p:cNvCxnSpPr>
              <a:cxnSpLocks/>
            </p:cNvCxnSpPr>
            <p:nvPr/>
          </p:nvCxnSpPr>
          <p:spPr>
            <a:xfrm>
              <a:off x="3592806" y="3208613"/>
              <a:ext cx="0" cy="70970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0" name="Group 329">
            <a:extLst>
              <a:ext uri="{FF2B5EF4-FFF2-40B4-BE49-F238E27FC236}">
                <a16:creationId xmlns:a16="http://schemas.microsoft.com/office/drawing/2014/main" id="{4CFECA00-A49A-0746-9281-BACEB5D24CEF}"/>
              </a:ext>
            </a:extLst>
          </p:cNvPr>
          <p:cNvGrpSpPr/>
          <p:nvPr/>
        </p:nvGrpSpPr>
        <p:grpSpPr>
          <a:xfrm>
            <a:off x="7105690" y="1736669"/>
            <a:ext cx="3740692" cy="2743395"/>
            <a:chOff x="7531024" y="1724946"/>
            <a:chExt cx="2053704" cy="2743395"/>
          </a:xfrm>
        </p:grpSpPr>
        <p:grpSp>
          <p:nvGrpSpPr>
            <p:cNvPr id="331" name="Group 330">
              <a:extLst>
                <a:ext uri="{FF2B5EF4-FFF2-40B4-BE49-F238E27FC236}">
                  <a16:creationId xmlns:a16="http://schemas.microsoft.com/office/drawing/2014/main" id="{5BA642A8-00CF-524C-96D3-2F1EEF4881E7}"/>
                </a:ext>
              </a:extLst>
            </p:cNvPr>
            <p:cNvGrpSpPr/>
            <p:nvPr/>
          </p:nvGrpSpPr>
          <p:grpSpPr>
            <a:xfrm>
              <a:off x="7531024" y="2076731"/>
              <a:ext cx="886690" cy="2391610"/>
              <a:chOff x="2687782" y="1854157"/>
              <a:chExt cx="886690" cy="2850725"/>
            </a:xfrm>
          </p:grpSpPr>
          <p:sp>
            <p:nvSpPr>
              <p:cNvPr id="346" name="Rectangle 345">
                <a:extLst>
                  <a:ext uri="{FF2B5EF4-FFF2-40B4-BE49-F238E27FC236}">
                    <a16:creationId xmlns:a16="http://schemas.microsoft.com/office/drawing/2014/main" id="{7FC03679-5094-594A-88F7-BD74604CF726}"/>
                  </a:ext>
                </a:extLst>
              </p:cNvPr>
              <p:cNvSpPr/>
              <p:nvPr/>
            </p:nvSpPr>
            <p:spPr>
              <a:xfrm>
                <a:off x="2687782" y="2556941"/>
                <a:ext cx="364836" cy="2147941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7" name="Rectangle 346">
                <a:extLst>
                  <a:ext uri="{FF2B5EF4-FFF2-40B4-BE49-F238E27FC236}">
                    <a16:creationId xmlns:a16="http://schemas.microsoft.com/office/drawing/2014/main" id="{483C1861-299F-854E-9B44-1A5E0E9DB772}"/>
                  </a:ext>
                </a:extLst>
              </p:cNvPr>
              <p:cNvSpPr/>
              <p:nvPr/>
            </p:nvSpPr>
            <p:spPr>
              <a:xfrm>
                <a:off x="3209636" y="1854157"/>
                <a:ext cx="364836" cy="2850725"/>
              </a:xfrm>
              <a:prstGeom prst="rect">
                <a:avLst/>
              </a:prstGeom>
              <a:solidFill>
                <a:srgbClr val="FC84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32" name="Group 331">
              <a:extLst>
                <a:ext uri="{FF2B5EF4-FFF2-40B4-BE49-F238E27FC236}">
                  <a16:creationId xmlns:a16="http://schemas.microsoft.com/office/drawing/2014/main" id="{30A94D21-1070-A84E-AC6B-DC27AA1E223E}"/>
                </a:ext>
              </a:extLst>
            </p:cNvPr>
            <p:cNvGrpSpPr/>
            <p:nvPr/>
          </p:nvGrpSpPr>
          <p:grpSpPr>
            <a:xfrm>
              <a:off x="8698038" y="2247980"/>
              <a:ext cx="886690" cy="2220361"/>
              <a:chOff x="2687782" y="2058281"/>
              <a:chExt cx="886690" cy="2646601"/>
            </a:xfrm>
          </p:grpSpPr>
          <p:sp>
            <p:nvSpPr>
              <p:cNvPr id="344" name="Rectangle 343">
                <a:extLst>
                  <a:ext uri="{FF2B5EF4-FFF2-40B4-BE49-F238E27FC236}">
                    <a16:creationId xmlns:a16="http://schemas.microsoft.com/office/drawing/2014/main" id="{3DD8C5EF-3EF9-3145-AA87-E0A0B97AEAA0}"/>
                  </a:ext>
                </a:extLst>
              </p:cNvPr>
              <p:cNvSpPr/>
              <p:nvPr/>
            </p:nvSpPr>
            <p:spPr>
              <a:xfrm>
                <a:off x="2687782" y="3465669"/>
                <a:ext cx="364836" cy="123921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5" name="Rectangle 344">
                <a:extLst>
                  <a:ext uri="{FF2B5EF4-FFF2-40B4-BE49-F238E27FC236}">
                    <a16:creationId xmlns:a16="http://schemas.microsoft.com/office/drawing/2014/main" id="{9CBCE33D-E3E0-C242-BD7E-95F4B8F61C43}"/>
                  </a:ext>
                </a:extLst>
              </p:cNvPr>
              <p:cNvSpPr/>
              <p:nvPr/>
            </p:nvSpPr>
            <p:spPr>
              <a:xfrm>
                <a:off x="3209636" y="2058281"/>
                <a:ext cx="364836" cy="2646600"/>
              </a:xfrm>
              <a:prstGeom prst="rect">
                <a:avLst/>
              </a:prstGeom>
              <a:solidFill>
                <a:srgbClr val="FC84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33" name="Group 332">
              <a:extLst>
                <a:ext uri="{FF2B5EF4-FFF2-40B4-BE49-F238E27FC236}">
                  <a16:creationId xmlns:a16="http://schemas.microsoft.com/office/drawing/2014/main" id="{251D46FC-A44F-E949-A397-BDE9B927C253}"/>
                </a:ext>
              </a:extLst>
            </p:cNvPr>
            <p:cNvGrpSpPr/>
            <p:nvPr/>
          </p:nvGrpSpPr>
          <p:grpSpPr>
            <a:xfrm>
              <a:off x="7714838" y="1724946"/>
              <a:ext cx="1710618" cy="1635126"/>
              <a:chOff x="14713515" y="1877346"/>
              <a:chExt cx="1710618" cy="1635126"/>
            </a:xfrm>
          </p:grpSpPr>
          <p:sp>
            <p:nvSpPr>
              <p:cNvPr id="334" name="TextBox 333">
                <a:extLst>
                  <a:ext uri="{FF2B5EF4-FFF2-40B4-BE49-F238E27FC236}">
                    <a16:creationId xmlns:a16="http://schemas.microsoft.com/office/drawing/2014/main" id="{40E12E8C-C55D-204A-B576-4A21F1A89372}"/>
                  </a:ext>
                </a:extLst>
              </p:cNvPr>
              <p:cNvSpPr txBox="1"/>
              <p:nvPr/>
            </p:nvSpPr>
            <p:spPr>
              <a:xfrm>
                <a:off x="14829585" y="1877346"/>
                <a:ext cx="339076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ctr"/>
                <a:r>
                  <a:rPr lang="en-US" sz="1200" i="1" dirty="0"/>
                  <a:t>P</a:t>
                </a:r>
                <a:r>
                  <a:rPr lang="en-US" sz="1200" dirty="0"/>
                  <a:t> = 0.05</a:t>
                </a:r>
                <a:r>
                  <a:rPr lang="en-US" sz="1200" dirty="0">
                    <a:solidFill>
                      <a:srgbClr val="FF0000"/>
                    </a:solidFill>
                  </a:rPr>
                  <a:t> </a:t>
                </a:r>
                <a:endParaRPr lang="en-US" sz="1200" dirty="0"/>
              </a:p>
            </p:txBody>
          </p:sp>
          <p:sp>
            <p:nvSpPr>
              <p:cNvPr id="335" name="TextBox 334">
                <a:extLst>
                  <a:ext uri="{FF2B5EF4-FFF2-40B4-BE49-F238E27FC236}">
                    <a16:creationId xmlns:a16="http://schemas.microsoft.com/office/drawing/2014/main" id="{3FC0F0F9-A4DD-2349-9C60-0B7C1372F4BF}"/>
                  </a:ext>
                </a:extLst>
              </p:cNvPr>
              <p:cNvSpPr txBox="1"/>
              <p:nvPr/>
            </p:nvSpPr>
            <p:spPr>
              <a:xfrm>
                <a:off x="15993912" y="1877346"/>
                <a:ext cx="337457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ctr"/>
                <a:r>
                  <a:rPr lang="en-US" sz="1200" i="1" dirty="0"/>
                  <a:t>P </a:t>
                </a:r>
                <a:r>
                  <a:rPr lang="en-US" sz="1200" dirty="0"/>
                  <a:t>&lt; 0.01</a:t>
                </a:r>
                <a:r>
                  <a:rPr lang="en-US" sz="1200" dirty="0">
                    <a:solidFill>
                      <a:srgbClr val="FF0000"/>
                    </a:solidFill>
                  </a:rPr>
                  <a:t> </a:t>
                </a:r>
                <a:endParaRPr lang="en-US" sz="1200" dirty="0"/>
              </a:p>
            </p:txBody>
          </p:sp>
          <p:grpSp>
            <p:nvGrpSpPr>
              <p:cNvPr id="336" name="Group 335">
                <a:extLst>
                  <a:ext uri="{FF2B5EF4-FFF2-40B4-BE49-F238E27FC236}">
                    <a16:creationId xmlns:a16="http://schemas.microsoft.com/office/drawing/2014/main" id="{89D8AD3B-53C9-3F4F-89E6-9098C586D762}"/>
                  </a:ext>
                </a:extLst>
              </p:cNvPr>
              <p:cNvGrpSpPr/>
              <p:nvPr/>
            </p:nvGrpSpPr>
            <p:grpSpPr>
              <a:xfrm>
                <a:off x="14713515" y="2100797"/>
                <a:ext cx="536594" cy="650300"/>
                <a:chOff x="3060776" y="3208608"/>
                <a:chExt cx="536594" cy="1927754"/>
              </a:xfrm>
            </p:grpSpPr>
            <p:cxnSp>
              <p:nvCxnSpPr>
                <p:cNvPr id="341" name="Straight Connector 340">
                  <a:extLst>
                    <a:ext uri="{FF2B5EF4-FFF2-40B4-BE49-F238E27FC236}">
                      <a16:creationId xmlns:a16="http://schemas.microsoft.com/office/drawing/2014/main" id="{B857239E-86C9-BA41-A90B-D47CE43C664B}"/>
                    </a:ext>
                  </a:extLst>
                </p:cNvPr>
                <p:cNvCxnSpPr/>
                <p:nvPr/>
              </p:nvCxnSpPr>
              <p:spPr>
                <a:xfrm>
                  <a:off x="3060776" y="3214089"/>
                  <a:ext cx="536594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2" name="Straight Connector 341">
                  <a:extLst>
                    <a:ext uri="{FF2B5EF4-FFF2-40B4-BE49-F238E27FC236}">
                      <a16:creationId xmlns:a16="http://schemas.microsoft.com/office/drawing/2014/main" id="{30A5E8C3-BA82-1240-A9E0-FA4E7F1545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6251" y="3208608"/>
                  <a:ext cx="0" cy="1927754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3" name="Straight Connector 342">
                  <a:extLst>
                    <a:ext uri="{FF2B5EF4-FFF2-40B4-BE49-F238E27FC236}">
                      <a16:creationId xmlns:a16="http://schemas.microsoft.com/office/drawing/2014/main" id="{F7142930-11C2-1C46-B268-3F434752C8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92806" y="3208613"/>
                  <a:ext cx="0" cy="247148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7" name="Group 336">
                <a:extLst>
                  <a:ext uri="{FF2B5EF4-FFF2-40B4-BE49-F238E27FC236}">
                    <a16:creationId xmlns:a16="http://schemas.microsoft.com/office/drawing/2014/main" id="{D6D8627C-077A-164D-B115-CF440A6962E4}"/>
                  </a:ext>
                </a:extLst>
              </p:cNvPr>
              <p:cNvGrpSpPr/>
              <p:nvPr/>
            </p:nvGrpSpPr>
            <p:grpSpPr>
              <a:xfrm>
                <a:off x="15887539" y="2100799"/>
                <a:ext cx="536594" cy="1411673"/>
                <a:chOff x="3060776" y="3208614"/>
                <a:chExt cx="536594" cy="3270137"/>
              </a:xfrm>
            </p:grpSpPr>
            <p:cxnSp>
              <p:nvCxnSpPr>
                <p:cNvPr id="338" name="Straight Connector 337">
                  <a:extLst>
                    <a:ext uri="{FF2B5EF4-FFF2-40B4-BE49-F238E27FC236}">
                      <a16:creationId xmlns:a16="http://schemas.microsoft.com/office/drawing/2014/main" id="{D8F1F602-EBB7-DD4A-B91D-07F623881D4C}"/>
                    </a:ext>
                  </a:extLst>
                </p:cNvPr>
                <p:cNvCxnSpPr/>
                <p:nvPr/>
              </p:nvCxnSpPr>
              <p:spPr>
                <a:xfrm>
                  <a:off x="3060776" y="3214089"/>
                  <a:ext cx="536594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9" name="Straight Connector 338">
                  <a:extLst>
                    <a:ext uri="{FF2B5EF4-FFF2-40B4-BE49-F238E27FC236}">
                      <a16:creationId xmlns:a16="http://schemas.microsoft.com/office/drawing/2014/main" id="{1DAECFA9-48D0-7942-B4BE-985FC77485C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6251" y="3208614"/>
                  <a:ext cx="0" cy="3270137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0" name="Straight Connector 339">
                  <a:extLst>
                    <a:ext uri="{FF2B5EF4-FFF2-40B4-BE49-F238E27FC236}">
                      <a16:creationId xmlns:a16="http://schemas.microsoft.com/office/drawing/2014/main" id="{FD955872-9C76-FB4C-A7B5-80B2315EA0C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92806" y="3208614"/>
                  <a:ext cx="0" cy="540765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42" name="Group 441">
            <a:extLst>
              <a:ext uri="{FF2B5EF4-FFF2-40B4-BE49-F238E27FC236}">
                <a16:creationId xmlns:a16="http://schemas.microsoft.com/office/drawing/2014/main" id="{339FC1D0-0CDA-CD4B-87C8-9BA9B4F0501B}"/>
              </a:ext>
            </a:extLst>
          </p:cNvPr>
          <p:cNvGrpSpPr/>
          <p:nvPr/>
        </p:nvGrpSpPr>
        <p:grpSpPr>
          <a:xfrm>
            <a:off x="1674335" y="4474062"/>
            <a:ext cx="9717135" cy="91440"/>
            <a:chOff x="2575920" y="4474062"/>
            <a:chExt cx="7439185" cy="91440"/>
          </a:xfrm>
        </p:grpSpPr>
        <p:grpSp>
          <p:nvGrpSpPr>
            <p:cNvPr id="440" name="Group 439">
              <a:extLst>
                <a:ext uri="{FF2B5EF4-FFF2-40B4-BE49-F238E27FC236}">
                  <a16:creationId xmlns:a16="http://schemas.microsoft.com/office/drawing/2014/main" id="{B96A4550-ACCF-5A44-B4B3-36652B3E0643}"/>
                </a:ext>
              </a:extLst>
            </p:cNvPr>
            <p:cNvGrpSpPr/>
            <p:nvPr/>
          </p:nvGrpSpPr>
          <p:grpSpPr>
            <a:xfrm>
              <a:off x="3511495" y="4474062"/>
              <a:ext cx="5488940" cy="91440"/>
              <a:chOff x="3511495" y="4474062"/>
              <a:chExt cx="5488940" cy="91440"/>
            </a:xfrm>
          </p:grpSpPr>
          <p:grpSp>
            <p:nvGrpSpPr>
              <p:cNvPr id="374" name="Group 373">
                <a:extLst>
                  <a:ext uri="{FF2B5EF4-FFF2-40B4-BE49-F238E27FC236}">
                    <a16:creationId xmlns:a16="http://schemas.microsoft.com/office/drawing/2014/main" id="{0F906D6D-FA19-2F46-A5BF-D7F4A3B66AF2}"/>
                  </a:ext>
                </a:extLst>
              </p:cNvPr>
              <p:cNvGrpSpPr/>
              <p:nvPr/>
            </p:nvGrpSpPr>
            <p:grpSpPr>
              <a:xfrm>
                <a:off x="3511495" y="4474062"/>
                <a:ext cx="1622872" cy="91440"/>
                <a:chOff x="3462292" y="4469373"/>
                <a:chExt cx="1497032" cy="91440"/>
              </a:xfrm>
            </p:grpSpPr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A3A1C467-06EE-AE43-BD81-E57CCA9E1EE2}"/>
                    </a:ext>
                  </a:extLst>
                </p:cNvPr>
                <p:cNvCxnSpPr/>
                <p:nvPr/>
              </p:nvCxnSpPr>
              <p:spPr>
                <a:xfrm>
                  <a:off x="3462292" y="4469373"/>
                  <a:ext cx="0" cy="9144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id="{2D173C5C-179F-974A-A439-3ACF2586C692}"/>
                    </a:ext>
                  </a:extLst>
                </p:cNvPr>
                <p:cNvCxnSpPr/>
                <p:nvPr/>
              </p:nvCxnSpPr>
              <p:spPr>
                <a:xfrm>
                  <a:off x="4959324" y="4469373"/>
                  <a:ext cx="0" cy="9144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3" name="Group 372">
                <a:extLst>
                  <a:ext uri="{FF2B5EF4-FFF2-40B4-BE49-F238E27FC236}">
                    <a16:creationId xmlns:a16="http://schemas.microsoft.com/office/drawing/2014/main" id="{B93E1CEB-4043-A44F-9630-9B526685021A}"/>
                  </a:ext>
                </a:extLst>
              </p:cNvPr>
              <p:cNvGrpSpPr/>
              <p:nvPr/>
            </p:nvGrpSpPr>
            <p:grpSpPr>
              <a:xfrm>
                <a:off x="7377563" y="4474062"/>
                <a:ext cx="1622872" cy="91440"/>
                <a:chOff x="7537536" y="4469373"/>
                <a:chExt cx="1497032" cy="91440"/>
              </a:xfrm>
            </p:grpSpPr>
            <p:cxnSp>
              <p:nvCxnSpPr>
                <p:cNvPr id="322" name="Straight Connector 321">
                  <a:extLst>
                    <a:ext uri="{FF2B5EF4-FFF2-40B4-BE49-F238E27FC236}">
                      <a16:creationId xmlns:a16="http://schemas.microsoft.com/office/drawing/2014/main" id="{F243D541-B1C9-174D-B3FB-C2A8776F026C}"/>
                    </a:ext>
                  </a:extLst>
                </p:cNvPr>
                <p:cNvCxnSpPr/>
                <p:nvPr/>
              </p:nvCxnSpPr>
              <p:spPr>
                <a:xfrm>
                  <a:off x="7537536" y="4469373"/>
                  <a:ext cx="0" cy="9144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3" name="Straight Connector 322">
                  <a:extLst>
                    <a:ext uri="{FF2B5EF4-FFF2-40B4-BE49-F238E27FC236}">
                      <a16:creationId xmlns:a16="http://schemas.microsoft.com/office/drawing/2014/main" id="{88EBB735-DF92-5440-9ABB-2082795F9117}"/>
                    </a:ext>
                  </a:extLst>
                </p:cNvPr>
                <p:cNvCxnSpPr/>
                <p:nvPr/>
              </p:nvCxnSpPr>
              <p:spPr>
                <a:xfrm>
                  <a:off x="9034568" y="4469373"/>
                  <a:ext cx="0" cy="9144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7603267-05DD-7C4C-BD36-21474362F957}"/>
                </a:ext>
              </a:extLst>
            </p:cNvPr>
            <p:cNvCxnSpPr>
              <a:cxnSpLocks/>
            </p:cNvCxnSpPr>
            <p:nvPr/>
          </p:nvCxnSpPr>
          <p:spPr>
            <a:xfrm>
              <a:off x="2575920" y="4476779"/>
              <a:ext cx="743918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1" name="Group 440">
            <a:extLst>
              <a:ext uri="{FF2B5EF4-FFF2-40B4-BE49-F238E27FC236}">
                <a16:creationId xmlns:a16="http://schemas.microsoft.com/office/drawing/2014/main" id="{FBEC402E-843C-7E45-BD75-166897E8A399}"/>
              </a:ext>
            </a:extLst>
          </p:cNvPr>
          <p:cNvGrpSpPr/>
          <p:nvPr/>
        </p:nvGrpSpPr>
        <p:grpSpPr>
          <a:xfrm>
            <a:off x="955697" y="4492500"/>
            <a:ext cx="9493116" cy="679855"/>
            <a:chOff x="2025750" y="4556000"/>
            <a:chExt cx="7267682" cy="679855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CDE0A69-7D1D-7347-B231-E3B88A4856E0}"/>
                </a:ext>
              </a:extLst>
            </p:cNvPr>
            <p:cNvSpPr txBox="1"/>
            <p:nvPr/>
          </p:nvSpPr>
          <p:spPr>
            <a:xfrm>
              <a:off x="3283858" y="4556000"/>
              <a:ext cx="451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&lt; 70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EB822F3-55F2-4943-B79A-A884680B6D07}"/>
                </a:ext>
              </a:extLst>
            </p:cNvPr>
            <p:cNvSpPr txBox="1"/>
            <p:nvPr/>
          </p:nvSpPr>
          <p:spPr>
            <a:xfrm>
              <a:off x="4900652" y="4556000"/>
              <a:ext cx="451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&lt; 55</a:t>
              </a: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8DE8E099-3828-3C4F-8443-52C2FD842D24}"/>
                </a:ext>
              </a:extLst>
            </p:cNvPr>
            <p:cNvSpPr txBox="1"/>
            <p:nvPr/>
          </p:nvSpPr>
          <p:spPr>
            <a:xfrm>
              <a:off x="3218201" y="4808096"/>
              <a:ext cx="58317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&lt; 1.81</a:t>
              </a: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89582E8E-3E9E-D54D-A966-98AA24DA0AFA}"/>
                </a:ext>
              </a:extLst>
            </p:cNvPr>
            <p:cNvSpPr txBox="1"/>
            <p:nvPr/>
          </p:nvSpPr>
          <p:spPr>
            <a:xfrm>
              <a:off x="4834995" y="4808096"/>
              <a:ext cx="58317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&lt; 1.42</a:t>
              </a:r>
            </a:p>
          </p:txBody>
        </p:sp>
        <p:sp>
          <p:nvSpPr>
            <p:cNvPr id="324" name="TextBox 323">
              <a:extLst>
                <a:ext uri="{FF2B5EF4-FFF2-40B4-BE49-F238E27FC236}">
                  <a16:creationId xmlns:a16="http://schemas.microsoft.com/office/drawing/2014/main" id="{ADD7DF64-8FF2-F241-A45E-9EEE633C64E0}"/>
                </a:ext>
              </a:extLst>
            </p:cNvPr>
            <p:cNvSpPr txBox="1"/>
            <p:nvPr/>
          </p:nvSpPr>
          <p:spPr>
            <a:xfrm>
              <a:off x="7159119" y="4556000"/>
              <a:ext cx="451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&lt; 70</a:t>
              </a:r>
            </a:p>
          </p:txBody>
        </p:sp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83CC0A1E-1A86-5045-802D-9A3010E58919}"/>
                </a:ext>
              </a:extLst>
            </p:cNvPr>
            <p:cNvSpPr txBox="1"/>
            <p:nvPr/>
          </p:nvSpPr>
          <p:spPr>
            <a:xfrm>
              <a:off x="8775913" y="4556000"/>
              <a:ext cx="451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&lt; 55</a:t>
              </a:r>
            </a:p>
          </p:txBody>
        </p:sp>
        <p:sp>
          <p:nvSpPr>
            <p:cNvPr id="326" name="TextBox 325">
              <a:extLst>
                <a:ext uri="{FF2B5EF4-FFF2-40B4-BE49-F238E27FC236}">
                  <a16:creationId xmlns:a16="http://schemas.microsoft.com/office/drawing/2014/main" id="{631D2E33-25E6-D248-BA14-20A9576FDBAF}"/>
                </a:ext>
              </a:extLst>
            </p:cNvPr>
            <p:cNvSpPr txBox="1"/>
            <p:nvPr/>
          </p:nvSpPr>
          <p:spPr>
            <a:xfrm>
              <a:off x="7093464" y="4808096"/>
              <a:ext cx="58317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&lt; 1.81</a:t>
              </a:r>
            </a:p>
          </p:txBody>
        </p:sp>
        <p:sp>
          <p:nvSpPr>
            <p:cNvPr id="327" name="TextBox 326">
              <a:extLst>
                <a:ext uri="{FF2B5EF4-FFF2-40B4-BE49-F238E27FC236}">
                  <a16:creationId xmlns:a16="http://schemas.microsoft.com/office/drawing/2014/main" id="{36313F64-22CB-0A4E-A33F-185C01C22DA9}"/>
                </a:ext>
              </a:extLst>
            </p:cNvPr>
            <p:cNvSpPr txBox="1"/>
            <p:nvPr/>
          </p:nvSpPr>
          <p:spPr>
            <a:xfrm>
              <a:off x="8710258" y="4808096"/>
              <a:ext cx="58317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&lt; 1.42</a:t>
              </a:r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F5D2BEDA-E119-614E-B66B-B9F0518E3823}"/>
                </a:ext>
              </a:extLst>
            </p:cNvPr>
            <p:cNvSpPr txBox="1"/>
            <p:nvPr/>
          </p:nvSpPr>
          <p:spPr>
            <a:xfrm>
              <a:off x="2104291" y="4556000"/>
              <a:ext cx="5782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dirty="0"/>
                <a:t>mg/dL</a:t>
              </a: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2D21048B-67A1-6343-B55E-5F5D44D1CCCD}"/>
                </a:ext>
              </a:extLst>
            </p:cNvPr>
            <p:cNvSpPr txBox="1"/>
            <p:nvPr/>
          </p:nvSpPr>
          <p:spPr>
            <a:xfrm>
              <a:off x="2025750" y="4808096"/>
              <a:ext cx="65680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dirty="0"/>
                <a:t>mmol/L</a:t>
              </a:r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1D4534A0-5E9E-AE44-B5D2-7B5D16B82DA8}"/>
                </a:ext>
              </a:extLst>
            </p:cNvPr>
            <p:cNvSpPr txBox="1"/>
            <p:nvPr/>
          </p:nvSpPr>
          <p:spPr>
            <a:xfrm>
              <a:off x="5845596" y="4866523"/>
              <a:ext cx="671533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/>
                <a:t>LDL-C</a:t>
              </a:r>
            </a:p>
          </p:txBody>
        </p:sp>
      </p:grpSp>
      <p:sp>
        <p:nvSpPr>
          <p:cNvPr id="460" name="TextBox 459">
            <a:extLst>
              <a:ext uri="{FF2B5EF4-FFF2-40B4-BE49-F238E27FC236}">
                <a16:creationId xmlns:a16="http://schemas.microsoft.com/office/drawing/2014/main" id="{8E3D9CC8-EE54-C540-8343-E8BB366037D9}"/>
              </a:ext>
            </a:extLst>
          </p:cNvPr>
          <p:cNvSpPr txBox="1"/>
          <p:nvPr/>
        </p:nvSpPr>
        <p:spPr>
          <a:xfrm>
            <a:off x="2799897" y="1328144"/>
            <a:ext cx="227498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Hospital Discharge</a:t>
            </a:r>
          </a:p>
        </p:txBody>
      </p:sp>
      <p:sp>
        <p:nvSpPr>
          <p:cNvPr id="461" name="TextBox 460">
            <a:extLst>
              <a:ext uri="{FF2B5EF4-FFF2-40B4-BE49-F238E27FC236}">
                <a16:creationId xmlns:a16="http://schemas.microsoft.com/office/drawing/2014/main" id="{F677921B-9D40-DE43-9D23-9FF76453CA4E}"/>
              </a:ext>
            </a:extLst>
          </p:cNvPr>
          <p:cNvSpPr txBox="1"/>
          <p:nvPr/>
        </p:nvSpPr>
        <p:spPr>
          <a:xfrm>
            <a:off x="7938896" y="1328144"/>
            <a:ext cx="209544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30-</a:t>
            </a:r>
            <a:r>
              <a:rPr lang="en-US" b="1" dirty="0">
                <a:solidFill>
                  <a:srgbClr val="0070C0"/>
                </a:solidFill>
              </a:rPr>
              <a:t>Day</a:t>
            </a:r>
            <a:r>
              <a:rPr lang="en-US" b="1" dirty="0">
                <a:solidFill>
                  <a:schemeClr val="accent1"/>
                </a:solidFill>
              </a:rPr>
              <a:t> Follow-up</a:t>
            </a:r>
          </a:p>
        </p:txBody>
      </p:sp>
      <p:grpSp>
        <p:nvGrpSpPr>
          <p:cNvPr id="469" name="Group 468">
            <a:extLst>
              <a:ext uri="{FF2B5EF4-FFF2-40B4-BE49-F238E27FC236}">
                <a16:creationId xmlns:a16="http://schemas.microsoft.com/office/drawing/2014/main" id="{16FE3E09-1940-9A43-B424-66720237F36F}"/>
              </a:ext>
            </a:extLst>
          </p:cNvPr>
          <p:cNvGrpSpPr/>
          <p:nvPr/>
        </p:nvGrpSpPr>
        <p:grpSpPr>
          <a:xfrm>
            <a:off x="5456074" y="1338298"/>
            <a:ext cx="2272052" cy="307777"/>
            <a:chOff x="5309425" y="1354723"/>
            <a:chExt cx="2272052" cy="307777"/>
          </a:xfrm>
        </p:grpSpPr>
        <p:grpSp>
          <p:nvGrpSpPr>
            <p:cNvPr id="470" name="Group 469">
              <a:extLst>
                <a:ext uri="{FF2B5EF4-FFF2-40B4-BE49-F238E27FC236}">
                  <a16:creationId xmlns:a16="http://schemas.microsoft.com/office/drawing/2014/main" id="{11D7C737-5051-1344-B950-056DE5DAE908}"/>
                </a:ext>
              </a:extLst>
            </p:cNvPr>
            <p:cNvGrpSpPr/>
            <p:nvPr/>
          </p:nvGrpSpPr>
          <p:grpSpPr>
            <a:xfrm>
              <a:off x="6329289" y="1354723"/>
              <a:ext cx="1252188" cy="307777"/>
              <a:chOff x="4277444" y="-528320"/>
              <a:chExt cx="1252188" cy="307777"/>
            </a:xfrm>
          </p:grpSpPr>
          <p:sp>
            <p:nvSpPr>
              <p:cNvPr id="474" name="Rectangle 473">
                <a:extLst>
                  <a:ext uri="{FF2B5EF4-FFF2-40B4-BE49-F238E27FC236}">
                    <a16:creationId xmlns:a16="http://schemas.microsoft.com/office/drawing/2014/main" id="{A60FBFAB-EE56-BD44-B8F0-7ECE923ACC97}"/>
                  </a:ext>
                </a:extLst>
              </p:cNvPr>
              <p:cNvSpPr/>
              <p:nvPr/>
            </p:nvSpPr>
            <p:spPr>
              <a:xfrm>
                <a:off x="4277444" y="-428434"/>
                <a:ext cx="109728" cy="109728"/>
              </a:xfrm>
              <a:prstGeom prst="rect">
                <a:avLst/>
              </a:prstGeom>
              <a:solidFill>
                <a:srgbClr val="FC84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475" name="TextBox 474">
                <a:extLst>
                  <a:ext uri="{FF2B5EF4-FFF2-40B4-BE49-F238E27FC236}">
                    <a16:creationId xmlns:a16="http://schemas.microsoft.com/office/drawing/2014/main" id="{98BA2266-8AD6-044A-A2FF-2C899C2F492F}"/>
                  </a:ext>
                </a:extLst>
              </p:cNvPr>
              <p:cNvSpPr txBox="1"/>
              <p:nvPr/>
            </p:nvSpPr>
            <p:spPr>
              <a:xfrm>
                <a:off x="4359119" y="-528320"/>
                <a:ext cx="117051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Evolocumab</a:t>
                </a:r>
              </a:p>
            </p:txBody>
          </p:sp>
        </p:grpSp>
        <p:grpSp>
          <p:nvGrpSpPr>
            <p:cNvPr id="471" name="Group 470">
              <a:extLst>
                <a:ext uri="{FF2B5EF4-FFF2-40B4-BE49-F238E27FC236}">
                  <a16:creationId xmlns:a16="http://schemas.microsoft.com/office/drawing/2014/main" id="{7C241432-687B-C643-96F7-708E586F1024}"/>
                </a:ext>
              </a:extLst>
            </p:cNvPr>
            <p:cNvGrpSpPr/>
            <p:nvPr/>
          </p:nvGrpSpPr>
          <p:grpSpPr>
            <a:xfrm>
              <a:off x="5309425" y="1354723"/>
              <a:ext cx="913954" cy="307777"/>
              <a:chOff x="4541125" y="-528320"/>
              <a:chExt cx="913954" cy="307777"/>
            </a:xfrm>
          </p:grpSpPr>
          <p:sp>
            <p:nvSpPr>
              <p:cNvPr id="472" name="Rectangle 471">
                <a:extLst>
                  <a:ext uri="{FF2B5EF4-FFF2-40B4-BE49-F238E27FC236}">
                    <a16:creationId xmlns:a16="http://schemas.microsoft.com/office/drawing/2014/main" id="{F58D9558-42C4-0740-8BB7-B05A265D8C4E}"/>
                  </a:ext>
                </a:extLst>
              </p:cNvPr>
              <p:cNvSpPr/>
              <p:nvPr/>
            </p:nvSpPr>
            <p:spPr>
              <a:xfrm>
                <a:off x="4541125" y="-428434"/>
                <a:ext cx="109728" cy="109728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473" name="TextBox 472">
                <a:extLst>
                  <a:ext uri="{FF2B5EF4-FFF2-40B4-BE49-F238E27FC236}">
                    <a16:creationId xmlns:a16="http://schemas.microsoft.com/office/drawing/2014/main" id="{446EB847-C1EC-C34F-94B6-C88C6055A44B}"/>
                  </a:ext>
                </a:extLst>
              </p:cNvPr>
              <p:cNvSpPr txBox="1"/>
              <p:nvPr/>
            </p:nvSpPr>
            <p:spPr>
              <a:xfrm>
                <a:off x="4622800" y="-528320"/>
                <a:ext cx="83227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Placebo</a:t>
                </a:r>
              </a:p>
            </p:txBody>
          </p:sp>
        </p:grpSp>
      </p:grpSp>
      <p:sp>
        <p:nvSpPr>
          <p:cNvPr id="171" name="Text Box 4">
            <a:extLst>
              <a:ext uri="{FF2B5EF4-FFF2-40B4-BE49-F238E27FC236}">
                <a16:creationId xmlns:a16="http://schemas.microsoft.com/office/drawing/2014/main" id="{EDF9B66D-20C6-4D8F-9E32-59585C4FB816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660400" y="6434757"/>
            <a:ext cx="955755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>
            <a:spAutoFit/>
          </a:bodyPr>
          <a:lstStyle/>
          <a:p>
            <a:r>
              <a:rPr lang="en-US" sz="1000" dirty="0" err="1">
                <a:solidFill>
                  <a:srgbClr val="000000"/>
                </a:solidFill>
              </a:rPr>
              <a:t>Leucker</a:t>
            </a:r>
            <a:r>
              <a:rPr lang="en-US" sz="1000" dirty="0">
                <a:solidFill>
                  <a:srgbClr val="000000"/>
                </a:solidFill>
              </a:rPr>
              <a:t> TM, et al. </a:t>
            </a:r>
            <a:r>
              <a:rPr lang="en-US" sz="1000" i="1" dirty="0">
                <a:solidFill>
                  <a:srgbClr val="000000"/>
                </a:solidFill>
              </a:rPr>
              <a:t>Circulation. </a:t>
            </a:r>
            <a:r>
              <a:rPr lang="en-US" sz="1000" dirty="0">
                <a:solidFill>
                  <a:srgbClr val="000000"/>
                </a:solidFill>
              </a:rPr>
              <a:t>2020;142:419-421.</a:t>
            </a:r>
          </a:p>
        </p:txBody>
      </p:sp>
    </p:spTree>
    <p:extLst>
      <p:ext uri="{BB962C8B-B14F-4D97-AF65-F5344CB8AC3E}">
        <p14:creationId xmlns:p14="http://schemas.microsoft.com/office/powerpoint/2010/main" val="3258751375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E2FC6-8ED7-4732-874E-B9932D3B1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3200" dirty="0"/>
              <a:t>Incidence of AEs and SAEs Were Similar Between the Treatment Groups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D8D4EB9-23F4-4236-83F4-B21CBF8E5D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3831234"/>
              </p:ext>
            </p:extLst>
          </p:nvPr>
        </p:nvGraphicFramePr>
        <p:xfrm>
          <a:off x="541481" y="1660408"/>
          <a:ext cx="9474329" cy="19529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10253">
                  <a:extLst>
                    <a:ext uri="{9D8B030D-6E8A-4147-A177-3AD203B41FA5}">
                      <a16:colId xmlns:a16="http://schemas.microsoft.com/office/drawing/2014/main" val="1954399612"/>
                    </a:ext>
                  </a:extLst>
                </a:gridCol>
                <a:gridCol w="2482038">
                  <a:extLst>
                    <a:ext uri="{9D8B030D-6E8A-4147-A177-3AD203B41FA5}">
                      <a16:colId xmlns:a16="http://schemas.microsoft.com/office/drawing/2014/main" val="3726731385"/>
                    </a:ext>
                  </a:extLst>
                </a:gridCol>
                <a:gridCol w="2482038">
                  <a:extLst>
                    <a:ext uri="{9D8B030D-6E8A-4147-A177-3AD203B41FA5}">
                      <a16:colId xmlns:a16="http://schemas.microsoft.com/office/drawing/2014/main" val="997772301"/>
                    </a:ext>
                  </a:extLst>
                </a:gridCol>
              </a:tblGrid>
              <a:tr h="748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/>
                      </a:endParaRPr>
                    </a:p>
                  </a:txBody>
                  <a:tcPr marL="121920" marR="121920" marT="3600" marB="36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Evolocumab</a:t>
                      </a: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(n)</a:t>
                      </a:r>
                    </a:p>
                  </a:txBody>
                  <a:tcPr marL="121920" marR="121920" marT="3600" marB="36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Placebo (n)</a:t>
                      </a:r>
                    </a:p>
                  </a:txBody>
                  <a:tcPr marL="121920" marR="121920" marT="3600" marB="36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1650542"/>
                  </a:ext>
                </a:extLst>
              </a:tr>
              <a:tr h="560937">
                <a:tc>
                  <a:txBody>
                    <a:bodyPr/>
                    <a:lstStyle/>
                    <a:p>
                      <a:pPr marL="0" marR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Any AE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/>
                      </a:endParaRPr>
                    </a:p>
                  </a:txBody>
                  <a:tcPr marL="90000" marR="90000" marT="18000" marB="18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10 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000" marR="90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12 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000" marR="90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6384444"/>
                  </a:ext>
                </a:extLst>
              </a:tr>
              <a:tr h="643532"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Serious AE</a:t>
                      </a:r>
                    </a:p>
                  </a:txBody>
                  <a:tcPr marL="90000" marR="90000" marT="18000" marB="18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+mn-lt"/>
                        </a:rPr>
                        <a:t>2</a:t>
                      </a:r>
                    </a:p>
                  </a:txBody>
                  <a:tcPr marL="90000" marR="90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+mn-lt"/>
                        </a:rPr>
                        <a:t>6</a:t>
                      </a:r>
                    </a:p>
                  </a:txBody>
                  <a:tcPr marL="90000" marR="90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405290"/>
                  </a:ext>
                </a:extLst>
              </a:tr>
            </a:tbl>
          </a:graphicData>
        </a:graphic>
      </p:graphicFrame>
      <p:sp>
        <p:nvSpPr>
          <p:cNvPr id="6" name="Text Box 4">
            <a:extLst>
              <a:ext uri="{FF2B5EF4-FFF2-40B4-BE49-F238E27FC236}">
                <a16:creationId xmlns:a16="http://schemas.microsoft.com/office/drawing/2014/main" id="{63C59FCD-2B81-4B30-BEE0-D2A46C31BA9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662518" y="6432043"/>
            <a:ext cx="955755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>
            <a:spAutoFit/>
          </a:bodyPr>
          <a:lstStyle/>
          <a:p>
            <a:r>
              <a:rPr lang="en-US" sz="1000" dirty="0" err="1">
                <a:solidFill>
                  <a:srgbClr val="000000"/>
                </a:solidFill>
              </a:rPr>
              <a:t>Leucker</a:t>
            </a:r>
            <a:r>
              <a:rPr lang="en-US" sz="1000" dirty="0">
                <a:solidFill>
                  <a:srgbClr val="000000"/>
                </a:solidFill>
              </a:rPr>
              <a:t> TM, et al. </a:t>
            </a:r>
            <a:r>
              <a:rPr lang="en-US" sz="1000" i="1" dirty="0">
                <a:solidFill>
                  <a:srgbClr val="000000"/>
                </a:solidFill>
              </a:rPr>
              <a:t>Circulation. </a:t>
            </a:r>
            <a:r>
              <a:rPr lang="en-US" sz="1000" dirty="0">
                <a:solidFill>
                  <a:srgbClr val="000000"/>
                </a:solidFill>
              </a:rPr>
              <a:t>2020;142:419-421.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CEF213F-93E6-465D-B253-56319122BFA8}"/>
              </a:ext>
            </a:extLst>
          </p:cNvPr>
          <p:cNvSpPr/>
          <p:nvPr/>
        </p:nvSpPr>
        <p:spPr>
          <a:xfrm>
            <a:off x="647650" y="6105303"/>
            <a:ext cx="10847084" cy="256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1000" dirty="0">
                <a:latin typeface="Arial" panose="020B0604020202020204" pitchFamily="34" charset="0"/>
                <a:ea typeface="GuardianTextEgypGR-Regular"/>
                <a:cs typeface="Times New Roman" panose="02020603050405020304" pitchFamily="18" charset="0"/>
              </a:rPr>
              <a:t>AE = adverse event. SAE = serious adverse event.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663165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F2BE8-B968-437C-B165-7DAA861CE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Evolocumab</a:t>
            </a:r>
            <a:r>
              <a:rPr lang="en-US" dirty="0"/>
              <a:t> Rapidly and Significantly Reduced LDL-C in the Acute ACS Setting and Maintained This Reduction for 30 Days</a:t>
            </a:r>
            <a:r>
              <a:rPr lang="en-US" sz="2400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DC702-42C3-41F5-90DC-0322B72915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538" y="1325516"/>
            <a:ext cx="10913936" cy="4501847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2200" dirty="0"/>
              <a:t>EVACS, a randomized clinical trial assessing the impact of </a:t>
            </a:r>
            <a:r>
              <a:rPr lang="en-US" sz="2200" dirty="0" err="1"/>
              <a:t>evolocumab</a:t>
            </a:r>
            <a:r>
              <a:rPr lang="en-US" sz="2200" dirty="0"/>
              <a:t> on peri- and early post-infarction levels of atherogenic lipoproteins in patients with ACS, demonstrated that treatment with </a:t>
            </a:r>
            <a:r>
              <a:rPr lang="en-US" sz="2200" dirty="0" err="1"/>
              <a:t>evolocumab</a:t>
            </a:r>
            <a:r>
              <a:rPr lang="en-US" sz="2200" dirty="0"/>
              <a:t> in the hospital early after ACS resulted in rapid reduction of LDL-C in just 24 hours compared to baseline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2200" dirty="0" err="1"/>
              <a:t>Evolocumab</a:t>
            </a:r>
            <a:r>
              <a:rPr lang="en-US" sz="2200" dirty="0"/>
              <a:t>, added to statin therapy, significantly reduced LDL-C levels by Day 3 after ACS and continued throughout hospitalization and the 30-day follow-up in comparison with the placebo group (statin alone) (35.9±24mg/dL (0.9±0.6 mmol/L) </a:t>
            </a:r>
            <a:r>
              <a:rPr lang="en-US" sz="2200" dirty="0" err="1"/>
              <a:t>evolocumab</a:t>
            </a:r>
            <a:r>
              <a:rPr lang="en-US" sz="2200" dirty="0"/>
              <a:t> vs. 64.5±27mg/dL (1.7±0.7 mmol/L); </a:t>
            </a:r>
            <a:r>
              <a:rPr lang="en-US" sz="2200" i="1" dirty="0"/>
              <a:t>P</a:t>
            </a:r>
            <a:r>
              <a:rPr lang="en-US" sz="2200" dirty="0"/>
              <a:t> &lt; 0.01)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2200" dirty="0"/>
              <a:t>Incidence of adverse events and serious adverse events were similar between the treatment groups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2200" dirty="0"/>
              <a:t>At hospital discharge (~4 days) significantly more patients treated with </a:t>
            </a:r>
            <a:r>
              <a:rPr lang="en-US" sz="2200" dirty="0" err="1"/>
              <a:t>evolocumab</a:t>
            </a:r>
            <a:r>
              <a:rPr lang="en-US" sz="2200" dirty="0"/>
              <a:t> and a statin achieved AHA/ACC and ESC guideline LDL-C recommendations and were maintained at 30 days</a:t>
            </a:r>
            <a:endParaRPr lang="en-US" sz="2200" strike="sngStrike" dirty="0"/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endParaRPr lang="en-US" sz="2000" dirty="0"/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en-US" sz="2200" dirty="0"/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286BACAA-AE2C-412C-B8E3-1130324D611C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662518" y="6432043"/>
            <a:ext cx="955755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>
            <a:spAutoFit/>
          </a:bodyPr>
          <a:lstStyle/>
          <a:p>
            <a:r>
              <a:rPr lang="en-US" sz="1000" dirty="0" err="1">
                <a:solidFill>
                  <a:srgbClr val="000000"/>
                </a:solidFill>
              </a:rPr>
              <a:t>Leucker</a:t>
            </a:r>
            <a:r>
              <a:rPr lang="en-US" sz="1000" dirty="0">
                <a:solidFill>
                  <a:srgbClr val="000000"/>
                </a:solidFill>
              </a:rPr>
              <a:t> TM, et al. </a:t>
            </a:r>
            <a:r>
              <a:rPr lang="en-US" sz="1000" i="1" dirty="0">
                <a:solidFill>
                  <a:srgbClr val="000000"/>
                </a:solidFill>
              </a:rPr>
              <a:t>Circulation. </a:t>
            </a:r>
            <a:r>
              <a:rPr lang="en-US" sz="1000" dirty="0">
                <a:solidFill>
                  <a:srgbClr val="000000"/>
                </a:solidFill>
              </a:rPr>
              <a:t>2020;142:419-421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F64E63-2733-4F7E-8791-75EE832504DA}"/>
              </a:ext>
            </a:extLst>
          </p:cNvPr>
          <p:cNvSpPr/>
          <p:nvPr/>
        </p:nvSpPr>
        <p:spPr>
          <a:xfrm>
            <a:off x="662518" y="6063931"/>
            <a:ext cx="10847084" cy="413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1000" dirty="0"/>
              <a:t>ACC = American College of Cardiology; </a:t>
            </a:r>
            <a:r>
              <a:rPr lang="en-US" sz="1000" dirty="0">
                <a:latin typeface="Arial" panose="020B0604020202020204" pitchFamily="34" charset="0"/>
                <a:ea typeface="GuardianTextEgypGR-Regular"/>
                <a:cs typeface="Times New Roman" panose="02020603050405020304" pitchFamily="18" charset="0"/>
              </a:rPr>
              <a:t>ACS = acute coronary syndrome; </a:t>
            </a:r>
            <a:r>
              <a:rPr lang="en-US" sz="1000" dirty="0"/>
              <a:t>AHA = American Heart Association; ESC = European Society of Cardiology; EVACS = </a:t>
            </a:r>
            <a:r>
              <a:rPr lang="en-US" sz="1000" dirty="0" err="1"/>
              <a:t>Evolocumab</a:t>
            </a:r>
            <a:r>
              <a:rPr lang="en-US" sz="1000" dirty="0"/>
              <a:t> in Acute Coronary Syndrome; </a:t>
            </a:r>
            <a:r>
              <a:rPr lang="en-US" sz="1000" dirty="0">
                <a:latin typeface="Arial" panose="020B0604020202020204" pitchFamily="34" charset="0"/>
                <a:ea typeface="GuardianTextEgypGR-Regular"/>
                <a:cs typeface="Times New Roman" panose="02020603050405020304" pitchFamily="18" charset="0"/>
              </a:rPr>
              <a:t>LDL-C = low-density lipoprotein cholesterol. 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139822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dirty="0"/>
              <a:t>EVACS Back-Up Slides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3683" y="1401956"/>
            <a:ext cx="11076516" cy="493483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60658893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bdc50f8b-b3fb-4fff-8489-adfc4df282c9"/>
</p:tagLst>
</file>

<file path=ppt/theme/theme1.xml><?xml version="1.0" encoding="utf-8"?>
<a:theme xmlns:a="http://schemas.openxmlformats.org/drawingml/2006/main" name="11.10.03 Amgen Template">
  <a:themeElements>
    <a:clrScheme name="Custom 4">
      <a:dk1>
        <a:srgbClr val="000000"/>
      </a:dk1>
      <a:lt1>
        <a:srgbClr val="FFFFFF"/>
      </a:lt1>
      <a:dk2>
        <a:srgbClr val="777777"/>
      </a:dk2>
      <a:lt2>
        <a:srgbClr val="C0C0C0"/>
      </a:lt2>
      <a:accent1>
        <a:srgbClr val="007CC2"/>
      </a:accent1>
      <a:accent2>
        <a:srgbClr val="FCC30C"/>
      </a:accent2>
      <a:accent3>
        <a:srgbClr val="42865C"/>
      </a:accent3>
      <a:accent4>
        <a:srgbClr val="C0362C"/>
      </a:accent4>
      <a:accent5>
        <a:srgbClr val="003161"/>
      </a:accent5>
      <a:accent6>
        <a:srgbClr val="81B5E2"/>
      </a:accent6>
      <a:hlink>
        <a:srgbClr val="000000"/>
      </a:hlink>
      <a:folHlink>
        <a:srgbClr val="007CC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Amgen">
      <a:dk1>
        <a:sysClr val="windowText" lastClr="000000"/>
      </a:dk1>
      <a:lt1>
        <a:sysClr val="window" lastClr="FFFFFF"/>
      </a:lt1>
      <a:dk2>
        <a:srgbClr val="868686"/>
      </a:dk2>
      <a:lt2>
        <a:srgbClr val="2DBCB6"/>
      </a:lt2>
      <a:accent1>
        <a:srgbClr val="00A3C4"/>
      </a:accent1>
      <a:accent2>
        <a:srgbClr val="F3CC63"/>
      </a:accent2>
      <a:accent3>
        <a:srgbClr val="95CB6E"/>
      </a:accent3>
      <a:accent4>
        <a:srgbClr val="D14D2A"/>
      </a:accent4>
      <a:accent5>
        <a:srgbClr val="EC951A"/>
      </a:accent5>
      <a:accent6>
        <a:srgbClr val="0063C3"/>
      </a:accent6>
      <a:hlink>
        <a:srgbClr val="00A3C4"/>
      </a:hlink>
      <a:folHlink>
        <a:srgbClr val="2DBCB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Amgen">
      <a:dk1>
        <a:sysClr val="windowText" lastClr="000000"/>
      </a:dk1>
      <a:lt1>
        <a:sysClr val="window" lastClr="FFFFFF"/>
      </a:lt1>
      <a:dk2>
        <a:srgbClr val="868686"/>
      </a:dk2>
      <a:lt2>
        <a:srgbClr val="2DBCB6"/>
      </a:lt2>
      <a:accent1>
        <a:srgbClr val="00A3C4"/>
      </a:accent1>
      <a:accent2>
        <a:srgbClr val="F3CC63"/>
      </a:accent2>
      <a:accent3>
        <a:srgbClr val="95CB6E"/>
      </a:accent3>
      <a:accent4>
        <a:srgbClr val="D14D2A"/>
      </a:accent4>
      <a:accent5>
        <a:srgbClr val="EC951A"/>
      </a:accent5>
      <a:accent6>
        <a:srgbClr val="0063C3"/>
      </a:accent6>
      <a:hlink>
        <a:srgbClr val="00A3C4"/>
      </a:hlink>
      <a:folHlink>
        <a:srgbClr val="2DBCB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sisl xmlns:xsi="http://www.w3.org/2001/XMLSchema-instance" xmlns:xsd="http://www.w3.org/2001/XMLSchema" xmlns="http://www.boldonjames.com/2008/01/sie/internal/label" sislVersion="0" policy="82ad3a63-90ad-4a46-a3cb-757f4658e205" origin="userSelected">
  <element uid="9036a7a1-5a4f-48d3-b24b-dfdab053dac9" value=""/>
  <element uid="03e9b10b-a1f9-4a88-9630-476473f62285" value=""/>
  <element uid="7349a702-6462-4442-88eb-c64cd513835c" value=""/>
</sisl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CDA1D4E2674448A0902ACE23E2F7F3" ma:contentTypeVersion="2" ma:contentTypeDescription="Create a new document." ma:contentTypeScope="" ma:versionID="3d4760495c6d7caddc613f3f044c5afc">
  <xsd:schema xmlns:xsd="http://www.w3.org/2001/XMLSchema" xmlns:xs="http://www.w3.org/2001/XMLSchema" xmlns:p="http://schemas.microsoft.com/office/2006/metadata/properties" xmlns:ns2="9CC6DA9F-6D81-45C4-89C4-7EB77718B956" xmlns:ns3="42fe046d-86dd-43d2-bdc0-8f834945f3f1" xmlns:ns4="9cc6da9f-6d81-45c4-89c4-7eb77718b956" xmlns:ns5="dc2db4f8-0dc0-4834-9a51-1c3a49a46568" targetNamespace="http://schemas.microsoft.com/office/2006/metadata/properties" ma:root="true" ma:fieldsID="84f5661dd87151aa15536ed85b32b940" ns2:_="" ns3:_="" ns4:_="" ns5:_="">
    <xsd:import namespace="9CC6DA9F-6D81-45C4-89C4-7EB77718B956"/>
    <xsd:import namespace="42fe046d-86dd-43d2-bdc0-8f834945f3f1"/>
    <xsd:import namespace="9cc6da9f-6d81-45c4-89c4-7eb77718b956"/>
    <xsd:import namespace="dc2db4f8-0dc0-4834-9a51-1c3a49a4656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EventHashCode" minOccurs="0"/>
                <xsd:element ref="ns4:MediaServiceGenerationTime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lcf76f155ced4ddcb4097134ff3c332f" minOccurs="0"/>
                <xsd:element ref="ns5:TaxCatchAll" minOccurs="0"/>
                <xsd:element ref="ns4:MediaServiceObjectDetectorVersions" minOccurs="0"/>
                <xsd:element ref="ns4:MediaServiceSearchProperties" minOccurs="0"/>
                <xsd:element ref="ns4:ArchiverLinkFileTyp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6DA9F-6D81-45C4-89C4-7EB77718B9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fe046d-86dd-43d2-bdc0-8f834945f3f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6da9f-6d81-45c4-89c4-7eb77718b956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4dd9da6-50f7-440a-9788-2f68cc8af5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rchiverLinkFileType" ma:index="26" nillable="true" ma:displayName="ArchiverLinkFileType" ma:hidden="true" ma:internalName="ArchiverLinkFileTyp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2db4f8-0dc0-4834-9a51-1c3a49a46568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0ec229f0-7080-4adc-9a12-c317d1c33825}" ma:internalName="TaxCatchAll" ma:showField="CatchAllData" ma:web="fa15be3e-fb01-4526-974f-3b160512d6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TaxCatchAll xmlns="dc2db4f8-0dc0-4834-9a51-1c3a49a46568" xsi:nil="true"/>
    <lcf76f155ced4ddcb4097134ff3c332f xmlns="9cc6da9f-6d81-45c4-89c4-7eb77718b956">
      <Terms xmlns="http://schemas.microsoft.com/office/infopath/2007/PartnerControls"/>
    </lcf76f155ced4ddcb4097134ff3c332f>
    <ArchiverLinkFileType xmlns="9cc6da9f-6d81-45c4-89c4-7eb77718b956" xsi:nil="true"/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BD2F3DA-9424-4E78-803E-192A6F427464}">
  <ds:schemaRefs>
    <ds:schemaRef ds:uri="http://www.w3.org/2001/XMLSchema"/>
    <ds:schemaRef ds:uri="http://www.boldonjames.com/2008/01/sie/internal/label"/>
  </ds:schemaRefs>
</ds:datastoreItem>
</file>

<file path=customXml/itemProps2.xml><?xml version="1.0" encoding="utf-8"?>
<ds:datastoreItem xmlns:ds="http://schemas.openxmlformats.org/officeDocument/2006/customXml" ds:itemID="{0012DE46-21C1-49CF-B58F-ABBDE91E4729}"/>
</file>

<file path=customXml/itemProps3.xml><?xml version="1.0" encoding="utf-8"?>
<ds:datastoreItem xmlns:ds="http://schemas.openxmlformats.org/officeDocument/2006/customXml" ds:itemID="{8071E74B-8A63-4CF9-9BD3-039E3EBA9F2B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terms/"/>
    <ds:schemaRef ds:uri="4cc8a8e3-a0ac-4c7a-bc35-568b5bfd2982"/>
    <ds:schemaRef ds:uri="http://purl.org/dc/dcmitype/"/>
    <ds:schemaRef ds:uri="http://schemas.openxmlformats.org/package/2006/metadata/core-properties"/>
    <ds:schemaRef ds:uri="http://www.w3.org/XML/1998/namespace"/>
    <ds:schemaRef ds:uri="dc2db4f8-0dc0-4834-9a51-1c3a49a46568"/>
    <ds:schemaRef ds:uri="9cc6da9f-6d81-45c4-89c4-7eb77718b956"/>
  </ds:schemaRefs>
</ds:datastoreItem>
</file>

<file path=customXml/itemProps4.xml><?xml version="1.0" encoding="utf-8"?>
<ds:datastoreItem xmlns:ds="http://schemas.openxmlformats.org/officeDocument/2006/customXml" ds:itemID="{4D7EBB99-8227-4520-81D6-9D5CE58EF89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2593</Words>
  <Application>Microsoft Office PowerPoint</Application>
  <PresentationFormat>Widescreen</PresentationFormat>
  <Paragraphs>386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11.10.03 Amgen Template</vt:lpstr>
      <vt:lpstr>Effect of Evolocumab on Atherogenic Lipoproteins During the Peri- and Early Postinfarction Period: A Placebo-Controlled, Randomized Trial  Results From the EVACS Study</vt:lpstr>
      <vt:lpstr>Introduction</vt:lpstr>
      <vt:lpstr>EVACS:  A Double-Blind, 1:1 Randomized, Placebo-controlled Trial </vt:lpstr>
      <vt:lpstr>Other Than Differences in Sex Distribution, Baseline Characteristics Were Similar</vt:lpstr>
      <vt:lpstr> LDL-C Levels Declined as Early as Day 1 After Administration Of Evolocumab and Were Significantly Reduced Compared to Placebo By Day 3</vt:lpstr>
      <vt:lpstr>Significantly More Patients Treated With Evolocumab Achieved AHA/ACC and ESC LDL-C Guideline Recommendations At Hospital Discharge &amp; At 30-Day Follow-Up</vt:lpstr>
      <vt:lpstr>Incidence of AEs and SAEs Were Similar Between the Treatment Groups</vt:lpstr>
      <vt:lpstr>Evolocumab Rapidly and Significantly Reduced LDL-C in the Acute ACS Setting and Maintained This Reduction for 30 Days </vt:lpstr>
      <vt:lpstr>EVACS Back-Up Slides</vt:lpstr>
      <vt:lpstr>  LDL-C Levels Declined as Early as Day 1 After Administration Of Evolocumab and Were Significantly Reduced Compared to Placebo By Day 3</vt:lpstr>
      <vt:lpstr>Significantly More Patients Treated With Evolocumab Achieved AHA/ACC and ESC LDL-C Guideline Recommendations At Hospital Discharge &amp; At 30-Day Follow-Up</vt:lpstr>
      <vt:lpstr>Evolocumab Significantly Reduced non–HDL-C and  ApoB Levels at Hospital Discharge and 30-Day Follow-up </vt:lpstr>
      <vt:lpstr>Evolocumab Significantly Reduced non–HDL-C and  ApoB Levels at Hospital Discharge and 30-Day Follow-up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keywords>*$%IU-*$%GenBus</cp:keywords>
  <cp:lastModifiedBy/>
  <cp:revision>1</cp:revision>
  <dcterms:created xsi:type="dcterms:W3CDTF">2011-10-03T21:15:16Z</dcterms:created>
  <dcterms:modified xsi:type="dcterms:W3CDTF">2025-04-25T08:45:25Z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0x010100ECCDA1D4E2674448A0902ACE23E2F7F3</vt:lpwstr>
  </property>
  <property fmtid="{D5CDD505-2E9C-101B-9397-08002B2CF9AE}" pid="3" name="docIndexRef">
    <vt:lpwstr>2eeb94f6-0e9f-4e9c-8717-4ba0326d8646</vt:lpwstr>
  </property>
  <property fmtid="{D5CDD505-2E9C-101B-9397-08002B2CF9AE}" pid="4" name="bjSaver">
    <vt:lpwstr>ptYGSeywQn694HVyB9nNxs6MuTTBWAUe</vt:lpwstr>
  </property>
  <property fmtid="{D5CDD505-2E9C-101B-9397-08002B2CF9AE}" pid="5" name="bjDocumentLabelXML">
    <vt:lpwstr>&lt;?xml version="1.0" encoding="us-ascii"?&gt;&lt;sisl xmlns:xsi="http://www.w3.org/2001/XMLSchema-instance" xmlns:xsd="http://www.w3.org/2001/XMLSchema" sislVersion="0" policy="82ad3a63-90ad-4a46-a3cb-757f4658e205" origin="userSelected" xmlns="http://www.boldonj</vt:lpwstr>
  </property>
  <property fmtid="{D5CDD505-2E9C-101B-9397-08002B2CF9AE}" pid="6" name="bjDocumentLabelXML-0">
    <vt:lpwstr>ames.com/2008/01/sie/internal/label"&gt;&lt;element uid="9036a7a1-5a4f-48d3-b24b-dfdab053dac9" value="" /&gt;&lt;element uid="03e9b10b-a1f9-4a88-9630-476473f62285" value="" /&gt;&lt;element uid="7349a702-6462-4442-88eb-c64cd513835c" value="" /&gt;&lt;/sisl&gt;</vt:lpwstr>
  </property>
  <property fmtid="{D5CDD505-2E9C-101B-9397-08002B2CF9AE}" pid="7" name="bjDocumentSecurityLabel">
    <vt:lpwstr>Internal Use Only - General Business</vt:lpwstr>
  </property>
  <property fmtid="{D5CDD505-2E9C-101B-9397-08002B2CF9AE}" pid="8" name="MediaServiceImageTags">
    <vt:lpwstr/>
  </property>
  <property fmtid="{D5CDD505-2E9C-101B-9397-08002B2CF9AE}" pid="9" name="MSIP_Label_f31142f3-8099-46d1-8755-df3fda1ce27f_Enabled">
    <vt:lpwstr>true</vt:lpwstr>
  </property>
  <property fmtid="{D5CDD505-2E9C-101B-9397-08002B2CF9AE}" pid="10" name="MSIP_Label_f31142f3-8099-46d1-8755-df3fda1ce27f_SetDate">
    <vt:lpwstr>2022-12-05T09:38:04Z</vt:lpwstr>
  </property>
  <property fmtid="{D5CDD505-2E9C-101B-9397-08002B2CF9AE}" pid="11" name="MSIP_Label_f31142f3-8099-46d1-8755-df3fda1ce27f_Method">
    <vt:lpwstr>Privileged</vt:lpwstr>
  </property>
  <property fmtid="{D5CDD505-2E9C-101B-9397-08002B2CF9AE}" pid="12" name="MSIP_Label_f31142f3-8099-46d1-8755-df3fda1ce27f_Name">
    <vt:lpwstr>Public_</vt:lpwstr>
  </property>
  <property fmtid="{D5CDD505-2E9C-101B-9397-08002B2CF9AE}" pid="13" name="MSIP_Label_f31142f3-8099-46d1-8755-df3fda1ce27f_SiteId">
    <vt:lpwstr>4b4266a6-1368-41af-ad5a-59eb634f7ad8</vt:lpwstr>
  </property>
  <property fmtid="{D5CDD505-2E9C-101B-9397-08002B2CF9AE}" pid="14" name="MSIP_Label_f31142f3-8099-46d1-8755-df3fda1ce27f_ActionId">
    <vt:lpwstr>1cc33a13-f3d0-4dee-83e9-d5860dd827f3</vt:lpwstr>
  </property>
  <property fmtid="{D5CDD505-2E9C-101B-9397-08002B2CF9AE}" pid="15" name="MSIP_Label_f31142f3-8099-46d1-8755-df3fda1ce27f_ContentBits">
    <vt:lpwstr>0</vt:lpwstr>
  </property>
</Properties>
</file>